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8"/>
  </p:notesMasterIdLst>
  <p:sldIdLst>
    <p:sldId id="609" r:id="rId2"/>
    <p:sldId id="293" r:id="rId3"/>
    <p:sldId id="615" r:id="rId4"/>
    <p:sldId id="616" r:id="rId5"/>
    <p:sldId id="259" r:id="rId6"/>
    <p:sldId id="490" r:id="rId7"/>
    <p:sldId id="491" r:id="rId8"/>
    <p:sldId id="492" r:id="rId9"/>
    <p:sldId id="493" r:id="rId10"/>
    <p:sldId id="494" r:id="rId11"/>
    <p:sldId id="495" r:id="rId12"/>
    <p:sldId id="612" r:id="rId13"/>
    <p:sldId id="614" r:id="rId14"/>
    <p:sldId id="268" r:id="rId15"/>
    <p:sldId id="292" r:id="rId16"/>
    <p:sldId id="291" r:id="rId17"/>
    <p:sldId id="295" r:id="rId18"/>
    <p:sldId id="296" r:id="rId19"/>
    <p:sldId id="297" r:id="rId20"/>
    <p:sldId id="298" r:id="rId21"/>
    <p:sldId id="299" r:id="rId22"/>
    <p:sldId id="300" r:id="rId23"/>
    <p:sldId id="635" r:id="rId24"/>
    <p:sldId id="636" r:id="rId25"/>
    <p:sldId id="501" r:id="rId26"/>
    <p:sldId id="619" r:id="rId27"/>
    <p:sldId id="618" r:id="rId28"/>
    <p:sldId id="651" r:id="rId29"/>
    <p:sldId id="500" r:id="rId30"/>
    <p:sldId id="622" r:id="rId31"/>
    <p:sldId id="624" r:id="rId32"/>
    <p:sldId id="626" r:id="rId33"/>
    <p:sldId id="628" r:id="rId34"/>
    <p:sldId id="631" r:id="rId35"/>
    <p:sldId id="630" r:id="rId36"/>
    <p:sldId id="629" r:id="rId37"/>
    <p:sldId id="632" r:id="rId38"/>
    <p:sldId id="633" r:id="rId39"/>
    <p:sldId id="634" r:id="rId40"/>
    <p:sldId id="637" r:id="rId41"/>
    <p:sldId id="303" r:id="rId42"/>
    <p:sldId id="638" r:id="rId43"/>
    <p:sldId id="641" r:id="rId44"/>
    <p:sldId id="642" r:id="rId45"/>
    <p:sldId id="646" r:id="rId46"/>
    <p:sldId id="645" r:id="rId47"/>
    <p:sldId id="644" r:id="rId48"/>
    <p:sldId id="658" r:id="rId49"/>
    <p:sldId id="647" r:id="rId50"/>
    <p:sldId id="648" r:id="rId51"/>
    <p:sldId id="620" r:id="rId52"/>
    <p:sldId id="621" r:id="rId53"/>
    <p:sldId id="304" r:id="rId54"/>
    <p:sldId id="305" r:id="rId55"/>
    <p:sldId id="306" r:id="rId56"/>
    <p:sldId id="307" r:id="rId57"/>
    <p:sldId id="308" r:id="rId58"/>
    <p:sldId id="310" r:id="rId59"/>
    <p:sldId id="649" r:id="rId60"/>
    <p:sldId id="652" r:id="rId61"/>
    <p:sldId id="653" r:id="rId62"/>
    <p:sldId id="655" r:id="rId63"/>
    <p:sldId id="654" r:id="rId64"/>
    <p:sldId id="656" r:id="rId65"/>
    <p:sldId id="657" r:id="rId66"/>
    <p:sldId id="659" r:id="rId67"/>
    <p:sldId id="660" r:id="rId68"/>
    <p:sldId id="661" r:id="rId69"/>
    <p:sldId id="666" r:id="rId70"/>
    <p:sldId id="667" r:id="rId71"/>
    <p:sldId id="510" r:id="rId72"/>
    <p:sldId id="506" r:id="rId73"/>
    <p:sldId id="508" r:id="rId74"/>
    <p:sldId id="509" r:id="rId75"/>
    <p:sldId id="663" r:id="rId76"/>
    <p:sldId id="664" r:id="rId77"/>
    <p:sldId id="665" r:id="rId78"/>
    <p:sldId id="668" r:id="rId79"/>
    <p:sldId id="669" r:id="rId80"/>
    <p:sldId id="671" r:id="rId81"/>
    <p:sldId id="670" r:id="rId82"/>
    <p:sldId id="672" r:id="rId83"/>
    <p:sldId id="673" r:id="rId84"/>
    <p:sldId id="674" r:id="rId85"/>
    <p:sldId id="675" r:id="rId86"/>
    <p:sldId id="662"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55B3"/>
    <a:srgbClr val="C977FF"/>
    <a:srgbClr val="FF7FD3"/>
    <a:srgbClr val="FFD2E2"/>
    <a:srgbClr val="FFBCDD"/>
    <a:srgbClr val="FF91E1"/>
    <a:srgbClr val="FFC1C9"/>
    <a:srgbClr val="FFDFCE"/>
    <a:srgbClr val="FF6B6B"/>
    <a:srgbClr val="FFC7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22"/>
    <p:restoredTop sz="87381"/>
  </p:normalViewPr>
  <p:slideViewPr>
    <p:cSldViewPr snapToGrid="0" snapToObjects="1">
      <p:cViewPr>
        <p:scale>
          <a:sx n="100" d="100"/>
          <a:sy n="100" d="100"/>
        </p:scale>
        <p:origin x="496" y="68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DBC4EB-2D9A-C542-A578-2B57E0FB18FF}" type="datetimeFigureOut">
              <a:rPr lang="en-US" smtClean="0"/>
              <a:t>3/22/21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371AF9-BBC8-D045-B571-D125776D9767}" type="slidenum">
              <a:rPr lang="en-US" smtClean="0"/>
              <a:t>‹#›</a:t>
            </a:fld>
            <a:endParaRPr lang="en-US"/>
          </a:p>
        </p:txBody>
      </p:sp>
    </p:spTree>
    <p:extLst>
      <p:ext uri="{BB962C8B-B14F-4D97-AF65-F5344CB8AC3E}">
        <p14:creationId xmlns:p14="http://schemas.microsoft.com/office/powerpoint/2010/main" val="361786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a:t>
            </a:fld>
            <a:endParaRPr lang="en-US"/>
          </a:p>
        </p:txBody>
      </p:sp>
    </p:spTree>
    <p:extLst>
      <p:ext uri="{BB962C8B-B14F-4D97-AF65-F5344CB8AC3E}">
        <p14:creationId xmlns:p14="http://schemas.microsoft.com/office/powerpoint/2010/main" val="1126164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modelling</a:t>
            </a:r>
          </a:p>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11</a:t>
            </a:fld>
            <a:endParaRPr lang="en-US"/>
          </a:p>
        </p:txBody>
      </p:sp>
    </p:spTree>
    <p:extLst>
      <p:ext uri="{BB962C8B-B14F-4D97-AF65-F5344CB8AC3E}">
        <p14:creationId xmlns:p14="http://schemas.microsoft.com/office/powerpoint/2010/main" val="3093488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12</a:t>
            </a:fld>
            <a:endParaRPr lang="en-US"/>
          </a:p>
        </p:txBody>
      </p:sp>
    </p:spTree>
    <p:extLst>
      <p:ext uri="{BB962C8B-B14F-4D97-AF65-F5344CB8AC3E}">
        <p14:creationId xmlns:p14="http://schemas.microsoft.com/office/powerpoint/2010/main" val="3260191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13</a:t>
            </a:fld>
            <a:endParaRPr lang="en-US"/>
          </a:p>
        </p:txBody>
      </p:sp>
    </p:spTree>
    <p:extLst>
      <p:ext uri="{BB962C8B-B14F-4D97-AF65-F5344CB8AC3E}">
        <p14:creationId xmlns:p14="http://schemas.microsoft.com/office/powerpoint/2010/main" val="3646640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look familiar. It’s the same, underlying task of trying to estimate a sequence.</a:t>
            </a:r>
          </a:p>
        </p:txBody>
      </p:sp>
      <p:sp>
        <p:nvSpPr>
          <p:cNvPr id="4" name="Slide Number Placeholder 3"/>
          <p:cNvSpPr>
            <a:spLocks noGrp="1"/>
          </p:cNvSpPr>
          <p:nvPr>
            <p:ph type="sldNum" sz="quarter" idx="5"/>
          </p:nvPr>
        </p:nvSpPr>
        <p:spPr/>
        <p:txBody>
          <a:bodyPr/>
          <a:lstStyle/>
          <a:p>
            <a:fld id="{87371AF9-BBC8-D045-B571-D125776D9767}" type="slidenum">
              <a:rPr lang="en-US" smtClean="0"/>
              <a:t>17</a:t>
            </a:fld>
            <a:endParaRPr lang="en-US"/>
          </a:p>
        </p:txBody>
      </p:sp>
    </p:spTree>
    <p:extLst>
      <p:ext uri="{BB962C8B-B14F-4D97-AF65-F5344CB8AC3E}">
        <p14:creationId xmlns:p14="http://schemas.microsoft.com/office/powerpoint/2010/main" val="4247148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26</a:t>
            </a:fld>
            <a:endParaRPr lang="en-US"/>
          </a:p>
        </p:txBody>
      </p:sp>
    </p:spTree>
    <p:extLst>
      <p:ext uri="{BB962C8B-B14F-4D97-AF65-F5344CB8AC3E}">
        <p14:creationId xmlns:p14="http://schemas.microsoft.com/office/powerpoint/2010/main" val="2072567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27</a:t>
            </a:fld>
            <a:endParaRPr lang="en-US"/>
          </a:p>
        </p:txBody>
      </p:sp>
    </p:spTree>
    <p:extLst>
      <p:ext uri="{BB962C8B-B14F-4D97-AF65-F5344CB8AC3E}">
        <p14:creationId xmlns:p14="http://schemas.microsoft.com/office/powerpoint/2010/main" val="4129672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51</a:t>
            </a:fld>
            <a:endParaRPr lang="en-US"/>
          </a:p>
        </p:txBody>
      </p:sp>
    </p:spTree>
    <p:extLst>
      <p:ext uri="{BB962C8B-B14F-4D97-AF65-F5344CB8AC3E}">
        <p14:creationId xmlns:p14="http://schemas.microsoft.com/office/powerpoint/2010/main" val="2830906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52</a:t>
            </a:fld>
            <a:endParaRPr lang="en-US"/>
          </a:p>
        </p:txBody>
      </p:sp>
    </p:spTree>
    <p:extLst>
      <p:ext uri="{BB962C8B-B14F-4D97-AF65-F5344CB8AC3E}">
        <p14:creationId xmlns:p14="http://schemas.microsoft.com/office/powerpoint/2010/main" val="25112240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71</a:t>
            </a:fld>
            <a:endParaRPr lang="en-US"/>
          </a:p>
        </p:txBody>
      </p:sp>
    </p:spTree>
    <p:extLst>
      <p:ext uri="{BB962C8B-B14F-4D97-AF65-F5344CB8AC3E}">
        <p14:creationId xmlns:p14="http://schemas.microsoft.com/office/powerpoint/2010/main" val="235396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75</a:t>
            </a:fld>
            <a:endParaRPr lang="en-US"/>
          </a:p>
        </p:txBody>
      </p:sp>
    </p:spTree>
    <p:extLst>
      <p:ext uri="{BB962C8B-B14F-4D97-AF65-F5344CB8AC3E}">
        <p14:creationId xmlns:p14="http://schemas.microsoft.com/office/powerpoint/2010/main" val="961374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a:t>
            </a:fld>
            <a:endParaRPr lang="en-US"/>
          </a:p>
        </p:txBody>
      </p:sp>
    </p:spTree>
    <p:extLst>
      <p:ext uri="{BB962C8B-B14F-4D97-AF65-F5344CB8AC3E}">
        <p14:creationId xmlns:p14="http://schemas.microsoft.com/office/powerpoint/2010/main" val="748179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76</a:t>
            </a:fld>
            <a:endParaRPr lang="en-US"/>
          </a:p>
        </p:txBody>
      </p:sp>
    </p:spTree>
    <p:extLst>
      <p:ext uri="{BB962C8B-B14F-4D97-AF65-F5344CB8AC3E}">
        <p14:creationId xmlns:p14="http://schemas.microsoft.com/office/powerpoint/2010/main" val="1073381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86</a:t>
            </a:fld>
            <a:endParaRPr lang="en-US"/>
          </a:p>
        </p:txBody>
      </p:sp>
    </p:spTree>
    <p:extLst>
      <p:ext uri="{BB962C8B-B14F-4D97-AF65-F5344CB8AC3E}">
        <p14:creationId xmlns:p14="http://schemas.microsoft.com/office/powerpoint/2010/main" val="4148182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a:t>
            </a:fld>
            <a:endParaRPr lang="en-US"/>
          </a:p>
        </p:txBody>
      </p:sp>
    </p:spTree>
    <p:extLst>
      <p:ext uri="{BB962C8B-B14F-4D97-AF65-F5344CB8AC3E}">
        <p14:creationId xmlns:p14="http://schemas.microsoft.com/office/powerpoint/2010/main" val="2799422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a:t>
            </a:fld>
            <a:endParaRPr lang="en-US"/>
          </a:p>
        </p:txBody>
      </p:sp>
    </p:spTree>
    <p:extLst>
      <p:ext uri="{BB962C8B-B14F-4D97-AF65-F5344CB8AC3E}">
        <p14:creationId xmlns:p14="http://schemas.microsoft.com/office/powerpoint/2010/main" val="3677532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a:t>
            </a:fld>
            <a:endParaRPr lang="en-US"/>
          </a:p>
        </p:txBody>
      </p:sp>
    </p:spTree>
    <p:extLst>
      <p:ext uri="{BB962C8B-B14F-4D97-AF65-F5344CB8AC3E}">
        <p14:creationId xmlns:p14="http://schemas.microsoft.com/office/powerpoint/2010/main" val="2870277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a:t>
            </a:fld>
            <a:endParaRPr lang="en-US"/>
          </a:p>
        </p:txBody>
      </p:sp>
    </p:spTree>
    <p:extLst>
      <p:ext uri="{BB962C8B-B14F-4D97-AF65-F5344CB8AC3E}">
        <p14:creationId xmlns:p14="http://schemas.microsoft.com/office/powerpoint/2010/main" val="1450336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a:t>
            </a:fld>
            <a:endParaRPr lang="en-US"/>
          </a:p>
        </p:txBody>
      </p:sp>
    </p:spTree>
    <p:extLst>
      <p:ext uri="{BB962C8B-B14F-4D97-AF65-F5344CB8AC3E}">
        <p14:creationId xmlns:p14="http://schemas.microsoft.com/office/powerpoint/2010/main" val="2267665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a:t>
            </a:fld>
            <a:endParaRPr lang="en-US"/>
          </a:p>
        </p:txBody>
      </p:sp>
    </p:spTree>
    <p:extLst>
      <p:ext uri="{BB962C8B-B14F-4D97-AF65-F5344CB8AC3E}">
        <p14:creationId xmlns:p14="http://schemas.microsoft.com/office/powerpoint/2010/main" val="3917036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a:t>
            </a:fld>
            <a:endParaRPr lang="en-US"/>
          </a:p>
        </p:txBody>
      </p:sp>
    </p:spTree>
    <p:extLst>
      <p:ext uri="{BB962C8B-B14F-4D97-AF65-F5344CB8AC3E}">
        <p14:creationId xmlns:p14="http://schemas.microsoft.com/office/powerpoint/2010/main" val="1238415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81C33-5988-D54F-BB26-5D5DAD4AFC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9BA848-FA4A-0346-83E1-44D13A16B7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15C035-42E1-754D-AF29-0F9C97627D40}"/>
              </a:ext>
            </a:extLst>
          </p:cNvPr>
          <p:cNvSpPr>
            <a:spLocks noGrp="1"/>
          </p:cNvSpPr>
          <p:nvPr>
            <p:ph type="dt" sz="half" idx="10"/>
          </p:nvPr>
        </p:nvSpPr>
        <p:spPr/>
        <p:txBody>
          <a:bodyPr/>
          <a:lstStyle/>
          <a:p>
            <a:fld id="{66578E98-C637-DE48-912A-CB1B3013F317}" type="datetime1">
              <a:rPr lang="en-US" smtClean="0"/>
              <a:t>3/22/21</a:t>
            </a:fld>
            <a:endParaRPr lang="en-US"/>
          </a:p>
        </p:txBody>
      </p:sp>
      <p:sp>
        <p:nvSpPr>
          <p:cNvPr id="5" name="Footer Placeholder 4">
            <a:extLst>
              <a:ext uri="{FF2B5EF4-FFF2-40B4-BE49-F238E27FC236}">
                <a16:creationId xmlns:a16="http://schemas.microsoft.com/office/drawing/2014/main" id="{8550DB20-4AFA-0443-8463-CC96FA03A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9BBF5-37BB-9A42-966A-3111868254AC}"/>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974557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DCC8A-803B-724E-AECF-F9E466395B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5D74CA-2C44-7141-A60F-B722C70D0C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383FFE-E161-C74A-BD5F-88AF473EB88C}"/>
              </a:ext>
            </a:extLst>
          </p:cNvPr>
          <p:cNvSpPr>
            <a:spLocks noGrp="1"/>
          </p:cNvSpPr>
          <p:nvPr>
            <p:ph type="dt" sz="half" idx="10"/>
          </p:nvPr>
        </p:nvSpPr>
        <p:spPr/>
        <p:txBody>
          <a:bodyPr/>
          <a:lstStyle/>
          <a:p>
            <a:fld id="{64E7926F-5305-CE4E-A6B7-3EC7157494D0}" type="datetime1">
              <a:rPr lang="en-US" smtClean="0"/>
              <a:t>3/22/21</a:t>
            </a:fld>
            <a:endParaRPr lang="en-US"/>
          </a:p>
        </p:txBody>
      </p:sp>
      <p:sp>
        <p:nvSpPr>
          <p:cNvPr id="5" name="Footer Placeholder 4">
            <a:extLst>
              <a:ext uri="{FF2B5EF4-FFF2-40B4-BE49-F238E27FC236}">
                <a16:creationId xmlns:a16="http://schemas.microsoft.com/office/drawing/2014/main" id="{4F6345C2-A542-C644-9046-6C4684C7E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BCC9B-1D97-6E46-8F5C-D7A15AEFBECC}"/>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696623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155349-E760-A049-B782-49DD46AAC9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CF6423-2F3F-EE4C-9C5E-4D2744E354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FC342-0932-3E49-AB8D-9E00037231BC}"/>
              </a:ext>
            </a:extLst>
          </p:cNvPr>
          <p:cNvSpPr>
            <a:spLocks noGrp="1"/>
          </p:cNvSpPr>
          <p:nvPr>
            <p:ph type="dt" sz="half" idx="10"/>
          </p:nvPr>
        </p:nvSpPr>
        <p:spPr/>
        <p:txBody>
          <a:bodyPr/>
          <a:lstStyle/>
          <a:p>
            <a:fld id="{10C102E3-39CE-9E4A-8CB2-FAE42926AFF3}" type="datetime1">
              <a:rPr lang="en-US" smtClean="0"/>
              <a:t>3/22/21</a:t>
            </a:fld>
            <a:endParaRPr lang="en-US"/>
          </a:p>
        </p:txBody>
      </p:sp>
      <p:sp>
        <p:nvSpPr>
          <p:cNvPr id="5" name="Footer Placeholder 4">
            <a:extLst>
              <a:ext uri="{FF2B5EF4-FFF2-40B4-BE49-F238E27FC236}">
                <a16:creationId xmlns:a16="http://schemas.microsoft.com/office/drawing/2014/main" id="{35C7E810-6B49-2448-9378-755458BB4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4FFE0-7A6D-074A-AC35-C18BEA6DC9F6}"/>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95530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p:txBody>
          <a:bodyPr/>
          <a:lstStyle>
            <a:lvl1pPr>
              <a:defRPr b="0" i="0">
                <a:latin typeface="Avenir"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2F38CA-0A1E-9849-ADED-8250CFBBE5C8}"/>
              </a:ext>
            </a:extLst>
          </p:cNvPr>
          <p:cNvSpPr>
            <a:spLocks noGrp="1"/>
          </p:cNvSpPr>
          <p:nvPr>
            <p:ph idx="1"/>
          </p:nvPr>
        </p:nvSpPr>
        <p:spPr/>
        <p:txBody>
          <a:bodyPr/>
          <a:lstStyle>
            <a:lvl1pPr>
              <a:defRPr>
                <a:latin typeface="Avenir" panose="02000503020000020003" pitchFamily="2" charset="0"/>
              </a:defRPr>
            </a:lvl1pPr>
            <a:lvl2pPr>
              <a:defRPr>
                <a:latin typeface="Avenir" panose="02000503020000020003" pitchFamily="2" charset="0"/>
              </a:defRPr>
            </a:lvl2pPr>
            <a:lvl3pPr>
              <a:defRPr>
                <a:latin typeface="Avenir" panose="02000503020000020003" pitchFamily="2" charset="0"/>
              </a:defRPr>
            </a:lvl3pPr>
            <a:lvl4pPr>
              <a:defRPr>
                <a:latin typeface="Avenir" panose="02000503020000020003" pitchFamily="2" charset="0"/>
              </a:defRPr>
            </a:lvl4pPr>
            <a:lvl5pPr>
              <a:defRPr>
                <a:latin typeface="Avenir" panose="02000503020000020003"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83DB64B1-3016-9A4F-853C-A03142A4574D}" type="datetime1">
              <a:rPr lang="en-US" smtClean="0"/>
              <a:t>3/22/21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45720" y="45720"/>
            <a:ext cx="12115800" cy="6766560"/>
          </a:xfrm>
          <a:prstGeom prst="rect">
            <a:avLst/>
          </a:prstGeom>
          <a:solidFill>
            <a:schemeClr val="bg1"/>
          </a:solidFill>
          <a:ln w="88900">
            <a:solidFill>
              <a:srgbClr val="00B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85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AB10-9C5B-3C49-B908-D60D657200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DB2FF2-3514-7E4F-979B-7D465AE1BF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76229F0-20F9-7245-A8DF-ED91AF9AB9A9}"/>
              </a:ext>
            </a:extLst>
          </p:cNvPr>
          <p:cNvSpPr>
            <a:spLocks noGrp="1"/>
          </p:cNvSpPr>
          <p:nvPr>
            <p:ph type="dt" sz="half" idx="10"/>
          </p:nvPr>
        </p:nvSpPr>
        <p:spPr/>
        <p:txBody>
          <a:bodyPr/>
          <a:lstStyle/>
          <a:p>
            <a:fld id="{1570E602-125A-D841-BBD6-EADF0C39E925}" type="datetime1">
              <a:rPr lang="en-US" smtClean="0"/>
              <a:t>3/22/21</a:t>
            </a:fld>
            <a:endParaRPr lang="en-US"/>
          </a:p>
        </p:txBody>
      </p:sp>
      <p:sp>
        <p:nvSpPr>
          <p:cNvPr id="5" name="Footer Placeholder 4">
            <a:extLst>
              <a:ext uri="{FF2B5EF4-FFF2-40B4-BE49-F238E27FC236}">
                <a16:creationId xmlns:a16="http://schemas.microsoft.com/office/drawing/2014/main" id="{5500ABE4-540A-8A46-BADB-D57CF3600A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5E289A-E7A6-7041-AC8D-F84B985203D2}"/>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3216687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0083-B51B-F64B-AA55-08C12C451E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0269A8-BAB3-5047-9C68-7A1701E5C9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3138AC-E452-D440-864F-ECCBC3D383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06ABF0-DD3E-AB42-9B7A-29D73575CF6C}"/>
              </a:ext>
            </a:extLst>
          </p:cNvPr>
          <p:cNvSpPr>
            <a:spLocks noGrp="1"/>
          </p:cNvSpPr>
          <p:nvPr>
            <p:ph type="dt" sz="half" idx="10"/>
          </p:nvPr>
        </p:nvSpPr>
        <p:spPr/>
        <p:txBody>
          <a:bodyPr/>
          <a:lstStyle/>
          <a:p>
            <a:fld id="{54F14BB8-74D2-3E43-890F-8F2F42968950}" type="datetime1">
              <a:rPr lang="en-US" smtClean="0"/>
              <a:t>3/22/21</a:t>
            </a:fld>
            <a:endParaRPr lang="en-US"/>
          </a:p>
        </p:txBody>
      </p:sp>
      <p:sp>
        <p:nvSpPr>
          <p:cNvPr id="6" name="Footer Placeholder 5">
            <a:extLst>
              <a:ext uri="{FF2B5EF4-FFF2-40B4-BE49-F238E27FC236}">
                <a16:creationId xmlns:a16="http://schemas.microsoft.com/office/drawing/2014/main" id="{930F0AD2-EEAA-084E-86BF-5E9E486A6B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3EA0A6-0275-B747-9008-35F9B8FBEC67}"/>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851690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8F68-5C69-394B-8BCF-D20309B06D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B7271F-5514-F246-8093-A1E88A3AC0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8AF8BF-D8FB-054F-AFB9-095D0F84E94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5D8762-E4ED-944E-9C50-E6D1F7468C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414A51-2447-9447-9E65-910F362E10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34532E-F973-AE4F-B307-9C4ABFDB41D3}"/>
              </a:ext>
            </a:extLst>
          </p:cNvPr>
          <p:cNvSpPr>
            <a:spLocks noGrp="1"/>
          </p:cNvSpPr>
          <p:nvPr>
            <p:ph type="dt" sz="half" idx="10"/>
          </p:nvPr>
        </p:nvSpPr>
        <p:spPr/>
        <p:txBody>
          <a:bodyPr/>
          <a:lstStyle/>
          <a:p>
            <a:fld id="{F378214F-A4C9-C041-8305-3968946FB632}" type="datetime1">
              <a:rPr lang="en-US" smtClean="0"/>
              <a:t>3/22/21</a:t>
            </a:fld>
            <a:endParaRPr lang="en-US"/>
          </a:p>
        </p:txBody>
      </p:sp>
      <p:sp>
        <p:nvSpPr>
          <p:cNvPr id="8" name="Footer Placeholder 7">
            <a:extLst>
              <a:ext uri="{FF2B5EF4-FFF2-40B4-BE49-F238E27FC236}">
                <a16:creationId xmlns:a16="http://schemas.microsoft.com/office/drawing/2014/main" id="{B0E3EA70-3106-774D-8323-DEFC4395D8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B0D810-CC25-514E-90F4-4DE901DD15F8}"/>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475689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5B8A-B85B-3A4C-A622-549F6B2803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338235-253C-054A-863C-FEEF02C125D8}"/>
              </a:ext>
            </a:extLst>
          </p:cNvPr>
          <p:cNvSpPr>
            <a:spLocks noGrp="1"/>
          </p:cNvSpPr>
          <p:nvPr>
            <p:ph type="dt" sz="half" idx="10"/>
          </p:nvPr>
        </p:nvSpPr>
        <p:spPr/>
        <p:txBody>
          <a:bodyPr/>
          <a:lstStyle/>
          <a:p>
            <a:fld id="{EE428675-3694-DC45-9CCE-9680EB1371B3}" type="datetime1">
              <a:rPr lang="en-US" smtClean="0"/>
              <a:t>3/22/21</a:t>
            </a:fld>
            <a:endParaRPr lang="en-US"/>
          </a:p>
        </p:txBody>
      </p:sp>
      <p:sp>
        <p:nvSpPr>
          <p:cNvPr id="4" name="Footer Placeholder 3">
            <a:extLst>
              <a:ext uri="{FF2B5EF4-FFF2-40B4-BE49-F238E27FC236}">
                <a16:creationId xmlns:a16="http://schemas.microsoft.com/office/drawing/2014/main" id="{71C82665-4262-8347-AD55-38E1521E88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DCF5E5-C99B-3C42-B309-3F0AF7B72147}"/>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4076510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5FFE0-C88F-AC4C-B413-4CA6766452EA}"/>
              </a:ext>
            </a:extLst>
          </p:cNvPr>
          <p:cNvSpPr>
            <a:spLocks noGrp="1"/>
          </p:cNvSpPr>
          <p:nvPr>
            <p:ph type="dt" sz="half" idx="10"/>
          </p:nvPr>
        </p:nvSpPr>
        <p:spPr/>
        <p:txBody>
          <a:bodyPr/>
          <a:lstStyle/>
          <a:p>
            <a:fld id="{7F258AD8-F8E7-F946-BD46-7844CB5C97A2}" type="datetime1">
              <a:rPr lang="en-US" smtClean="0"/>
              <a:t>3/22/21</a:t>
            </a:fld>
            <a:endParaRPr lang="en-US"/>
          </a:p>
        </p:txBody>
      </p:sp>
      <p:sp>
        <p:nvSpPr>
          <p:cNvPr id="3" name="Footer Placeholder 2">
            <a:extLst>
              <a:ext uri="{FF2B5EF4-FFF2-40B4-BE49-F238E27FC236}">
                <a16:creationId xmlns:a16="http://schemas.microsoft.com/office/drawing/2014/main" id="{F69AA98C-D40D-8D43-98C3-46A866A4AB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D8FF45-51F5-8141-9CC0-7DC330B6B0A1}"/>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292384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1E2CB-80F8-D044-9E4B-F285379283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BBA669-90B7-C24B-85DE-2B3AE23BA5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A37B98-29BA-8C4A-92D6-3276154637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D2CC34-7FA9-D642-B02C-D5F95E464962}"/>
              </a:ext>
            </a:extLst>
          </p:cNvPr>
          <p:cNvSpPr>
            <a:spLocks noGrp="1"/>
          </p:cNvSpPr>
          <p:nvPr>
            <p:ph type="dt" sz="half" idx="10"/>
          </p:nvPr>
        </p:nvSpPr>
        <p:spPr/>
        <p:txBody>
          <a:bodyPr/>
          <a:lstStyle/>
          <a:p>
            <a:fld id="{2B4D590F-AA81-D540-B26C-6D991D63D543}" type="datetime1">
              <a:rPr lang="en-US" smtClean="0"/>
              <a:t>3/22/21</a:t>
            </a:fld>
            <a:endParaRPr lang="en-US"/>
          </a:p>
        </p:txBody>
      </p:sp>
      <p:sp>
        <p:nvSpPr>
          <p:cNvPr id="6" name="Footer Placeholder 5">
            <a:extLst>
              <a:ext uri="{FF2B5EF4-FFF2-40B4-BE49-F238E27FC236}">
                <a16:creationId xmlns:a16="http://schemas.microsoft.com/office/drawing/2014/main" id="{B8A75B0C-13CF-B44D-AC2B-62756B967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329ACA-557C-D642-9221-716CB8856A9F}"/>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05805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B498-A163-CC43-81E8-5B8BB1A5DD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191C70-2BE4-4C4B-82E5-BDF2E7FCED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115BF7-13A1-7A4C-81CA-FF68AE174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6B23D8-BE98-3444-8236-7530A84FAE2D}"/>
              </a:ext>
            </a:extLst>
          </p:cNvPr>
          <p:cNvSpPr>
            <a:spLocks noGrp="1"/>
          </p:cNvSpPr>
          <p:nvPr>
            <p:ph type="dt" sz="half" idx="10"/>
          </p:nvPr>
        </p:nvSpPr>
        <p:spPr/>
        <p:txBody>
          <a:bodyPr/>
          <a:lstStyle/>
          <a:p>
            <a:fld id="{4C8E4644-B9A4-C04E-9C16-7219A5F573A5}" type="datetime1">
              <a:rPr lang="en-US" smtClean="0"/>
              <a:t>3/22/21</a:t>
            </a:fld>
            <a:endParaRPr lang="en-US"/>
          </a:p>
        </p:txBody>
      </p:sp>
      <p:sp>
        <p:nvSpPr>
          <p:cNvPr id="6" name="Footer Placeholder 5">
            <a:extLst>
              <a:ext uri="{FF2B5EF4-FFF2-40B4-BE49-F238E27FC236}">
                <a16:creationId xmlns:a16="http://schemas.microsoft.com/office/drawing/2014/main" id="{064F8367-2C30-414A-B7CB-0A1C4A7992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78D990-6B2E-9840-8478-36F0D89AC03F}"/>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3818556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46D1F4-47AB-674E-B7B4-644977D59212}"/>
              </a:ext>
            </a:extLst>
          </p:cNvPr>
          <p:cNvSpPr>
            <a:spLocks noGrp="1"/>
          </p:cNvSpPr>
          <p:nvPr>
            <p:ph type="title"/>
          </p:nvPr>
        </p:nvSpPr>
        <p:spPr>
          <a:xfrm>
            <a:off x="639956" y="277465"/>
            <a:ext cx="8941419" cy="116259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2DA9934-6E1E-624F-92F4-CA26E392B7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F979DC-2FF9-4F4E-A3A8-2BED888F83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86E0F3-851B-D04D-8388-F0082F0B8354}" type="datetime1">
              <a:rPr lang="en-US" smtClean="0"/>
              <a:t>3/22/21</a:t>
            </a:fld>
            <a:endParaRPr lang="en-US"/>
          </a:p>
        </p:txBody>
      </p:sp>
      <p:sp>
        <p:nvSpPr>
          <p:cNvPr id="5" name="Footer Placeholder 4">
            <a:extLst>
              <a:ext uri="{FF2B5EF4-FFF2-40B4-BE49-F238E27FC236}">
                <a16:creationId xmlns:a16="http://schemas.microsoft.com/office/drawing/2014/main" id="{960DBD27-42C0-3542-A8C3-E254AF9AEA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5D511D-0DCF-4D4D-8359-143BCAE240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A73C5-4051-2D45-AC51-FD5A1C1C157A}" type="slidenum">
              <a:rPr lang="en-US" smtClean="0"/>
              <a:t>‹#›</a:t>
            </a:fld>
            <a:endParaRPr lang="en-US"/>
          </a:p>
        </p:txBody>
      </p:sp>
    </p:spTree>
    <p:extLst>
      <p:ext uri="{BB962C8B-B14F-4D97-AF65-F5344CB8AC3E}">
        <p14:creationId xmlns:p14="http://schemas.microsoft.com/office/powerpoint/2010/main" val="3994613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2800" b="0" i="0" kern="1200">
          <a:solidFill>
            <a:schemeClr val="tx1"/>
          </a:solidFill>
          <a:latin typeface="Avenir Boo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3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3.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42.png"/></Relationships>
</file>

<file path=ppt/slides/_rels/slide3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5.png"/></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0" Type="http://schemas.openxmlformats.org/officeDocument/2006/relationships/image" Target="../media/image46.png"/><Relationship Id="rId4" Type="http://schemas.openxmlformats.org/officeDocument/2006/relationships/image" Target="../media/image35.png"/><Relationship Id="rId9" Type="http://schemas.openxmlformats.org/officeDocument/2006/relationships/image" Target="../media/image45.png"/><Relationship Id="rId14" Type="http://schemas.openxmlformats.org/officeDocument/2006/relationships/image" Target="../media/image44.png"/></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0" Type="http://schemas.openxmlformats.org/officeDocument/2006/relationships/image" Target="../media/image46.png"/><Relationship Id="rId4" Type="http://schemas.openxmlformats.org/officeDocument/2006/relationships/image" Target="../media/image35.png"/><Relationship Id="rId9" Type="http://schemas.openxmlformats.org/officeDocument/2006/relationships/image" Target="../media/image45.png"/><Relationship Id="rId14" Type="http://schemas.openxmlformats.org/officeDocument/2006/relationships/image" Target="../media/image44.png"/></Relationships>
</file>

<file path=ppt/slides/_rels/slide3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9.png"/><Relationship Id="rId4" Type="http://schemas.openxmlformats.org/officeDocument/2006/relationships/image" Target="../media/image35.png"/><Relationship Id="rId9" Type="http://schemas.openxmlformats.org/officeDocument/2006/relationships/image" Target="../media/image48.png"/></Relationships>
</file>

<file path=ppt/slides/_rels/slide3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9.png"/><Relationship Id="rId4" Type="http://schemas.openxmlformats.org/officeDocument/2006/relationships/image" Target="../media/image35.png"/><Relationship Id="rId9"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61.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61.pn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tiff"/><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s>
</file>

<file path=ppt/slides/_rels/slide5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7" Type="http://schemas.openxmlformats.org/officeDocument/2006/relationships/image" Target="../media/image360.png"/><Relationship Id="rId12" Type="http://schemas.openxmlformats.org/officeDocument/2006/relationships/image" Target="../media/image68.png"/><Relationship Id="rId1" Type="http://schemas.openxmlformats.org/officeDocument/2006/relationships/slideLayout" Target="../slideLayouts/slideLayout2.xml"/><Relationship Id="rId11" Type="http://schemas.openxmlformats.org/officeDocument/2006/relationships/image" Target="../media/image67.png"/><Relationship Id="rId10" Type="http://schemas.openxmlformats.org/officeDocument/2006/relationships/image" Target="../media/image66.png"/><Relationship Id="rId9" Type="http://schemas.openxmlformats.org/officeDocument/2006/relationships/image" Target="../media/image65.png"/></Relationships>
</file>

<file path=ppt/slides/_rels/slide55.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69.png"/><Relationship Id="rId7" Type="http://schemas.openxmlformats.org/officeDocument/2006/relationships/image" Target="../media/image360.png"/><Relationship Id="rId12" Type="http://schemas.openxmlformats.org/officeDocument/2006/relationships/image" Target="../media/image68.png"/><Relationship Id="rId1" Type="http://schemas.openxmlformats.org/officeDocument/2006/relationships/slideLayout" Target="../slideLayouts/slideLayout2.xml"/><Relationship Id="rId11" Type="http://schemas.openxmlformats.org/officeDocument/2006/relationships/image" Target="../media/image67.png"/><Relationship Id="rId10" Type="http://schemas.openxmlformats.org/officeDocument/2006/relationships/image" Target="../media/image66.png"/><Relationship Id="rId9" Type="http://schemas.openxmlformats.org/officeDocument/2006/relationships/image" Target="../media/image65.png"/></Relationships>
</file>

<file path=ppt/slides/_rels/slide56.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69.png"/><Relationship Id="rId7" Type="http://schemas.openxmlformats.org/officeDocument/2006/relationships/image" Target="../media/image360.png"/><Relationship Id="rId12" Type="http://schemas.openxmlformats.org/officeDocument/2006/relationships/image" Target="../media/image68.png"/><Relationship Id="rId1" Type="http://schemas.openxmlformats.org/officeDocument/2006/relationships/slideLayout" Target="../slideLayouts/slideLayout2.xml"/><Relationship Id="rId11" Type="http://schemas.openxmlformats.org/officeDocument/2006/relationships/image" Target="../media/image67.png"/><Relationship Id="rId10" Type="http://schemas.openxmlformats.org/officeDocument/2006/relationships/image" Target="../media/image66.png"/><Relationship Id="rId9" Type="http://schemas.openxmlformats.org/officeDocument/2006/relationships/image" Target="../media/image65.png"/></Relationships>
</file>

<file path=ppt/slides/_rels/slide57.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69.png"/><Relationship Id="rId7" Type="http://schemas.openxmlformats.org/officeDocument/2006/relationships/image" Target="../media/image360.png"/><Relationship Id="rId12" Type="http://schemas.openxmlformats.org/officeDocument/2006/relationships/image" Target="../media/image68.png"/><Relationship Id="rId1" Type="http://schemas.openxmlformats.org/officeDocument/2006/relationships/slideLayout" Target="../slideLayouts/slideLayout2.xml"/><Relationship Id="rId11" Type="http://schemas.openxmlformats.org/officeDocument/2006/relationships/image" Target="../media/image67.png"/><Relationship Id="rId10" Type="http://schemas.openxmlformats.org/officeDocument/2006/relationships/image" Target="../media/image66.png"/><Relationship Id="rId9" Type="http://schemas.openxmlformats.org/officeDocument/2006/relationships/image" Target="../media/image65.png"/></Relationships>
</file>

<file path=ppt/slides/_rels/slide58.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68.png"/><Relationship Id="rId7" Type="http://schemas.openxmlformats.org/officeDocument/2006/relationships/image" Target="../media/image360.png"/><Relationship Id="rId12" Type="http://schemas.openxmlformats.org/officeDocument/2006/relationships/image" Target="../media/image67.png"/><Relationship Id="rId1" Type="http://schemas.openxmlformats.org/officeDocument/2006/relationships/slideLayout" Target="../slideLayouts/slideLayout2.xml"/><Relationship Id="rId11" Type="http://schemas.openxmlformats.org/officeDocument/2006/relationships/image" Target="../media/image66.png"/><Relationship Id="rId10" Type="http://schemas.openxmlformats.org/officeDocument/2006/relationships/image" Target="../media/image65.png"/><Relationship Id="rId9" Type="http://schemas.openxmlformats.org/officeDocument/2006/relationships/image" Target="../media/image70.emf"/><Relationship Id="rId14" Type="http://schemas.openxmlformats.org/officeDocument/2006/relationships/image" Target="../media/image69.png"/></Relationships>
</file>

<file path=ppt/slides/_rels/slide5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73.png"/><Relationship Id="rId4" Type="http://schemas.openxmlformats.org/officeDocument/2006/relationships/image" Target="../media/image34.png"/><Relationship Id="rId9" Type="http://schemas.openxmlformats.org/officeDocument/2006/relationships/image" Target="../media/image7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75.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74.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7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90.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96.png"/><Relationship Id="rId5" Type="http://schemas.openxmlformats.org/officeDocument/2006/relationships/image" Target="../media/image36.png"/><Relationship Id="rId10" Type="http://schemas.openxmlformats.org/officeDocument/2006/relationships/image" Target="../media/image95.png"/><Relationship Id="rId4" Type="http://schemas.openxmlformats.org/officeDocument/2006/relationships/image" Target="../media/image91.png"/><Relationship Id="rId9" Type="http://schemas.openxmlformats.org/officeDocument/2006/relationships/image" Target="../media/image94.png"/><Relationship Id="rId14" Type="http://schemas.openxmlformats.org/officeDocument/2006/relationships/image" Target="../media/image9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42AC2B2-BE48-F147-B8F0-C4214DE57FF7}"/>
              </a:ext>
            </a:extLst>
          </p:cNvPr>
          <p:cNvSpPr>
            <a:spLocks noGrp="1"/>
          </p:cNvSpPr>
          <p:nvPr>
            <p:ph type="subTitle" idx="1"/>
          </p:nvPr>
        </p:nvSpPr>
        <p:spPr>
          <a:xfrm>
            <a:off x="2099818" y="3766079"/>
            <a:ext cx="9144000" cy="2054980"/>
          </a:xfrm>
        </p:spPr>
        <p:txBody>
          <a:bodyPr>
            <a:normAutofit/>
          </a:bodyPr>
          <a:lstStyle/>
          <a:p>
            <a:pPr algn="l"/>
            <a:r>
              <a:rPr lang="en-US" sz="3200" b="1" dirty="0">
                <a:solidFill>
                  <a:srgbClr val="C00000"/>
                </a:solidFill>
                <a:latin typeface="Avenir Medium" panose="02000503020000020003" pitchFamily="2" charset="0"/>
              </a:rPr>
              <a:t>Harvard IACS</a:t>
            </a:r>
          </a:p>
          <a:p>
            <a:pPr algn="l"/>
            <a:r>
              <a:rPr lang="en-US" dirty="0">
                <a:solidFill>
                  <a:schemeClr val="tx1">
                    <a:lumMod val="75000"/>
                    <a:lumOff val="25000"/>
                  </a:schemeClr>
                </a:solidFill>
                <a:latin typeface="Avenir Medium" panose="02000503020000020003" pitchFamily="2" charset="0"/>
              </a:rPr>
              <a:t>CS109B</a:t>
            </a:r>
          </a:p>
          <a:p>
            <a:pPr algn="l"/>
            <a:r>
              <a:rPr lang="en-US" sz="1800" dirty="0">
                <a:solidFill>
                  <a:schemeClr val="tx1">
                    <a:lumMod val="75000"/>
                    <a:lumOff val="25000"/>
                  </a:schemeClr>
                </a:solidFill>
                <a:latin typeface="Avenir Medium" panose="02000503020000020003" pitchFamily="2" charset="0"/>
              </a:rPr>
              <a:t>Pavlos Protopapas, Mark Glickman, and Chris Tanner</a:t>
            </a:r>
          </a:p>
        </p:txBody>
      </p:sp>
      <p:grpSp>
        <p:nvGrpSpPr>
          <p:cNvPr id="4" name="Group 3">
            <a:extLst>
              <a:ext uri="{FF2B5EF4-FFF2-40B4-BE49-F238E27FC236}">
                <a16:creationId xmlns:a16="http://schemas.microsoft.com/office/drawing/2014/main" id="{1F66A7DC-809D-3741-93BC-D14DE36F96EC}"/>
              </a:ext>
            </a:extLst>
          </p:cNvPr>
          <p:cNvGrpSpPr>
            <a:grpSpLocks noChangeAspect="1"/>
          </p:cNvGrpSpPr>
          <p:nvPr/>
        </p:nvGrpSpPr>
        <p:grpSpPr>
          <a:xfrm>
            <a:off x="7891509" y="3690215"/>
            <a:ext cx="1789742" cy="1001334"/>
            <a:chOff x="3383860" y="4092499"/>
            <a:chExt cx="1774304" cy="1102997"/>
          </a:xfrm>
        </p:grpSpPr>
        <p:pic>
          <p:nvPicPr>
            <p:cNvPr id="5" name="Picture 4" descr="iacs.png">
              <a:extLst>
                <a:ext uri="{FF2B5EF4-FFF2-40B4-BE49-F238E27FC236}">
                  <a16:creationId xmlns:a16="http://schemas.microsoft.com/office/drawing/2014/main" id="{9086F760-9B6C-E246-8627-D5679938DA1E}"/>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6" name="Picture 5" descr="harvard.png">
              <a:extLst>
                <a:ext uri="{FF2B5EF4-FFF2-40B4-BE49-F238E27FC236}">
                  <a16:creationId xmlns:a16="http://schemas.microsoft.com/office/drawing/2014/main" id="{0F533E74-7ECE-6C40-86AD-66A084918B0E}"/>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7" name="Rectangle 6">
            <a:extLst>
              <a:ext uri="{FF2B5EF4-FFF2-40B4-BE49-F238E27FC236}">
                <a16:creationId xmlns:a16="http://schemas.microsoft.com/office/drawing/2014/main" id="{C00021C8-F00C-6C43-B330-F8BA8DD2CC26}"/>
              </a:ext>
            </a:extLst>
          </p:cNvPr>
          <p:cNvSpPr/>
          <p:nvPr/>
        </p:nvSpPr>
        <p:spPr>
          <a:xfrm>
            <a:off x="2009021" y="3303329"/>
            <a:ext cx="7806044" cy="9966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0095D9-816C-7842-801A-6D3B6EE1281A}"/>
              </a:ext>
            </a:extLst>
          </p:cNvPr>
          <p:cNvSpPr/>
          <p:nvPr/>
        </p:nvSpPr>
        <p:spPr>
          <a:xfrm>
            <a:off x="2009021" y="3392360"/>
            <a:ext cx="7806044" cy="86497"/>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EBC667-27E4-3A43-9E29-B8A44ADC4F14}"/>
              </a:ext>
            </a:extLst>
          </p:cNvPr>
          <p:cNvSpPr/>
          <p:nvPr/>
        </p:nvSpPr>
        <p:spPr>
          <a:xfrm>
            <a:off x="2090947" y="2415684"/>
            <a:ext cx="5146194" cy="461665"/>
          </a:xfrm>
          <a:prstGeom prst="rect">
            <a:avLst/>
          </a:prstGeom>
        </p:spPr>
        <p:txBody>
          <a:bodyPr wrap="square">
            <a:spAutoFit/>
          </a:bodyPr>
          <a:lstStyle/>
          <a:p>
            <a:r>
              <a:rPr lang="en-US" sz="2400" b="1" dirty="0">
                <a:latin typeface="Avenir Book" panose="02000503020000020003" pitchFamily="2" charset="0"/>
              </a:rPr>
              <a:t>NLP Lectures: Part 1 of 4</a:t>
            </a:r>
          </a:p>
        </p:txBody>
      </p:sp>
      <p:sp>
        <p:nvSpPr>
          <p:cNvPr id="2" name="Title 1">
            <a:extLst>
              <a:ext uri="{FF2B5EF4-FFF2-40B4-BE49-F238E27FC236}">
                <a16:creationId xmlns:a16="http://schemas.microsoft.com/office/drawing/2014/main" id="{B535824E-0329-7345-8870-B3763055EC9A}"/>
              </a:ext>
            </a:extLst>
          </p:cNvPr>
          <p:cNvSpPr>
            <a:spLocks noGrp="1"/>
          </p:cNvSpPr>
          <p:nvPr>
            <p:ph type="ctrTitle"/>
          </p:nvPr>
        </p:nvSpPr>
        <p:spPr>
          <a:xfrm>
            <a:off x="2009021" y="1534078"/>
            <a:ext cx="9312569" cy="805742"/>
          </a:xfrm>
        </p:spPr>
        <p:txBody>
          <a:bodyPr anchor="b" anchorCtr="0">
            <a:normAutofit/>
          </a:bodyPr>
          <a:lstStyle/>
          <a:p>
            <a:pPr algn="l"/>
            <a:r>
              <a:rPr lang="en-US" sz="4000" dirty="0">
                <a:latin typeface="Avenir Medium" panose="02000503020000020003" pitchFamily="2" charset="0"/>
              </a:rPr>
              <a:t>Lecture 22: Language Models</a:t>
            </a:r>
            <a:endParaRPr lang="en-US" sz="2400" dirty="0">
              <a:latin typeface="Avenir Medium" panose="02000503020000020003" pitchFamily="2" charset="0"/>
            </a:endParaRPr>
          </a:p>
        </p:txBody>
      </p:sp>
    </p:spTree>
    <p:extLst>
      <p:ext uri="{BB962C8B-B14F-4D97-AF65-F5344CB8AC3E}">
        <p14:creationId xmlns:p14="http://schemas.microsoft.com/office/powerpoint/2010/main" val="736867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7018407C-8079-D948-9F12-E38312ADE478}"/>
              </a:ext>
            </a:extLst>
          </p:cNvPr>
          <p:cNvSpPr>
            <a:spLocks noGrp="1"/>
          </p:cNvSpPr>
          <p:nvPr>
            <p:ph type="sldNum" sz="quarter" idx="12"/>
          </p:nvPr>
        </p:nvSpPr>
        <p:spPr/>
        <p:txBody>
          <a:bodyPr/>
          <a:lstStyle/>
          <a:p>
            <a:fld id="{6BCA73C5-4051-2D45-AC51-FD5A1C1C157A}" type="slidenum">
              <a:rPr lang="en-US" smtClean="0"/>
              <a:t>10</a:t>
            </a:fld>
            <a:endParaRPr lang="en-US"/>
          </a:p>
        </p:txBody>
      </p:sp>
      <p:sp>
        <p:nvSpPr>
          <p:cNvPr id="19" name="Content Placeholder 2">
            <a:extLst>
              <a:ext uri="{FF2B5EF4-FFF2-40B4-BE49-F238E27FC236}">
                <a16:creationId xmlns:a16="http://schemas.microsoft.com/office/drawing/2014/main" id="{4D74BB82-7955-D343-A53F-7553C8551D06}"/>
              </a:ext>
            </a:extLst>
          </p:cNvPr>
          <p:cNvSpPr txBox="1">
            <a:spLocks/>
          </p:cNvSpPr>
          <p:nvPr/>
        </p:nvSpPr>
        <p:spPr>
          <a:xfrm>
            <a:off x="1077684" y="1485373"/>
            <a:ext cx="5776827" cy="436947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t>Morphology</a:t>
            </a:r>
          </a:p>
          <a:p>
            <a:pPr>
              <a:spcBef>
                <a:spcPts val="1200"/>
              </a:spcBef>
            </a:pPr>
            <a:r>
              <a:rPr lang="en-US" sz="2000" dirty="0">
                <a:sym typeface="Wingdings" pitchFamily="2" charset="2"/>
              </a:rPr>
              <a:t>Word Segmentation</a:t>
            </a:r>
          </a:p>
          <a:p>
            <a:pPr>
              <a:spcBef>
                <a:spcPts val="1200"/>
              </a:spcBef>
            </a:pPr>
            <a:r>
              <a:rPr lang="en-US" sz="2000" dirty="0">
                <a:sym typeface="Wingdings" pitchFamily="2" charset="2"/>
              </a:rPr>
              <a:t>Part-of-Speech Tagging</a:t>
            </a:r>
          </a:p>
          <a:p>
            <a:pPr>
              <a:spcBef>
                <a:spcPts val="1200"/>
              </a:spcBef>
            </a:pPr>
            <a:r>
              <a:rPr lang="en-US" sz="2000" dirty="0">
                <a:sym typeface="Wingdings" pitchFamily="2" charset="2"/>
              </a:rPr>
              <a:t>Parsing</a:t>
            </a:r>
          </a:p>
          <a:p>
            <a:pPr>
              <a:spcBef>
                <a:spcPts val="1200"/>
              </a:spcBef>
            </a:pPr>
            <a:r>
              <a:rPr lang="en-US" sz="2000" dirty="0">
                <a:sym typeface="Wingdings" pitchFamily="2" charset="2"/>
              </a:rPr>
              <a:t>	Constituency</a:t>
            </a:r>
          </a:p>
          <a:p>
            <a:pPr>
              <a:spcBef>
                <a:spcPts val="1200"/>
              </a:spcBef>
            </a:pPr>
            <a:r>
              <a:rPr lang="en-US" sz="2000" dirty="0">
                <a:sym typeface="Wingdings" pitchFamily="2" charset="2"/>
              </a:rPr>
              <a:t>	Dependency</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2" name="Content Placeholder 2">
            <a:extLst>
              <a:ext uri="{FF2B5EF4-FFF2-40B4-BE49-F238E27FC236}">
                <a16:creationId xmlns:a16="http://schemas.microsoft.com/office/drawing/2014/main" id="{C5BC4793-B318-FE42-A1E9-411F4FACDE5D}"/>
              </a:ext>
            </a:extLst>
          </p:cNvPr>
          <p:cNvSpPr txBox="1">
            <a:spLocks/>
          </p:cNvSpPr>
          <p:nvPr/>
        </p:nvSpPr>
        <p:spPr>
          <a:xfrm>
            <a:off x="1077685"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Syntax</a:t>
            </a:r>
          </a:p>
        </p:txBody>
      </p:sp>
      <p:sp>
        <p:nvSpPr>
          <p:cNvPr id="23" name="Content Placeholder 2">
            <a:extLst>
              <a:ext uri="{FF2B5EF4-FFF2-40B4-BE49-F238E27FC236}">
                <a16:creationId xmlns:a16="http://schemas.microsoft.com/office/drawing/2014/main" id="{D3B5C191-F563-1545-9F4D-52CBC2A162E2}"/>
              </a:ext>
            </a:extLst>
          </p:cNvPr>
          <p:cNvSpPr txBox="1">
            <a:spLocks/>
          </p:cNvSpPr>
          <p:nvPr/>
        </p:nvSpPr>
        <p:spPr>
          <a:xfrm>
            <a:off x="6187406" y="1498426"/>
            <a:ext cx="5776827" cy="318619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Sentiment Analysis</a:t>
            </a:r>
          </a:p>
          <a:p>
            <a:pPr>
              <a:spcBef>
                <a:spcPts val="1200"/>
              </a:spcBef>
            </a:pPr>
            <a:r>
              <a:rPr lang="en-US" sz="2000" dirty="0">
                <a:sym typeface="Wingdings" pitchFamily="2" charset="2"/>
              </a:rPr>
              <a:t>Topic Modelling</a:t>
            </a:r>
          </a:p>
          <a:p>
            <a:pPr>
              <a:spcBef>
                <a:spcPts val="1200"/>
              </a:spcBef>
            </a:pPr>
            <a:r>
              <a:rPr lang="en-US" sz="2000" dirty="0">
                <a:sym typeface="Wingdings" pitchFamily="2" charset="2"/>
              </a:rPr>
              <a:t>Named Entity Recognition (NER)</a:t>
            </a:r>
          </a:p>
          <a:p>
            <a:pPr>
              <a:spcBef>
                <a:spcPts val="1200"/>
              </a:spcBef>
            </a:pPr>
            <a:r>
              <a:rPr lang="en-US" sz="2000" dirty="0">
                <a:sym typeface="Wingdings" pitchFamily="2" charset="2"/>
              </a:rPr>
              <a:t>Relation Extraction</a:t>
            </a:r>
          </a:p>
          <a:p>
            <a:pPr>
              <a:spcBef>
                <a:spcPts val="1200"/>
              </a:spcBef>
            </a:pPr>
            <a:r>
              <a:rPr lang="en-US" sz="2000" dirty="0">
                <a:sym typeface="Wingdings" pitchFamily="2" charset="2"/>
              </a:rPr>
              <a:t>Word Sense Disambiguation</a:t>
            </a:r>
          </a:p>
          <a:p>
            <a:pPr>
              <a:spcBef>
                <a:spcPts val="1200"/>
              </a:spcBef>
            </a:pPr>
            <a:r>
              <a:rPr lang="en-US" sz="2000" dirty="0">
                <a:sym typeface="Wingdings" pitchFamily="2" charset="2"/>
              </a:rPr>
              <a:t>Natural Language Understanding (NLU)</a:t>
            </a:r>
          </a:p>
          <a:p>
            <a:pPr>
              <a:spcBef>
                <a:spcPts val="1200"/>
              </a:spcBef>
            </a:pPr>
            <a:r>
              <a:rPr lang="en-US" sz="2000" dirty="0">
                <a:sym typeface="Wingdings" pitchFamily="2" charset="2"/>
              </a:rPr>
              <a:t>Natural Language Generation (NLG)</a:t>
            </a:r>
          </a:p>
          <a:p>
            <a:pPr>
              <a:spcBef>
                <a:spcPts val="1200"/>
              </a:spcBef>
            </a:pPr>
            <a:r>
              <a:rPr lang="en-US" sz="2000" dirty="0">
                <a:sym typeface="Wingdings" pitchFamily="2" charset="2"/>
              </a:rPr>
              <a:t>Machine Translation</a:t>
            </a:r>
          </a:p>
          <a:p>
            <a:pPr>
              <a:spcBef>
                <a:spcPts val="1200"/>
              </a:spcBef>
            </a:pPr>
            <a:r>
              <a:rPr lang="en-US" sz="2000" dirty="0">
                <a:sym typeface="Wingdings" pitchFamily="2" charset="2"/>
              </a:rPr>
              <a:t>Entailment</a:t>
            </a:r>
          </a:p>
          <a:p>
            <a:pPr>
              <a:spcBef>
                <a:spcPts val="1200"/>
              </a:spcBef>
            </a:pPr>
            <a:r>
              <a:rPr lang="en-US" sz="2000" dirty="0">
                <a:sym typeface="Wingdings" pitchFamily="2" charset="2"/>
              </a:rPr>
              <a:t>Question Answering</a:t>
            </a:r>
          </a:p>
          <a:p>
            <a:pPr>
              <a:spcBef>
                <a:spcPts val="1200"/>
              </a:spcBef>
            </a:pPr>
            <a:r>
              <a:rPr lang="en-US" sz="2000" dirty="0">
                <a:sym typeface="Wingdings" pitchFamily="2" charset="2"/>
              </a:rPr>
              <a:t>Language Modelling</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4" name="Content Placeholder 2">
            <a:extLst>
              <a:ext uri="{FF2B5EF4-FFF2-40B4-BE49-F238E27FC236}">
                <a16:creationId xmlns:a16="http://schemas.microsoft.com/office/drawing/2014/main" id="{8A29EC0D-E196-B345-9075-469157006A52}"/>
              </a:ext>
            </a:extLst>
          </p:cNvPr>
          <p:cNvSpPr txBox="1">
            <a:spLocks/>
          </p:cNvSpPr>
          <p:nvPr/>
        </p:nvSpPr>
        <p:spPr>
          <a:xfrm>
            <a:off x="6183396"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Semantics</a:t>
            </a:r>
          </a:p>
        </p:txBody>
      </p:sp>
      <p:sp>
        <p:nvSpPr>
          <p:cNvPr id="25" name="Content Placeholder 2">
            <a:extLst>
              <a:ext uri="{FF2B5EF4-FFF2-40B4-BE49-F238E27FC236}">
                <a16:creationId xmlns:a16="http://schemas.microsoft.com/office/drawing/2014/main" id="{39073F64-A0C0-F44F-99AE-CADEF39B9002}"/>
              </a:ext>
            </a:extLst>
          </p:cNvPr>
          <p:cNvSpPr txBox="1">
            <a:spLocks/>
          </p:cNvSpPr>
          <p:nvPr/>
        </p:nvSpPr>
        <p:spPr>
          <a:xfrm>
            <a:off x="1077685" y="4606565"/>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Discourse</a:t>
            </a:r>
          </a:p>
        </p:txBody>
      </p:sp>
      <p:sp>
        <p:nvSpPr>
          <p:cNvPr id="31" name="Content Placeholder 2">
            <a:extLst>
              <a:ext uri="{FF2B5EF4-FFF2-40B4-BE49-F238E27FC236}">
                <a16:creationId xmlns:a16="http://schemas.microsoft.com/office/drawing/2014/main" id="{913F79F8-E311-B849-B05A-7C91D1B52057}"/>
              </a:ext>
            </a:extLst>
          </p:cNvPr>
          <p:cNvSpPr txBox="1">
            <a:spLocks/>
          </p:cNvSpPr>
          <p:nvPr/>
        </p:nvSpPr>
        <p:spPr>
          <a:xfrm>
            <a:off x="1077684" y="5136710"/>
            <a:ext cx="5776827" cy="115346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Summarization</a:t>
            </a:r>
          </a:p>
          <a:p>
            <a:pPr>
              <a:spcBef>
                <a:spcPts val="1200"/>
              </a:spcBef>
            </a:pPr>
            <a:r>
              <a:rPr lang="en-US" sz="2000" dirty="0">
                <a:sym typeface="Wingdings" pitchFamily="2" charset="2"/>
              </a:rPr>
              <a:t>Coreference Resolution</a:t>
            </a:r>
          </a:p>
        </p:txBody>
      </p:sp>
      <p:sp>
        <p:nvSpPr>
          <p:cNvPr id="32" name="Content Placeholder 2">
            <a:extLst>
              <a:ext uri="{FF2B5EF4-FFF2-40B4-BE49-F238E27FC236}">
                <a16:creationId xmlns:a16="http://schemas.microsoft.com/office/drawing/2014/main" id="{4F48E6C0-554F-D44C-8B98-4BE0BA6695C8}"/>
              </a:ext>
            </a:extLst>
          </p:cNvPr>
          <p:cNvSpPr txBox="1">
            <a:spLocks/>
          </p:cNvSpPr>
          <p:nvPr/>
        </p:nvSpPr>
        <p:spPr>
          <a:xfrm>
            <a:off x="2650361" y="236931"/>
            <a:ext cx="7097485"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C00000"/>
                </a:solidFill>
              </a:rPr>
              <a:t>Common NLP Tasks (aka problems)</a:t>
            </a:r>
          </a:p>
        </p:txBody>
      </p:sp>
      <p:sp>
        <p:nvSpPr>
          <p:cNvPr id="27" name="Rectangle 26">
            <a:extLst>
              <a:ext uri="{FF2B5EF4-FFF2-40B4-BE49-F238E27FC236}">
                <a16:creationId xmlns:a16="http://schemas.microsoft.com/office/drawing/2014/main" id="{63A3FA15-FEA5-5C4E-A161-1870C00A1736}"/>
              </a:ext>
            </a:extLst>
          </p:cNvPr>
          <p:cNvSpPr/>
          <p:nvPr/>
        </p:nvSpPr>
        <p:spPr>
          <a:xfrm>
            <a:off x="6095999" y="5119952"/>
            <a:ext cx="5018315" cy="1346158"/>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354CC121-5212-BB49-BA3C-64C6EB0C1BC5}"/>
              </a:ext>
            </a:extLst>
          </p:cNvPr>
          <p:cNvSpPr/>
          <p:nvPr/>
        </p:nvSpPr>
        <p:spPr>
          <a:xfrm>
            <a:off x="830704" y="763227"/>
            <a:ext cx="3124200" cy="5593123"/>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84F91C39-9E44-FA46-9670-B6139C05DB6B}"/>
              </a:ext>
            </a:extLst>
          </p:cNvPr>
          <p:cNvSpPr/>
          <p:nvPr/>
        </p:nvSpPr>
        <p:spPr>
          <a:xfrm>
            <a:off x="5739554" y="800648"/>
            <a:ext cx="5323331" cy="3801709"/>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ular Callout 9">
            <a:extLst>
              <a:ext uri="{FF2B5EF4-FFF2-40B4-BE49-F238E27FC236}">
                <a16:creationId xmlns:a16="http://schemas.microsoft.com/office/drawing/2014/main" id="{111DE415-C944-9444-B7D6-26D14A0A0BBE}"/>
              </a:ext>
            </a:extLst>
          </p:cNvPr>
          <p:cNvSpPr/>
          <p:nvPr/>
        </p:nvSpPr>
        <p:spPr>
          <a:xfrm>
            <a:off x="3332157" y="2788918"/>
            <a:ext cx="6490252" cy="1766204"/>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986674 w 3327399"/>
              <a:gd name="connsiteY12" fmla="*/ 5968155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1986674 w 3327399"/>
              <a:gd name="connsiteY12" fmla="*/ 5968155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2400978 w 3327399"/>
              <a:gd name="connsiteY12" fmla="*/ 5931192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2775780 w 3327399"/>
              <a:gd name="connsiteY9" fmla="*/ 5968154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31810 w 3327399"/>
              <a:gd name="connsiteY9" fmla="*/ 5931190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400978 w 3327399"/>
              <a:gd name="connsiteY11" fmla="*/ 5931192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801316 w 3327399"/>
              <a:gd name="connsiteY11" fmla="*/ 5911281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066335 w 3327399"/>
              <a:gd name="connsiteY11" fmla="*/ 5886194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3031810 w 3327399"/>
              <a:gd name="connsiteY9" fmla="*/ 5931190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2559594 w 3327399"/>
              <a:gd name="connsiteY9" fmla="*/ 5906103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066335 w 3327399"/>
              <a:gd name="connsiteY11" fmla="*/ 5886194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275786 w 3327399"/>
              <a:gd name="connsiteY11" fmla="*/ 5961453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7399" h="6736798">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2559594" y="5906103"/>
                </a:lnTo>
                <a:lnTo>
                  <a:pt x="2365129" y="6736798"/>
                </a:lnTo>
                <a:lnTo>
                  <a:pt x="2275786" y="5961453"/>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a:extLst>
              <a:ext uri="{FF2B5EF4-FFF2-40B4-BE49-F238E27FC236}">
                <a16:creationId xmlns:a16="http://schemas.microsoft.com/office/drawing/2014/main" id="{E6EE126A-6113-DF43-A17D-7DFDE2CCFD9C}"/>
              </a:ext>
            </a:extLst>
          </p:cNvPr>
          <p:cNvSpPr/>
          <p:nvPr/>
        </p:nvSpPr>
        <p:spPr>
          <a:xfrm>
            <a:off x="6298040" y="3279138"/>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ontent Placeholder 2">
            <a:extLst>
              <a:ext uri="{FF2B5EF4-FFF2-40B4-BE49-F238E27FC236}">
                <a16:creationId xmlns:a16="http://schemas.microsoft.com/office/drawing/2014/main" id="{4FD6616D-A33F-AC49-9F50-B8012DC2FE2A}"/>
              </a:ext>
            </a:extLst>
          </p:cNvPr>
          <p:cNvSpPr txBox="1">
            <a:spLocks/>
          </p:cNvSpPr>
          <p:nvPr/>
        </p:nvSpPr>
        <p:spPr>
          <a:xfrm>
            <a:off x="4265240" y="3695818"/>
            <a:ext cx="1176919" cy="39953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solidFill>
                  <a:schemeClr val="accent5">
                    <a:lumMod val="75000"/>
                  </a:schemeClr>
                </a:solidFill>
                <a:latin typeface="Courier" pitchFamily="2" charset="0"/>
              </a:rPr>
              <a:t>SPANISH</a:t>
            </a:r>
          </a:p>
        </p:txBody>
      </p:sp>
      <p:sp>
        <p:nvSpPr>
          <p:cNvPr id="39" name="Content Placeholder 2">
            <a:extLst>
              <a:ext uri="{FF2B5EF4-FFF2-40B4-BE49-F238E27FC236}">
                <a16:creationId xmlns:a16="http://schemas.microsoft.com/office/drawing/2014/main" id="{9471B67E-080E-8A43-8824-24F28716B197}"/>
              </a:ext>
            </a:extLst>
          </p:cNvPr>
          <p:cNvSpPr txBox="1">
            <a:spLocks/>
          </p:cNvSpPr>
          <p:nvPr/>
        </p:nvSpPr>
        <p:spPr>
          <a:xfrm>
            <a:off x="7473526" y="3684030"/>
            <a:ext cx="1215553" cy="39072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800" b="1" dirty="0">
                <a:solidFill>
                  <a:schemeClr val="accent5">
                    <a:lumMod val="75000"/>
                  </a:schemeClr>
                </a:solidFill>
                <a:latin typeface="Courier" pitchFamily="2" charset="0"/>
              </a:rPr>
              <a:t>ENGLISH</a:t>
            </a:r>
          </a:p>
        </p:txBody>
      </p:sp>
      <p:sp>
        <p:nvSpPr>
          <p:cNvPr id="42" name="Content Placeholder 2">
            <a:extLst>
              <a:ext uri="{FF2B5EF4-FFF2-40B4-BE49-F238E27FC236}">
                <a16:creationId xmlns:a16="http://schemas.microsoft.com/office/drawing/2014/main" id="{9274A0AF-5DE6-5C49-B8A6-53459159D792}"/>
              </a:ext>
            </a:extLst>
          </p:cNvPr>
          <p:cNvSpPr txBox="1">
            <a:spLocks/>
          </p:cNvSpPr>
          <p:nvPr/>
        </p:nvSpPr>
        <p:spPr>
          <a:xfrm>
            <a:off x="6818427" y="3207912"/>
            <a:ext cx="2489668" cy="40430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solidFill>
                  <a:schemeClr val="tx1"/>
                </a:solidFill>
                <a:sym typeface="Wingdings" pitchFamily="2" charset="2"/>
              </a:rPr>
              <a:t>The brown dog</a:t>
            </a:r>
          </a:p>
        </p:txBody>
      </p:sp>
      <p:sp>
        <p:nvSpPr>
          <p:cNvPr id="43" name="Content Placeholder 2">
            <a:extLst>
              <a:ext uri="{FF2B5EF4-FFF2-40B4-BE49-F238E27FC236}">
                <a16:creationId xmlns:a16="http://schemas.microsoft.com/office/drawing/2014/main" id="{34DDA7A6-2CD6-334A-91FA-508C6D9ECF5C}"/>
              </a:ext>
            </a:extLst>
          </p:cNvPr>
          <p:cNvSpPr txBox="1">
            <a:spLocks/>
          </p:cNvSpPr>
          <p:nvPr/>
        </p:nvSpPr>
        <p:spPr>
          <a:xfrm>
            <a:off x="3549948" y="3231276"/>
            <a:ext cx="2804332" cy="40430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solidFill>
                  <a:schemeClr val="tx1"/>
                </a:solidFill>
                <a:sym typeface="Wingdings" pitchFamily="2" charset="2"/>
              </a:rPr>
              <a:t>El </a:t>
            </a:r>
            <a:r>
              <a:rPr lang="en-US" sz="2400" dirty="0" err="1">
                <a:solidFill>
                  <a:schemeClr val="tx1"/>
                </a:solidFill>
                <a:sym typeface="Wingdings" pitchFamily="2" charset="2"/>
              </a:rPr>
              <a:t>perro</a:t>
            </a:r>
            <a:r>
              <a:rPr lang="en-US" sz="2400" dirty="0">
                <a:solidFill>
                  <a:schemeClr val="tx1"/>
                </a:solidFill>
                <a:sym typeface="Wingdings" pitchFamily="2" charset="2"/>
              </a:rPr>
              <a:t> </a:t>
            </a:r>
            <a:r>
              <a:rPr lang="en-US" sz="2400" dirty="0" err="1">
                <a:solidFill>
                  <a:schemeClr val="tx1"/>
                </a:solidFill>
                <a:sym typeface="Wingdings" pitchFamily="2" charset="2"/>
              </a:rPr>
              <a:t>marrón</a:t>
            </a:r>
            <a:endParaRPr lang="en-US" sz="2400" dirty="0">
              <a:solidFill>
                <a:schemeClr val="tx1"/>
              </a:solidFill>
              <a:sym typeface="Wingdings" pitchFamily="2" charset="2"/>
            </a:endParaRPr>
          </a:p>
        </p:txBody>
      </p:sp>
    </p:spTree>
    <p:extLst>
      <p:ext uri="{BB962C8B-B14F-4D97-AF65-F5344CB8AC3E}">
        <p14:creationId xmlns:p14="http://schemas.microsoft.com/office/powerpoint/2010/main" val="2158081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7018407C-8079-D948-9F12-E38312ADE478}"/>
              </a:ext>
            </a:extLst>
          </p:cNvPr>
          <p:cNvSpPr>
            <a:spLocks noGrp="1"/>
          </p:cNvSpPr>
          <p:nvPr>
            <p:ph type="sldNum" sz="quarter" idx="12"/>
          </p:nvPr>
        </p:nvSpPr>
        <p:spPr/>
        <p:txBody>
          <a:bodyPr/>
          <a:lstStyle/>
          <a:p>
            <a:fld id="{6BCA73C5-4051-2D45-AC51-FD5A1C1C157A}" type="slidenum">
              <a:rPr lang="en-US" smtClean="0"/>
              <a:t>11</a:t>
            </a:fld>
            <a:endParaRPr lang="en-US"/>
          </a:p>
        </p:txBody>
      </p:sp>
      <p:sp>
        <p:nvSpPr>
          <p:cNvPr id="19" name="Content Placeholder 2">
            <a:extLst>
              <a:ext uri="{FF2B5EF4-FFF2-40B4-BE49-F238E27FC236}">
                <a16:creationId xmlns:a16="http://schemas.microsoft.com/office/drawing/2014/main" id="{4D74BB82-7955-D343-A53F-7553C8551D06}"/>
              </a:ext>
            </a:extLst>
          </p:cNvPr>
          <p:cNvSpPr txBox="1">
            <a:spLocks/>
          </p:cNvSpPr>
          <p:nvPr/>
        </p:nvSpPr>
        <p:spPr>
          <a:xfrm>
            <a:off x="1077684" y="1485373"/>
            <a:ext cx="5776827" cy="436947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t>Morphology</a:t>
            </a:r>
          </a:p>
          <a:p>
            <a:pPr>
              <a:spcBef>
                <a:spcPts val="1200"/>
              </a:spcBef>
            </a:pPr>
            <a:r>
              <a:rPr lang="en-US" sz="2000" dirty="0">
                <a:sym typeface="Wingdings" pitchFamily="2" charset="2"/>
              </a:rPr>
              <a:t>Word Segmentation</a:t>
            </a:r>
          </a:p>
          <a:p>
            <a:pPr>
              <a:spcBef>
                <a:spcPts val="1200"/>
              </a:spcBef>
            </a:pPr>
            <a:r>
              <a:rPr lang="en-US" sz="2000" dirty="0">
                <a:sym typeface="Wingdings" pitchFamily="2" charset="2"/>
              </a:rPr>
              <a:t>Part-of-Speech Tagging</a:t>
            </a:r>
          </a:p>
          <a:p>
            <a:pPr>
              <a:spcBef>
                <a:spcPts val="1200"/>
              </a:spcBef>
            </a:pPr>
            <a:r>
              <a:rPr lang="en-US" sz="2000" dirty="0">
                <a:sym typeface="Wingdings" pitchFamily="2" charset="2"/>
              </a:rPr>
              <a:t>Parsing</a:t>
            </a:r>
          </a:p>
          <a:p>
            <a:pPr>
              <a:spcBef>
                <a:spcPts val="1200"/>
              </a:spcBef>
            </a:pPr>
            <a:r>
              <a:rPr lang="en-US" sz="2000" dirty="0">
                <a:sym typeface="Wingdings" pitchFamily="2" charset="2"/>
              </a:rPr>
              <a:t>	Constituency</a:t>
            </a:r>
          </a:p>
          <a:p>
            <a:pPr>
              <a:spcBef>
                <a:spcPts val="1200"/>
              </a:spcBef>
            </a:pPr>
            <a:r>
              <a:rPr lang="en-US" sz="2000" dirty="0">
                <a:sym typeface="Wingdings" pitchFamily="2" charset="2"/>
              </a:rPr>
              <a:t>	Dependency</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2" name="Content Placeholder 2">
            <a:extLst>
              <a:ext uri="{FF2B5EF4-FFF2-40B4-BE49-F238E27FC236}">
                <a16:creationId xmlns:a16="http://schemas.microsoft.com/office/drawing/2014/main" id="{C5BC4793-B318-FE42-A1E9-411F4FACDE5D}"/>
              </a:ext>
            </a:extLst>
          </p:cNvPr>
          <p:cNvSpPr txBox="1">
            <a:spLocks/>
          </p:cNvSpPr>
          <p:nvPr/>
        </p:nvSpPr>
        <p:spPr>
          <a:xfrm>
            <a:off x="1077685"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Syntax</a:t>
            </a:r>
          </a:p>
        </p:txBody>
      </p:sp>
      <p:sp>
        <p:nvSpPr>
          <p:cNvPr id="23" name="Content Placeholder 2">
            <a:extLst>
              <a:ext uri="{FF2B5EF4-FFF2-40B4-BE49-F238E27FC236}">
                <a16:creationId xmlns:a16="http://schemas.microsoft.com/office/drawing/2014/main" id="{D3B5C191-F563-1545-9F4D-52CBC2A162E2}"/>
              </a:ext>
            </a:extLst>
          </p:cNvPr>
          <p:cNvSpPr txBox="1">
            <a:spLocks/>
          </p:cNvSpPr>
          <p:nvPr/>
        </p:nvSpPr>
        <p:spPr>
          <a:xfrm>
            <a:off x="6187406" y="1498426"/>
            <a:ext cx="5776827" cy="318619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Sentiment Analysis</a:t>
            </a:r>
          </a:p>
          <a:p>
            <a:pPr>
              <a:spcBef>
                <a:spcPts val="1200"/>
              </a:spcBef>
            </a:pPr>
            <a:r>
              <a:rPr lang="en-US" sz="2000" dirty="0">
                <a:sym typeface="Wingdings" pitchFamily="2" charset="2"/>
              </a:rPr>
              <a:t>Topic Modelling</a:t>
            </a:r>
          </a:p>
          <a:p>
            <a:pPr>
              <a:spcBef>
                <a:spcPts val="1200"/>
              </a:spcBef>
            </a:pPr>
            <a:r>
              <a:rPr lang="en-US" sz="2000" dirty="0">
                <a:sym typeface="Wingdings" pitchFamily="2" charset="2"/>
              </a:rPr>
              <a:t>Named Entity Recognition (NER)</a:t>
            </a:r>
          </a:p>
          <a:p>
            <a:pPr>
              <a:spcBef>
                <a:spcPts val="1200"/>
              </a:spcBef>
            </a:pPr>
            <a:r>
              <a:rPr lang="en-US" sz="2000" dirty="0">
                <a:sym typeface="Wingdings" pitchFamily="2" charset="2"/>
              </a:rPr>
              <a:t>Relation Extraction</a:t>
            </a:r>
          </a:p>
          <a:p>
            <a:pPr>
              <a:spcBef>
                <a:spcPts val="1200"/>
              </a:spcBef>
            </a:pPr>
            <a:r>
              <a:rPr lang="en-US" sz="2000" dirty="0">
                <a:sym typeface="Wingdings" pitchFamily="2" charset="2"/>
              </a:rPr>
              <a:t>Word Sense Disambiguation</a:t>
            </a:r>
          </a:p>
          <a:p>
            <a:pPr>
              <a:spcBef>
                <a:spcPts val="1200"/>
              </a:spcBef>
            </a:pPr>
            <a:r>
              <a:rPr lang="en-US" sz="2000" dirty="0">
                <a:sym typeface="Wingdings" pitchFamily="2" charset="2"/>
              </a:rPr>
              <a:t>Natural Language Understanding (NLU)</a:t>
            </a:r>
          </a:p>
          <a:p>
            <a:pPr>
              <a:spcBef>
                <a:spcPts val="1200"/>
              </a:spcBef>
            </a:pPr>
            <a:r>
              <a:rPr lang="en-US" sz="2000" dirty="0">
                <a:sym typeface="Wingdings" pitchFamily="2" charset="2"/>
              </a:rPr>
              <a:t>Natural Language Generation (NLG)</a:t>
            </a:r>
          </a:p>
          <a:p>
            <a:pPr>
              <a:spcBef>
                <a:spcPts val="1200"/>
              </a:spcBef>
            </a:pPr>
            <a:r>
              <a:rPr lang="en-US" sz="2000" dirty="0">
                <a:sym typeface="Wingdings" pitchFamily="2" charset="2"/>
              </a:rPr>
              <a:t>Machine Translation</a:t>
            </a:r>
          </a:p>
          <a:p>
            <a:pPr>
              <a:spcBef>
                <a:spcPts val="1200"/>
              </a:spcBef>
            </a:pPr>
            <a:r>
              <a:rPr lang="en-US" sz="2000" dirty="0">
                <a:sym typeface="Wingdings" pitchFamily="2" charset="2"/>
              </a:rPr>
              <a:t>Entailment</a:t>
            </a:r>
          </a:p>
          <a:p>
            <a:pPr>
              <a:spcBef>
                <a:spcPts val="1200"/>
              </a:spcBef>
            </a:pPr>
            <a:r>
              <a:rPr lang="en-US" sz="2000" dirty="0">
                <a:sym typeface="Wingdings" pitchFamily="2" charset="2"/>
              </a:rPr>
              <a:t>Question Answering</a:t>
            </a:r>
          </a:p>
          <a:p>
            <a:pPr>
              <a:spcBef>
                <a:spcPts val="1200"/>
              </a:spcBef>
            </a:pPr>
            <a:r>
              <a:rPr lang="en-US" sz="2000" dirty="0">
                <a:highlight>
                  <a:srgbClr val="FFFF00"/>
                </a:highlight>
                <a:sym typeface="Wingdings" pitchFamily="2" charset="2"/>
              </a:rPr>
              <a:t>Language Modelling</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4" name="Content Placeholder 2">
            <a:extLst>
              <a:ext uri="{FF2B5EF4-FFF2-40B4-BE49-F238E27FC236}">
                <a16:creationId xmlns:a16="http://schemas.microsoft.com/office/drawing/2014/main" id="{8A29EC0D-E196-B345-9075-469157006A52}"/>
              </a:ext>
            </a:extLst>
          </p:cNvPr>
          <p:cNvSpPr txBox="1">
            <a:spLocks/>
          </p:cNvSpPr>
          <p:nvPr/>
        </p:nvSpPr>
        <p:spPr>
          <a:xfrm>
            <a:off x="6183396"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Semantics</a:t>
            </a:r>
          </a:p>
        </p:txBody>
      </p:sp>
      <p:sp>
        <p:nvSpPr>
          <p:cNvPr id="25" name="Content Placeholder 2">
            <a:extLst>
              <a:ext uri="{FF2B5EF4-FFF2-40B4-BE49-F238E27FC236}">
                <a16:creationId xmlns:a16="http://schemas.microsoft.com/office/drawing/2014/main" id="{39073F64-A0C0-F44F-99AE-CADEF39B9002}"/>
              </a:ext>
            </a:extLst>
          </p:cNvPr>
          <p:cNvSpPr txBox="1">
            <a:spLocks/>
          </p:cNvSpPr>
          <p:nvPr/>
        </p:nvSpPr>
        <p:spPr>
          <a:xfrm>
            <a:off x="1077685" y="4606565"/>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Discourse</a:t>
            </a:r>
          </a:p>
        </p:txBody>
      </p:sp>
      <p:sp>
        <p:nvSpPr>
          <p:cNvPr id="31" name="Content Placeholder 2">
            <a:extLst>
              <a:ext uri="{FF2B5EF4-FFF2-40B4-BE49-F238E27FC236}">
                <a16:creationId xmlns:a16="http://schemas.microsoft.com/office/drawing/2014/main" id="{913F79F8-E311-B849-B05A-7C91D1B52057}"/>
              </a:ext>
            </a:extLst>
          </p:cNvPr>
          <p:cNvSpPr txBox="1">
            <a:spLocks/>
          </p:cNvSpPr>
          <p:nvPr/>
        </p:nvSpPr>
        <p:spPr>
          <a:xfrm>
            <a:off x="1077684" y="5136710"/>
            <a:ext cx="5776827" cy="115346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Summarization</a:t>
            </a:r>
          </a:p>
          <a:p>
            <a:pPr>
              <a:spcBef>
                <a:spcPts val="1200"/>
              </a:spcBef>
            </a:pPr>
            <a:r>
              <a:rPr lang="en-US" sz="2000" dirty="0">
                <a:sym typeface="Wingdings" pitchFamily="2" charset="2"/>
              </a:rPr>
              <a:t>Coreference Resolution</a:t>
            </a:r>
          </a:p>
        </p:txBody>
      </p:sp>
      <p:sp>
        <p:nvSpPr>
          <p:cNvPr id="32" name="Content Placeholder 2">
            <a:extLst>
              <a:ext uri="{FF2B5EF4-FFF2-40B4-BE49-F238E27FC236}">
                <a16:creationId xmlns:a16="http://schemas.microsoft.com/office/drawing/2014/main" id="{4F48E6C0-554F-D44C-8B98-4BE0BA6695C8}"/>
              </a:ext>
            </a:extLst>
          </p:cNvPr>
          <p:cNvSpPr txBox="1">
            <a:spLocks/>
          </p:cNvSpPr>
          <p:nvPr/>
        </p:nvSpPr>
        <p:spPr>
          <a:xfrm>
            <a:off x="2650361" y="236931"/>
            <a:ext cx="7097485"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C00000"/>
                </a:solidFill>
              </a:rPr>
              <a:t>Common NLP Tasks (aka problems)</a:t>
            </a:r>
          </a:p>
        </p:txBody>
      </p:sp>
      <p:sp>
        <p:nvSpPr>
          <p:cNvPr id="10" name="Rectangular Callout 9">
            <a:extLst>
              <a:ext uri="{FF2B5EF4-FFF2-40B4-BE49-F238E27FC236}">
                <a16:creationId xmlns:a16="http://schemas.microsoft.com/office/drawing/2014/main" id="{111DE415-C944-9444-B7D6-26D14A0A0BBE}"/>
              </a:ext>
            </a:extLst>
          </p:cNvPr>
          <p:cNvSpPr/>
          <p:nvPr/>
        </p:nvSpPr>
        <p:spPr>
          <a:xfrm rot="16200000">
            <a:off x="3129871" y="3651965"/>
            <a:ext cx="742840" cy="5179015"/>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986674 w 3327399"/>
              <a:gd name="connsiteY12" fmla="*/ 5968155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1986674 w 3327399"/>
              <a:gd name="connsiteY12" fmla="*/ 5968155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2400978 w 3327399"/>
              <a:gd name="connsiteY12" fmla="*/ 5931192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2775780 w 3327399"/>
              <a:gd name="connsiteY9" fmla="*/ 5968154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31810 w 3327399"/>
              <a:gd name="connsiteY9" fmla="*/ 5931190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400978 w 3327399"/>
              <a:gd name="connsiteY11" fmla="*/ 5931192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801316 w 3327399"/>
              <a:gd name="connsiteY11" fmla="*/ 5911281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066335 w 3327399"/>
              <a:gd name="connsiteY11" fmla="*/ 5886194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3031810 w 3327399"/>
              <a:gd name="connsiteY9" fmla="*/ 5931190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2559594 w 3327399"/>
              <a:gd name="connsiteY9" fmla="*/ 5906103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066335 w 3327399"/>
              <a:gd name="connsiteY11" fmla="*/ 5886194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275786 w 3327399"/>
              <a:gd name="connsiteY11" fmla="*/ 5961453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 name="connsiteX0" fmla="*/ 0 w 3327399"/>
              <a:gd name="connsiteY0" fmla="*/ 0 h 5961454"/>
              <a:gd name="connsiteX1" fmla="*/ 554567 w 3327399"/>
              <a:gd name="connsiteY1" fmla="*/ 0 h 5961454"/>
              <a:gd name="connsiteX2" fmla="*/ 554567 w 3327399"/>
              <a:gd name="connsiteY2" fmla="*/ 0 h 5961454"/>
              <a:gd name="connsiteX3" fmla="*/ 1386416 w 3327399"/>
              <a:gd name="connsiteY3" fmla="*/ 0 h 5961454"/>
              <a:gd name="connsiteX4" fmla="*/ 3327399 w 3327399"/>
              <a:gd name="connsiteY4" fmla="*/ 0 h 5961454"/>
              <a:gd name="connsiteX5" fmla="*/ 3327399 w 3327399"/>
              <a:gd name="connsiteY5" fmla="*/ 3459370 h 5961454"/>
              <a:gd name="connsiteX6" fmla="*/ 3327399 w 3327399"/>
              <a:gd name="connsiteY6" fmla="*/ 3459370 h 5961454"/>
              <a:gd name="connsiteX7" fmla="*/ 3327399 w 3327399"/>
              <a:gd name="connsiteY7" fmla="*/ 4941958 h 5961454"/>
              <a:gd name="connsiteX8" fmla="*/ 3327399 w 3327399"/>
              <a:gd name="connsiteY8" fmla="*/ 5930349 h 5961454"/>
              <a:gd name="connsiteX9" fmla="*/ 2559594 w 3327399"/>
              <a:gd name="connsiteY9" fmla="*/ 5906103 h 5961454"/>
              <a:gd name="connsiteX10" fmla="*/ 2275786 w 3327399"/>
              <a:gd name="connsiteY10" fmla="*/ 5961453 h 5961454"/>
              <a:gd name="connsiteX11" fmla="*/ 1103230 w 3327399"/>
              <a:gd name="connsiteY11" fmla="*/ 5931190 h 5961454"/>
              <a:gd name="connsiteX12" fmla="*/ 227995 w 3327399"/>
              <a:gd name="connsiteY12" fmla="*/ 5930349 h 5961454"/>
              <a:gd name="connsiteX13" fmla="*/ 0 w 3327399"/>
              <a:gd name="connsiteY13" fmla="*/ 5930349 h 5961454"/>
              <a:gd name="connsiteX14" fmla="*/ 0 w 3327399"/>
              <a:gd name="connsiteY14" fmla="*/ 4941958 h 5961454"/>
              <a:gd name="connsiteX15" fmla="*/ 0 w 3327399"/>
              <a:gd name="connsiteY15" fmla="*/ 3459370 h 5961454"/>
              <a:gd name="connsiteX16" fmla="*/ 0 w 3327399"/>
              <a:gd name="connsiteY16" fmla="*/ 3459370 h 5961454"/>
              <a:gd name="connsiteX17" fmla="*/ 0 w 3327399"/>
              <a:gd name="connsiteY17" fmla="*/ 0 h 5961454"/>
              <a:gd name="connsiteX0" fmla="*/ 0 w 3327399"/>
              <a:gd name="connsiteY0" fmla="*/ 0 h 6261885"/>
              <a:gd name="connsiteX1" fmla="*/ 554567 w 3327399"/>
              <a:gd name="connsiteY1" fmla="*/ 0 h 6261885"/>
              <a:gd name="connsiteX2" fmla="*/ 554567 w 3327399"/>
              <a:gd name="connsiteY2" fmla="*/ 0 h 6261885"/>
              <a:gd name="connsiteX3" fmla="*/ 1386416 w 3327399"/>
              <a:gd name="connsiteY3" fmla="*/ 0 h 6261885"/>
              <a:gd name="connsiteX4" fmla="*/ 3327399 w 3327399"/>
              <a:gd name="connsiteY4" fmla="*/ 0 h 6261885"/>
              <a:gd name="connsiteX5" fmla="*/ 3327399 w 3327399"/>
              <a:gd name="connsiteY5" fmla="*/ 3459370 h 6261885"/>
              <a:gd name="connsiteX6" fmla="*/ 3327399 w 3327399"/>
              <a:gd name="connsiteY6" fmla="*/ 3459370 h 6261885"/>
              <a:gd name="connsiteX7" fmla="*/ 3327399 w 3327399"/>
              <a:gd name="connsiteY7" fmla="*/ 4941958 h 6261885"/>
              <a:gd name="connsiteX8" fmla="*/ 3327399 w 3327399"/>
              <a:gd name="connsiteY8" fmla="*/ 5930349 h 6261885"/>
              <a:gd name="connsiteX9" fmla="*/ 2559594 w 3327399"/>
              <a:gd name="connsiteY9" fmla="*/ 5906103 h 6261885"/>
              <a:gd name="connsiteX10" fmla="*/ 1741541 w 3327399"/>
              <a:gd name="connsiteY10" fmla="*/ 6261885 h 6261885"/>
              <a:gd name="connsiteX11" fmla="*/ 1103230 w 3327399"/>
              <a:gd name="connsiteY11" fmla="*/ 5931190 h 6261885"/>
              <a:gd name="connsiteX12" fmla="*/ 227995 w 3327399"/>
              <a:gd name="connsiteY12" fmla="*/ 5930349 h 6261885"/>
              <a:gd name="connsiteX13" fmla="*/ 0 w 3327399"/>
              <a:gd name="connsiteY13" fmla="*/ 5930349 h 6261885"/>
              <a:gd name="connsiteX14" fmla="*/ 0 w 3327399"/>
              <a:gd name="connsiteY14" fmla="*/ 4941958 h 6261885"/>
              <a:gd name="connsiteX15" fmla="*/ 0 w 3327399"/>
              <a:gd name="connsiteY15" fmla="*/ 3459370 h 6261885"/>
              <a:gd name="connsiteX16" fmla="*/ 0 w 3327399"/>
              <a:gd name="connsiteY16" fmla="*/ 3459370 h 6261885"/>
              <a:gd name="connsiteX17" fmla="*/ 0 w 3327399"/>
              <a:gd name="connsiteY17" fmla="*/ 0 h 6261885"/>
              <a:gd name="connsiteX0" fmla="*/ 0 w 3327399"/>
              <a:gd name="connsiteY0" fmla="*/ 0 h 6261885"/>
              <a:gd name="connsiteX1" fmla="*/ 554567 w 3327399"/>
              <a:gd name="connsiteY1" fmla="*/ 0 h 6261885"/>
              <a:gd name="connsiteX2" fmla="*/ 554567 w 3327399"/>
              <a:gd name="connsiteY2" fmla="*/ 0 h 6261885"/>
              <a:gd name="connsiteX3" fmla="*/ 1386416 w 3327399"/>
              <a:gd name="connsiteY3" fmla="*/ 0 h 6261885"/>
              <a:gd name="connsiteX4" fmla="*/ 3327399 w 3327399"/>
              <a:gd name="connsiteY4" fmla="*/ 0 h 6261885"/>
              <a:gd name="connsiteX5" fmla="*/ 3327399 w 3327399"/>
              <a:gd name="connsiteY5" fmla="*/ 3459370 h 6261885"/>
              <a:gd name="connsiteX6" fmla="*/ 3327399 w 3327399"/>
              <a:gd name="connsiteY6" fmla="*/ 3459370 h 6261885"/>
              <a:gd name="connsiteX7" fmla="*/ 3327399 w 3327399"/>
              <a:gd name="connsiteY7" fmla="*/ 4941958 h 6261885"/>
              <a:gd name="connsiteX8" fmla="*/ 3327399 w 3327399"/>
              <a:gd name="connsiteY8" fmla="*/ 5930349 h 6261885"/>
              <a:gd name="connsiteX9" fmla="*/ 2158915 w 3327399"/>
              <a:gd name="connsiteY9" fmla="*/ 5906107 h 6261885"/>
              <a:gd name="connsiteX10" fmla="*/ 1741541 w 3327399"/>
              <a:gd name="connsiteY10" fmla="*/ 6261885 h 6261885"/>
              <a:gd name="connsiteX11" fmla="*/ 1103230 w 3327399"/>
              <a:gd name="connsiteY11" fmla="*/ 5931190 h 6261885"/>
              <a:gd name="connsiteX12" fmla="*/ 227995 w 3327399"/>
              <a:gd name="connsiteY12" fmla="*/ 5930349 h 6261885"/>
              <a:gd name="connsiteX13" fmla="*/ 0 w 3327399"/>
              <a:gd name="connsiteY13" fmla="*/ 5930349 h 6261885"/>
              <a:gd name="connsiteX14" fmla="*/ 0 w 3327399"/>
              <a:gd name="connsiteY14" fmla="*/ 4941958 h 6261885"/>
              <a:gd name="connsiteX15" fmla="*/ 0 w 3327399"/>
              <a:gd name="connsiteY15" fmla="*/ 3459370 h 6261885"/>
              <a:gd name="connsiteX16" fmla="*/ 0 w 3327399"/>
              <a:gd name="connsiteY16" fmla="*/ 3459370 h 6261885"/>
              <a:gd name="connsiteX17" fmla="*/ 0 w 3327399"/>
              <a:gd name="connsiteY17" fmla="*/ 0 h 626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99" h="6261885">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2158915" y="5906107"/>
                </a:lnTo>
                <a:lnTo>
                  <a:pt x="1741541" y="6261885"/>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ontent Placeholder 2">
            <a:extLst>
              <a:ext uri="{FF2B5EF4-FFF2-40B4-BE49-F238E27FC236}">
                <a16:creationId xmlns:a16="http://schemas.microsoft.com/office/drawing/2014/main" id="{9274A0AF-5DE6-5C49-B8A6-53459159D792}"/>
              </a:ext>
            </a:extLst>
          </p:cNvPr>
          <p:cNvSpPr txBox="1">
            <a:spLocks/>
          </p:cNvSpPr>
          <p:nvPr/>
        </p:nvSpPr>
        <p:spPr>
          <a:xfrm>
            <a:off x="975274" y="6039319"/>
            <a:ext cx="4681330" cy="40430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solidFill>
                  <a:schemeClr val="tx1"/>
                </a:solidFill>
                <a:sym typeface="Wingdings" pitchFamily="2" charset="2"/>
              </a:rPr>
              <a:t>Can help with every other task!</a:t>
            </a:r>
          </a:p>
        </p:txBody>
      </p:sp>
    </p:spTree>
    <p:extLst>
      <p:ext uri="{BB962C8B-B14F-4D97-AF65-F5344CB8AC3E}">
        <p14:creationId xmlns:p14="http://schemas.microsoft.com/office/powerpoint/2010/main" val="1068121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E9722EA-DC85-7D45-B3EF-1BB771D1C766}"/>
              </a:ext>
            </a:extLst>
          </p:cNvPr>
          <p:cNvSpPr/>
          <p:nvPr/>
        </p:nvSpPr>
        <p:spPr>
          <a:xfrm>
            <a:off x="2128943" y="2222193"/>
            <a:ext cx="2999548"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1046406" y="1509941"/>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1600656"/>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12</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237354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246425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71806" y="3224441"/>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71806" y="3315156"/>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55943" y="4008963"/>
            <a:ext cx="360257" cy="9071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55943" y="4099678"/>
            <a:ext cx="360257" cy="9071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55943" y="4943364"/>
            <a:ext cx="360257" cy="9071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55943" y="5034081"/>
            <a:ext cx="360257" cy="907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FD8D12-181B-D243-B6D0-AB85274E9D4D}"/>
              </a:ext>
            </a:extLst>
          </p:cNvPr>
          <p:cNvSpPr/>
          <p:nvPr/>
        </p:nvSpPr>
        <p:spPr>
          <a:xfrm>
            <a:off x="2255943" y="5787050"/>
            <a:ext cx="360257" cy="90715"/>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C90123-E7CF-AD49-BF5B-68961810FA49}"/>
              </a:ext>
            </a:extLst>
          </p:cNvPr>
          <p:cNvSpPr/>
          <p:nvPr/>
        </p:nvSpPr>
        <p:spPr>
          <a:xfrm>
            <a:off x="2255943" y="5877765"/>
            <a:ext cx="360257" cy="907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 name="Rectangle 2">
            <a:extLst>
              <a:ext uri="{FF2B5EF4-FFF2-40B4-BE49-F238E27FC236}">
                <a16:creationId xmlns:a16="http://schemas.microsoft.com/office/drawing/2014/main" id="{3E268DC7-6817-B34C-A156-457418092E55}"/>
              </a:ext>
            </a:extLst>
          </p:cNvPr>
          <p:cNvSpPr/>
          <p:nvPr/>
        </p:nvSpPr>
        <p:spPr>
          <a:xfrm>
            <a:off x="2779956" y="3557219"/>
            <a:ext cx="1822935" cy="2567882"/>
          </a:xfrm>
          <a:prstGeom prst="rect">
            <a:avLst/>
          </a:prstGeom>
        </p:spPr>
        <p:txBody>
          <a:bodyPr wrap="none" anchor="t">
            <a:spAutoFit/>
          </a:bodyPr>
          <a:lstStyle/>
          <a:p>
            <a:pPr>
              <a:lnSpc>
                <a:spcPct val="200000"/>
              </a:lnSpc>
            </a:pPr>
            <a:r>
              <a:rPr lang="en-US" sz="2800" dirty="0">
                <a:solidFill>
                  <a:schemeClr val="bg2">
                    <a:lumMod val="25000"/>
                  </a:schemeClr>
                </a:solidFill>
                <a:latin typeface="Avenir Medium" panose="02000503020000020003" pitchFamily="2" charset="0"/>
              </a:rPr>
              <a:t>Unigrams</a:t>
            </a:r>
          </a:p>
          <a:p>
            <a:pPr>
              <a:lnSpc>
                <a:spcPct val="200000"/>
              </a:lnSpc>
            </a:pPr>
            <a:r>
              <a:rPr lang="en-US" sz="2800" dirty="0">
                <a:solidFill>
                  <a:schemeClr val="bg2">
                    <a:lumMod val="25000"/>
                  </a:schemeClr>
                </a:solidFill>
                <a:latin typeface="Avenir Medium" panose="02000503020000020003" pitchFamily="2" charset="0"/>
              </a:rPr>
              <a:t>Bigrams</a:t>
            </a:r>
          </a:p>
          <a:p>
            <a:pPr>
              <a:lnSpc>
                <a:spcPct val="200000"/>
              </a:lnSpc>
            </a:pPr>
            <a:r>
              <a:rPr lang="en-US" sz="2800" dirty="0">
                <a:solidFill>
                  <a:schemeClr val="bg2">
                    <a:lumMod val="25000"/>
                  </a:schemeClr>
                </a:solidFill>
                <a:latin typeface="Avenir Medium" panose="02000503020000020003" pitchFamily="2" charset="0"/>
              </a:rPr>
              <a:t>Perplexity</a:t>
            </a:r>
          </a:p>
        </p:txBody>
      </p:sp>
      <p:sp>
        <p:nvSpPr>
          <p:cNvPr id="25" name="Subtitle 2">
            <a:extLst>
              <a:ext uri="{FF2B5EF4-FFF2-40B4-BE49-F238E27FC236}">
                <a16:creationId xmlns:a16="http://schemas.microsoft.com/office/drawing/2014/main" id="{D2E3B108-F94E-C647-B2EA-DAE8DDEDB12F}"/>
              </a:ext>
            </a:extLst>
          </p:cNvPr>
          <p:cNvSpPr txBox="1">
            <a:spLocks/>
          </p:cNvSpPr>
          <p:nvPr/>
        </p:nvSpPr>
        <p:spPr>
          <a:xfrm>
            <a:off x="2154343" y="1053178"/>
            <a:ext cx="4780847" cy="2723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Recap where we are</a:t>
            </a:r>
            <a:endParaRPr lang="en-US" b="1"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NLP Introduction</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Language Models</a:t>
            </a:r>
          </a:p>
        </p:txBody>
      </p:sp>
    </p:spTree>
    <p:extLst>
      <p:ext uri="{BB962C8B-B14F-4D97-AF65-F5344CB8AC3E}">
        <p14:creationId xmlns:p14="http://schemas.microsoft.com/office/powerpoint/2010/main" val="1838052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E9722EA-DC85-7D45-B3EF-1BB771D1C766}"/>
              </a:ext>
            </a:extLst>
          </p:cNvPr>
          <p:cNvSpPr/>
          <p:nvPr/>
        </p:nvSpPr>
        <p:spPr>
          <a:xfrm>
            <a:off x="2154343" y="3073093"/>
            <a:ext cx="2999548"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1046406" y="1509941"/>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1600656"/>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13</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237354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246425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71806" y="3224441"/>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71806" y="3315156"/>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55943" y="4008963"/>
            <a:ext cx="360257" cy="9071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55943" y="4099678"/>
            <a:ext cx="360257" cy="9071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55943" y="4943364"/>
            <a:ext cx="360257" cy="9071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55943" y="5034081"/>
            <a:ext cx="360257" cy="907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FD8D12-181B-D243-B6D0-AB85274E9D4D}"/>
              </a:ext>
            </a:extLst>
          </p:cNvPr>
          <p:cNvSpPr/>
          <p:nvPr/>
        </p:nvSpPr>
        <p:spPr>
          <a:xfrm>
            <a:off x="2255943" y="5787050"/>
            <a:ext cx="360257" cy="90715"/>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C90123-E7CF-AD49-BF5B-68961810FA49}"/>
              </a:ext>
            </a:extLst>
          </p:cNvPr>
          <p:cNvSpPr/>
          <p:nvPr/>
        </p:nvSpPr>
        <p:spPr>
          <a:xfrm>
            <a:off x="2255943" y="5877765"/>
            <a:ext cx="360257" cy="907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21" name="Subtitle 2">
            <a:extLst>
              <a:ext uri="{FF2B5EF4-FFF2-40B4-BE49-F238E27FC236}">
                <a16:creationId xmlns:a16="http://schemas.microsoft.com/office/drawing/2014/main" id="{7807E85B-90C8-DE4D-ACE9-334DF9A34FC5}"/>
              </a:ext>
            </a:extLst>
          </p:cNvPr>
          <p:cNvSpPr txBox="1">
            <a:spLocks/>
          </p:cNvSpPr>
          <p:nvPr/>
        </p:nvSpPr>
        <p:spPr>
          <a:xfrm>
            <a:off x="2154343" y="1053178"/>
            <a:ext cx="4780847" cy="2723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Recap where we are</a:t>
            </a:r>
            <a:endParaRPr lang="en-US" b="1"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NLP Introduction</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Language Models</a:t>
            </a:r>
          </a:p>
        </p:txBody>
      </p:sp>
      <p:sp>
        <p:nvSpPr>
          <p:cNvPr id="3" name="Rectangle 2">
            <a:extLst>
              <a:ext uri="{FF2B5EF4-FFF2-40B4-BE49-F238E27FC236}">
                <a16:creationId xmlns:a16="http://schemas.microsoft.com/office/drawing/2014/main" id="{3E268DC7-6817-B34C-A156-457418092E55}"/>
              </a:ext>
            </a:extLst>
          </p:cNvPr>
          <p:cNvSpPr/>
          <p:nvPr/>
        </p:nvSpPr>
        <p:spPr>
          <a:xfrm>
            <a:off x="2779956" y="3557219"/>
            <a:ext cx="1822935" cy="2567882"/>
          </a:xfrm>
          <a:prstGeom prst="rect">
            <a:avLst/>
          </a:prstGeom>
        </p:spPr>
        <p:txBody>
          <a:bodyPr wrap="none" anchor="t">
            <a:spAutoFit/>
          </a:bodyPr>
          <a:lstStyle/>
          <a:p>
            <a:pPr>
              <a:lnSpc>
                <a:spcPct val="200000"/>
              </a:lnSpc>
            </a:pPr>
            <a:r>
              <a:rPr lang="en-US" sz="2800" dirty="0">
                <a:solidFill>
                  <a:schemeClr val="bg2">
                    <a:lumMod val="25000"/>
                  </a:schemeClr>
                </a:solidFill>
                <a:latin typeface="Avenir Medium" panose="02000503020000020003" pitchFamily="2" charset="0"/>
              </a:rPr>
              <a:t>Unigrams</a:t>
            </a:r>
          </a:p>
          <a:p>
            <a:pPr>
              <a:lnSpc>
                <a:spcPct val="200000"/>
              </a:lnSpc>
            </a:pPr>
            <a:r>
              <a:rPr lang="en-US" sz="2800" dirty="0">
                <a:solidFill>
                  <a:schemeClr val="bg2">
                    <a:lumMod val="25000"/>
                  </a:schemeClr>
                </a:solidFill>
                <a:latin typeface="Avenir Medium" panose="02000503020000020003" pitchFamily="2" charset="0"/>
              </a:rPr>
              <a:t>Bigrams</a:t>
            </a:r>
          </a:p>
          <a:p>
            <a:pPr>
              <a:lnSpc>
                <a:spcPct val="200000"/>
              </a:lnSpc>
            </a:pPr>
            <a:r>
              <a:rPr lang="en-US" sz="2800" dirty="0">
                <a:solidFill>
                  <a:schemeClr val="bg2">
                    <a:lumMod val="25000"/>
                  </a:schemeClr>
                </a:solidFill>
                <a:latin typeface="Avenir Medium" panose="02000503020000020003" pitchFamily="2" charset="0"/>
              </a:rPr>
              <a:t>Perplexity</a:t>
            </a:r>
          </a:p>
        </p:txBody>
      </p:sp>
    </p:spTree>
    <p:extLst>
      <p:ext uri="{BB962C8B-B14F-4D97-AF65-F5344CB8AC3E}">
        <p14:creationId xmlns:p14="http://schemas.microsoft.com/office/powerpoint/2010/main" val="3798447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181099" y="1290098"/>
            <a:ext cx="9829801" cy="28570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A </a:t>
            </a:r>
            <a:r>
              <a:rPr lang="en-US" sz="2400" dirty="0">
                <a:solidFill>
                  <a:srgbClr val="C00000"/>
                </a:solidFill>
                <a:latin typeface="Avenir Light" panose="020B0402020203020204" pitchFamily="34" charset="77"/>
              </a:rPr>
              <a:t>Language Model </a:t>
            </a:r>
            <a:r>
              <a:rPr lang="en-US" sz="2400" dirty="0">
                <a:latin typeface="Avenir Light" panose="020B0402020203020204" pitchFamily="34" charset="77"/>
              </a:rPr>
              <a:t>represents the language used by a given entity (e.g., a particular person, genre, or other well-defined class of text)</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14</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13B19D9-B23E-8244-A1CB-81DF38CCA5E6}"/>
              </a:ext>
            </a:extLst>
          </p:cNvPr>
          <p:cNvPicPr>
            <a:picLocks noChangeAspect="1"/>
          </p:cNvPicPr>
          <p:nvPr/>
        </p:nvPicPr>
        <p:blipFill>
          <a:blip r:embed="rId2"/>
          <a:stretch>
            <a:fillRect/>
          </a:stretch>
        </p:blipFill>
        <p:spPr>
          <a:xfrm>
            <a:off x="2703336" y="2590800"/>
            <a:ext cx="6785326" cy="3549650"/>
          </a:xfrm>
          <a:prstGeom prst="rect">
            <a:avLst/>
          </a:prstGeom>
        </p:spPr>
      </p:pic>
    </p:spTree>
    <p:extLst>
      <p:ext uri="{BB962C8B-B14F-4D97-AF65-F5344CB8AC3E}">
        <p14:creationId xmlns:p14="http://schemas.microsoft.com/office/powerpoint/2010/main" val="2587145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181099" y="1290098"/>
            <a:ext cx="9829801" cy="28570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A </a:t>
            </a:r>
            <a:r>
              <a:rPr lang="en-US" sz="2400" dirty="0">
                <a:solidFill>
                  <a:srgbClr val="C00000"/>
                </a:solidFill>
                <a:latin typeface="Avenir Light" panose="020B0402020203020204" pitchFamily="34" charset="77"/>
              </a:rPr>
              <a:t>Language Model </a:t>
            </a:r>
            <a:r>
              <a:rPr lang="en-US" sz="2400" dirty="0">
                <a:latin typeface="Avenir Light" panose="020B0402020203020204" pitchFamily="34" charset="77"/>
              </a:rPr>
              <a:t>represents the language used by a given entity (e.g., a particular person, genre, or other well-defined class of text)</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15</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322B74A-7107-574F-A8EF-A4474968932B}"/>
              </a:ext>
            </a:extLst>
          </p:cNvPr>
          <p:cNvPicPr>
            <a:picLocks noChangeAspect="1"/>
          </p:cNvPicPr>
          <p:nvPr/>
        </p:nvPicPr>
        <p:blipFill>
          <a:blip r:embed="rId2"/>
          <a:stretch>
            <a:fillRect/>
          </a:stretch>
        </p:blipFill>
        <p:spPr>
          <a:xfrm>
            <a:off x="3553661" y="3130261"/>
            <a:ext cx="5084676" cy="2121478"/>
          </a:xfrm>
          <a:prstGeom prst="rect">
            <a:avLst/>
          </a:prstGeom>
        </p:spPr>
      </p:pic>
    </p:spTree>
    <p:extLst>
      <p:ext uri="{BB962C8B-B14F-4D97-AF65-F5344CB8AC3E}">
        <p14:creationId xmlns:p14="http://schemas.microsoft.com/office/powerpoint/2010/main" val="1127983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181099" y="1290098"/>
            <a:ext cx="9829801" cy="28570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A </a:t>
            </a:r>
            <a:r>
              <a:rPr lang="en-US" sz="2400" dirty="0">
                <a:solidFill>
                  <a:srgbClr val="C00000"/>
                </a:solidFill>
                <a:latin typeface="Avenir Light" panose="020B0402020203020204" pitchFamily="34" charset="77"/>
              </a:rPr>
              <a:t>Language Model </a:t>
            </a:r>
            <a:r>
              <a:rPr lang="en-US" sz="2400" dirty="0">
                <a:latin typeface="Avenir Light" panose="020B0402020203020204" pitchFamily="34" charset="77"/>
              </a:rPr>
              <a:t>represents the language used by a given entity (e.g., a particular person, genre, or other well-defined class of text)</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16</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0FCA904-A8E5-7743-A080-BA51FE901AAB}"/>
              </a:ext>
            </a:extLst>
          </p:cNvPr>
          <p:cNvPicPr>
            <a:picLocks noChangeAspect="1"/>
          </p:cNvPicPr>
          <p:nvPr/>
        </p:nvPicPr>
        <p:blipFill>
          <a:blip r:embed="rId2"/>
          <a:stretch>
            <a:fillRect/>
          </a:stretch>
        </p:blipFill>
        <p:spPr>
          <a:xfrm>
            <a:off x="2564428" y="2788713"/>
            <a:ext cx="7215191" cy="2716831"/>
          </a:xfrm>
          <a:prstGeom prst="rect">
            <a:avLst/>
          </a:prstGeom>
        </p:spPr>
      </p:pic>
    </p:spTree>
    <p:extLst>
      <p:ext uri="{BB962C8B-B14F-4D97-AF65-F5344CB8AC3E}">
        <p14:creationId xmlns:p14="http://schemas.microsoft.com/office/powerpoint/2010/main" val="3477047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181098" y="2165122"/>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A </a:t>
            </a:r>
            <a:r>
              <a:rPr lang="en-US" sz="2400" dirty="0">
                <a:solidFill>
                  <a:srgbClr val="C00000"/>
                </a:solidFill>
                <a:latin typeface="Avenir Light" panose="020B0402020203020204" pitchFamily="34" charset="77"/>
              </a:rPr>
              <a:t>Language Model </a:t>
            </a:r>
            <a:r>
              <a:rPr lang="en-US" sz="2400" dirty="0">
                <a:latin typeface="Avenir Light" panose="020B0402020203020204" pitchFamily="34" charset="77"/>
              </a:rPr>
              <a:t>estimates the probability of any sequence of words</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17</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096BD258-7A40-2A4B-90F1-A89796C19F93}"/>
              </a:ext>
            </a:extLst>
          </p:cNvPr>
          <p:cNvSpPr txBox="1">
            <a:spLocks/>
          </p:cNvSpPr>
          <p:nvPr/>
        </p:nvSpPr>
        <p:spPr>
          <a:xfrm>
            <a:off x="1020755" y="1296623"/>
            <a:ext cx="3923205" cy="637451"/>
          </a:xfrm>
          <a:prstGeom prst="rect">
            <a:avLst/>
          </a:prstGeom>
          <a:solidFill>
            <a:srgbClr val="FFF2CC"/>
          </a:solidFill>
          <a:ln w="82550">
            <a:solidFill>
              <a:srgbClr val="002060"/>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latin typeface="Avenir Light" panose="020B0402020203020204" pitchFamily="34" charset="77"/>
              </a:rPr>
              <a:t>FORMAL DEFINITION</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C134F3EA-FE50-8C45-8EB8-0CA407E8F2F4}"/>
                  </a:ext>
                </a:extLst>
              </p:cNvPr>
              <p:cNvSpPr txBox="1">
                <a:spLocks/>
              </p:cNvSpPr>
              <p:nvPr/>
            </p:nvSpPr>
            <p:spPr>
              <a:xfrm>
                <a:off x="1155698" y="3526645"/>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xmlns="">
          <p:sp>
            <p:nvSpPr>
              <p:cNvPr id="7" name="Content Placeholder 2">
                <a:extLst>
                  <a:ext uri="{FF2B5EF4-FFF2-40B4-BE49-F238E27FC236}">
                    <a16:creationId xmlns:a16="http://schemas.microsoft.com/office/drawing/2014/main" id="{C134F3EA-FE50-8C45-8EB8-0CA407E8F2F4}"/>
                  </a:ext>
                </a:extLst>
              </p:cNvPr>
              <p:cNvSpPr txBox="1">
                <a:spLocks noRot="1" noChangeAspect="1" noMove="1" noResize="1" noEditPoints="1" noAdjustHandles="1" noChangeArrowheads="1" noChangeShapeType="1" noTextEdit="1"/>
              </p:cNvSpPr>
              <p:nvPr/>
            </p:nvSpPr>
            <p:spPr>
              <a:xfrm>
                <a:off x="1155698" y="3526645"/>
                <a:ext cx="9829801" cy="7340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230123A4-76B2-0A49-9901-12B2BC1C0DE7}"/>
                  </a:ext>
                </a:extLst>
              </p:cNvPr>
              <p:cNvSpPr txBox="1">
                <a:spLocks/>
              </p:cNvSpPr>
              <p:nvPr/>
            </p:nvSpPr>
            <p:spPr>
              <a:xfrm>
                <a:off x="1155698" y="4805504"/>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r>
                      <a:rPr lang="en-US" sz="2400" b="1" i="1" dirty="0" smtClean="0">
                        <a:latin typeface="Cambria Math" panose="02040503050406030204" pitchFamily="18" charset="0"/>
                      </a:rPr>
                      <m:t>𝑿</m:t>
                    </m:r>
                    <m:r>
                      <a:rPr lang="en-US" sz="2400" b="1" i="1" dirty="0" smtClean="0">
                        <a:latin typeface="Cambria Math" panose="02040503050406030204" pitchFamily="18" charset="0"/>
                      </a:rPr>
                      <m:t>)</m:t>
                    </m:r>
                  </m:oMath>
                </a14:m>
                <a:r>
                  <a:rPr lang="en-US" sz="2400" dirty="0">
                    <a:latin typeface="Avenir Light" panose="020B0402020203020204" pitchFamily="34" charset="77"/>
                  </a:rPr>
                  <a:t> = </a:t>
                </a:r>
                <a14:m>
                  <m:oMath xmlns:m="http://schemas.openxmlformats.org/officeDocument/2006/math">
                    <m:r>
                      <a:rPr lang="en-US" sz="2400" i="1" dirty="0" smtClean="0">
                        <a:latin typeface="Cambria Math" panose="02040503050406030204" pitchFamily="18" charset="0"/>
                      </a:rPr>
                      <m:t>𝑃</m:t>
                    </m:r>
                  </m:oMath>
                </a14:m>
                <a:r>
                  <a:rPr lang="en-US" sz="2400" dirty="0">
                    <a:latin typeface="Avenir Light" panose="020B0402020203020204" pitchFamily="34" charset="77"/>
                  </a:rPr>
                  <a:t>(</a:t>
                </a:r>
                <a:r>
                  <a:rPr lang="en-US" sz="2400" dirty="0">
                    <a:solidFill>
                      <a:schemeClr val="accent5">
                        <a:lumMod val="75000"/>
                      </a:schemeClr>
                    </a:solidFill>
                    <a:latin typeface="Avenir Light" panose="020B0402020203020204" pitchFamily="34" charset="77"/>
                  </a:rPr>
                  <a:t>“Anqi was late for class”</a:t>
                </a:r>
                <a:r>
                  <a:rPr lang="en-US" sz="2400" dirty="0">
                    <a:latin typeface="Avenir Light" panose="020B0402020203020204" pitchFamily="34" charset="77"/>
                  </a:rPr>
                  <a:t>)</a:t>
                </a:r>
              </a:p>
            </p:txBody>
          </p:sp>
        </mc:Choice>
        <mc:Fallback xmlns="">
          <p:sp>
            <p:nvSpPr>
              <p:cNvPr id="9" name="Content Placeholder 2">
                <a:extLst>
                  <a:ext uri="{FF2B5EF4-FFF2-40B4-BE49-F238E27FC236}">
                    <a16:creationId xmlns:a16="http://schemas.microsoft.com/office/drawing/2014/main" id="{230123A4-76B2-0A49-9901-12B2BC1C0DE7}"/>
                  </a:ext>
                </a:extLst>
              </p:cNvPr>
              <p:cNvSpPr txBox="1">
                <a:spLocks noRot="1" noChangeAspect="1" noMove="1" noResize="1" noEditPoints="1" noAdjustHandles="1" noChangeArrowheads="1" noChangeShapeType="1" noTextEdit="1"/>
              </p:cNvSpPr>
              <p:nvPr/>
            </p:nvSpPr>
            <p:spPr>
              <a:xfrm>
                <a:off x="1155698" y="4805504"/>
                <a:ext cx="9829801" cy="7340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87BA8F0B-B84F-F543-98EC-71505B3783F4}"/>
                  </a:ext>
                </a:extLst>
              </p:cNvPr>
              <p:cNvSpPr txBox="1">
                <a:spLocks/>
              </p:cNvSpPr>
              <p:nvPr/>
            </p:nvSpPr>
            <p:spPr>
              <a:xfrm>
                <a:off x="5168895" y="388349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11" name="Content Placeholder 2">
                <a:extLst>
                  <a:ext uri="{FF2B5EF4-FFF2-40B4-BE49-F238E27FC236}">
                    <a16:creationId xmlns:a16="http://schemas.microsoft.com/office/drawing/2014/main" id="{87BA8F0B-B84F-F543-98EC-71505B3783F4}"/>
                  </a:ext>
                </a:extLst>
              </p:cNvPr>
              <p:cNvSpPr txBox="1">
                <a:spLocks noRot="1" noChangeAspect="1" noMove="1" noResize="1" noEditPoints="1" noAdjustHandles="1" noChangeArrowheads="1" noChangeShapeType="1" noTextEdit="1"/>
              </p:cNvSpPr>
              <p:nvPr/>
            </p:nvSpPr>
            <p:spPr>
              <a:xfrm>
                <a:off x="5168895" y="3883499"/>
                <a:ext cx="609602" cy="469672"/>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E6C0CCAC-B7CE-E44A-A164-D32E2FBC15DD}"/>
                  </a:ext>
                </a:extLst>
              </p:cNvPr>
              <p:cNvSpPr txBox="1">
                <a:spLocks/>
              </p:cNvSpPr>
              <p:nvPr/>
            </p:nvSpPr>
            <p:spPr>
              <a:xfrm>
                <a:off x="5765797" y="386796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12" name="Content Placeholder 2">
                <a:extLst>
                  <a:ext uri="{FF2B5EF4-FFF2-40B4-BE49-F238E27FC236}">
                    <a16:creationId xmlns:a16="http://schemas.microsoft.com/office/drawing/2014/main" id="{E6C0CCAC-B7CE-E44A-A164-D32E2FBC15DD}"/>
                  </a:ext>
                </a:extLst>
              </p:cNvPr>
              <p:cNvSpPr txBox="1">
                <a:spLocks noRot="1" noChangeAspect="1" noMove="1" noResize="1" noEditPoints="1" noAdjustHandles="1" noChangeArrowheads="1" noChangeShapeType="1" noTextEdit="1"/>
              </p:cNvSpPr>
              <p:nvPr/>
            </p:nvSpPr>
            <p:spPr>
              <a:xfrm>
                <a:off x="5765797" y="3867966"/>
                <a:ext cx="609602" cy="469672"/>
              </a:xfrm>
              <a:prstGeom prst="rect">
                <a:avLst/>
              </a:prstGeom>
              <a:blipFill>
                <a:blip r:embed="rId6"/>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D64B923D-D6D6-2549-A2E2-BB14B739844D}"/>
                  </a:ext>
                </a:extLst>
              </p:cNvPr>
              <p:cNvSpPr txBox="1">
                <a:spLocks/>
              </p:cNvSpPr>
              <p:nvPr/>
            </p:nvSpPr>
            <p:spPr>
              <a:xfrm>
                <a:off x="6362698" y="387079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14" name="Content Placeholder 2">
                <a:extLst>
                  <a:ext uri="{FF2B5EF4-FFF2-40B4-BE49-F238E27FC236}">
                    <a16:creationId xmlns:a16="http://schemas.microsoft.com/office/drawing/2014/main" id="{D64B923D-D6D6-2549-A2E2-BB14B739844D}"/>
                  </a:ext>
                </a:extLst>
              </p:cNvPr>
              <p:cNvSpPr txBox="1">
                <a:spLocks noRot="1" noChangeAspect="1" noMove="1" noResize="1" noEditPoints="1" noAdjustHandles="1" noChangeArrowheads="1" noChangeShapeType="1" noTextEdit="1"/>
              </p:cNvSpPr>
              <p:nvPr/>
            </p:nvSpPr>
            <p:spPr>
              <a:xfrm>
                <a:off x="6362698" y="3870799"/>
                <a:ext cx="609602" cy="469672"/>
              </a:xfrm>
              <a:prstGeom prst="rect">
                <a:avLst/>
              </a:prstGeom>
              <a:blipFill>
                <a:blip r:embed="rId7"/>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DD33A3F4-41B1-9A4C-8DE1-B4E7920C8496}"/>
                  </a:ext>
                </a:extLst>
              </p:cNvPr>
              <p:cNvSpPr txBox="1">
                <a:spLocks/>
              </p:cNvSpPr>
              <p:nvPr/>
            </p:nvSpPr>
            <p:spPr>
              <a:xfrm>
                <a:off x="6940546" y="3869772"/>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15" name="Content Placeholder 2">
                <a:extLst>
                  <a:ext uri="{FF2B5EF4-FFF2-40B4-BE49-F238E27FC236}">
                    <a16:creationId xmlns:a16="http://schemas.microsoft.com/office/drawing/2014/main" id="{DD33A3F4-41B1-9A4C-8DE1-B4E7920C8496}"/>
                  </a:ext>
                </a:extLst>
              </p:cNvPr>
              <p:cNvSpPr txBox="1">
                <a:spLocks noRot="1" noChangeAspect="1" noMove="1" noResize="1" noEditPoints="1" noAdjustHandles="1" noChangeArrowheads="1" noChangeShapeType="1" noTextEdit="1"/>
              </p:cNvSpPr>
              <p:nvPr/>
            </p:nvSpPr>
            <p:spPr>
              <a:xfrm>
                <a:off x="6940546" y="3869772"/>
                <a:ext cx="609602" cy="469672"/>
              </a:xfrm>
              <a:prstGeom prst="rect">
                <a:avLst/>
              </a:prstGeom>
              <a:blipFill>
                <a:blip r:embed="rId8"/>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4EDD0168-C850-D64D-AE3F-2C2C3B79AA40}"/>
                  </a:ext>
                </a:extLst>
              </p:cNvPr>
              <p:cNvSpPr txBox="1">
                <a:spLocks/>
              </p:cNvSpPr>
              <p:nvPr/>
            </p:nvSpPr>
            <p:spPr>
              <a:xfrm>
                <a:off x="7562848" y="387828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16" name="Content Placeholder 2">
                <a:extLst>
                  <a:ext uri="{FF2B5EF4-FFF2-40B4-BE49-F238E27FC236}">
                    <a16:creationId xmlns:a16="http://schemas.microsoft.com/office/drawing/2014/main" id="{4EDD0168-C850-D64D-AE3F-2C2C3B79AA40}"/>
                  </a:ext>
                </a:extLst>
              </p:cNvPr>
              <p:cNvSpPr txBox="1">
                <a:spLocks noRot="1" noChangeAspect="1" noMove="1" noResize="1" noEditPoints="1" noAdjustHandles="1" noChangeArrowheads="1" noChangeShapeType="1" noTextEdit="1"/>
              </p:cNvSpPr>
              <p:nvPr/>
            </p:nvSpPr>
            <p:spPr>
              <a:xfrm>
                <a:off x="7562848" y="3878289"/>
                <a:ext cx="609602" cy="469672"/>
              </a:xfrm>
              <a:prstGeom prst="rect">
                <a:avLst/>
              </a:prstGeom>
              <a:blipFill>
                <a:blip r:embed="rId9"/>
                <a:stretch>
                  <a:fillRect b="-7895"/>
                </a:stretch>
              </a:blipFill>
            </p:spPr>
            <p:txBody>
              <a:bodyPr/>
              <a:lstStyle/>
              <a:p>
                <a:r>
                  <a:rPr lang="en-US">
                    <a:noFill/>
                  </a:rPr>
                  <a:t> </a:t>
                </a:r>
              </a:p>
            </p:txBody>
          </p:sp>
        </mc:Fallback>
      </mc:AlternateContent>
    </p:spTree>
    <p:extLst>
      <p:ext uri="{BB962C8B-B14F-4D97-AF65-F5344CB8AC3E}">
        <p14:creationId xmlns:p14="http://schemas.microsoft.com/office/powerpoint/2010/main" val="2025704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045100" y="873082"/>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latin typeface="Avenir Light" panose="020B0402020203020204" pitchFamily="34" charset="77"/>
              </a:rPr>
              <a:t>Generate Text</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18</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1960864-53DA-C442-B97F-48DA525BA568}"/>
              </a:ext>
            </a:extLst>
          </p:cNvPr>
          <p:cNvPicPr>
            <a:picLocks noChangeAspect="1"/>
          </p:cNvPicPr>
          <p:nvPr/>
        </p:nvPicPr>
        <p:blipFill>
          <a:blip r:embed="rId2"/>
          <a:stretch>
            <a:fillRect/>
          </a:stretch>
        </p:blipFill>
        <p:spPr>
          <a:xfrm>
            <a:off x="2293402" y="1357949"/>
            <a:ext cx="7333198" cy="5204828"/>
          </a:xfrm>
          <a:prstGeom prst="rect">
            <a:avLst/>
          </a:prstGeom>
        </p:spPr>
      </p:pic>
    </p:spTree>
    <p:extLst>
      <p:ext uri="{BB962C8B-B14F-4D97-AF65-F5344CB8AC3E}">
        <p14:creationId xmlns:p14="http://schemas.microsoft.com/office/powerpoint/2010/main" val="3199560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045100" y="873082"/>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latin typeface="Avenir Light" panose="020B0402020203020204" pitchFamily="34" charset="77"/>
              </a:rPr>
              <a:t>Generate Text</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19</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9F137AD-BF61-F14C-A7E5-A26B1BB00957}"/>
              </a:ext>
            </a:extLst>
          </p:cNvPr>
          <p:cNvPicPr>
            <a:picLocks noChangeAspect="1"/>
          </p:cNvPicPr>
          <p:nvPr/>
        </p:nvPicPr>
        <p:blipFill>
          <a:blip r:embed="rId2"/>
          <a:stretch>
            <a:fillRect/>
          </a:stretch>
        </p:blipFill>
        <p:spPr>
          <a:xfrm>
            <a:off x="533400" y="1879911"/>
            <a:ext cx="11201400" cy="4203700"/>
          </a:xfrm>
          <a:prstGeom prst="rect">
            <a:avLst/>
          </a:prstGeom>
        </p:spPr>
      </p:pic>
    </p:spTree>
    <p:extLst>
      <p:ext uri="{BB962C8B-B14F-4D97-AF65-F5344CB8AC3E}">
        <p14:creationId xmlns:p14="http://schemas.microsoft.com/office/powerpoint/2010/main" val="2153372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2DB92AA-4414-B04D-93DB-EB6D4E2E05AE}"/>
              </a:ext>
            </a:extLst>
          </p:cNvPr>
          <p:cNvSpPr/>
          <p:nvPr/>
        </p:nvSpPr>
        <p:spPr>
          <a:xfrm>
            <a:off x="0" y="0"/>
            <a:ext cx="12192000" cy="6858000"/>
          </a:xfrm>
          <a:prstGeom prst="rect">
            <a:avLst/>
          </a:prstGeom>
          <a:solidFill>
            <a:srgbClr val="FFF1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135C29F-B142-954E-BC9D-D5CBF7F40C7F}"/>
              </a:ext>
            </a:extLst>
          </p:cNvPr>
          <p:cNvSpPr txBox="1"/>
          <p:nvPr/>
        </p:nvSpPr>
        <p:spPr>
          <a:xfrm>
            <a:off x="1118164" y="1592886"/>
            <a:ext cx="10171203" cy="4984250"/>
          </a:xfrm>
          <a:prstGeom prst="rect">
            <a:avLst/>
          </a:prstGeom>
          <a:noFill/>
        </p:spPr>
        <p:txBody>
          <a:bodyPr wrap="square" rtlCol="0">
            <a:spAutoFit/>
          </a:bodyPr>
          <a:lstStyle/>
          <a:p>
            <a:pPr>
              <a:lnSpc>
                <a:spcPct val="150000"/>
              </a:lnSpc>
            </a:pPr>
            <a:r>
              <a:rPr lang="en-US" sz="2400" b="1" dirty="0">
                <a:latin typeface="Avenir Book" panose="02000503020000020003" pitchFamily="2" charset="0"/>
              </a:rPr>
              <a:t>The goals of the next four NLP lectures are to:</a:t>
            </a:r>
          </a:p>
          <a:p>
            <a:pPr marL="914400" lvl="1" indent="-457200">
              <a:lnSpc>
                <a:spcPct val="200000"/>
              </a:lnSpc>
              <a:buFont typeface="Arial" panose="020B0604020202020204" pitchFamily="34" charset="0"/>
              <a:buChar char="•"/>
            </a:pPr>
            <a:r>
              <a:rPr lang="en-US" sz="2400" dirty="0">
                <a:latin typeface="Avenir Book" panose="02000503020000020003" pitchFamily="2" charset="0"/>
              </a:rPr>
              <a:t>convey the ubiquity and importance of </a:t>
            </a:r>
            <a:r>
              <a:rPr lang="en-US" sz="2400" dirty="0">
                <a:solidFill>
                  <a:srgbClr val="C00000"/>
                </a:solidFill>
                <a:latin typeface="Avenir Book" panose="02000503020000020003" pitchFamily="2" charset="0"/>
              </a:rPr>
              <a:t>text data/NLP</a:t>
            </a:r>
          </a:p>
          <a:p>
            <a:pPr marL="914400" lvl="1" indent="-457200">
              <a:lnSpc>
                <a:spcPct val="200000"/>
              </a:lnSpc>
              <a:buFont typeface="Arial" panose="020B0604020202020204" pitchFamily="34" charset="0"/>
              <a:buChar char="•"/>
            </a:pPr>
            <a:r>
              <a:rPr lang="en-US" sz="2400" dirty="0">
                <a:latin typeface="Avenir Book" panose="02000503020000020003" pitchFamily="2" charset="0"/>
              </a:rPr>
              <a:t>build a </a:t>
            </a:r>
            <a:r>
              <a:rPr lang="en-US" sz="2400" dirty="0">
                <a:solidFill>
                  <a:srgbClr val="C00000"/>
                </a:solidFill>
                <a:latin typeface="Avenir Book" panose="02000503020000020003" pitchFamily="2" charset="0"/>
              </a:rPr>
              <a:t>foundation</a:t>
            </a:r>
            <a:r>
              <a:rPr lang="en-US" sz="2400" dirty="0">
                <a:latin typeface="Avenir Book" panose="02000503020000020003" pitchFamily="2" charset="0"/>
              </a:rPr>
              <a:t> of the most important concepts</a:t>
            </a:r>
          </a:p>
          <a:p>
            <a:pPr marL="914400" lvl="1" indent="-457200">
              <a:lnSpc>
                <a:spcPct val="200000"/>
              </a:lnSpc>
              <a:buFont typeface="Arial" panose="020B0604020202020204" pitchFamily="34" charset="0"/>
              <a:buChar char="•"/>
            </a:pPr>
            <a:r>
              <a:rPr lang="en-US" sz="2400" dirty="0">
                <a:latin typeface="Avenir Book" panose="02000503020000020003" pitchFamily="2" charset="0"/>
              </a:rPr>
              <a:t>illustrate how some </a:t>
            </a:r>
            <a:r>
              <a:rPr lang="en-US" sz="2400" dirty="0">
                <a:solidFill>
                  <a:srgbClr val="C00000"/>
                </a:solidFill>
                <a:latin typeface="Avenir Book" panose="02000503020000020003" pitchFamily="2" charset="0"/>
              </a:rPr>
              <a:t>state-of-the-art models </a:t>
            </a:r>
            <a:r>
              <a:rPr lang="en-US" sz="2400" dirty="0">
                <a:latin typeface="Avenir Book" panose="02000503020000020003" pitchFamily="2" charset="0"/>
              </a:rPr>
              <a:t>(SOTA) work</a:t>
            </a:r>
          </a:p>
          <a:p>
            <a:pPr marL="914400" lvl="1" indent="-457200">
              <a:lnSpc>
                <a:spcPct val="200000"/>
              </a:lnSpc>
              <a:buFont typeface="Arial" panose="020B0604020202020204" pitchFamily="34" charset="0"/>
              <a:buChar char="•"/>
            </a:pPr>
            <a:r>
              <a:rPr lang="en-US" sz="2400" dirty="0">
                <a:latin typeface="Avenir Book" panose="02000503020000020003" pitchFamily="2" charset="0"/>
              </a:rPr>
              <a:t>provide experience with these SOTA models (e.g., </a:t>
            </a:r>
            <a:r>
              <a:rPr lang="en-US" sz="2400" dirty="0">
                <a:solidFill>
                  <a:srgbClr val="C00000"/>
                </a:solidFill>
                <a:latin typeface="Avenir Book" panose="02000503020000020003" pitchFamily="2" charset="0"/>
              </a:rPr>
              <a:t>BERT, GPT-2</a:t>
            </a:r>
            <a:r>
              <a:rPr lang="en-US" sz="2400" dirty="0">
                <a:latin typeface="Avenir Book" panose="02000503020000020003" pitchFamily="2" charset="0"/>
              </a:rPr>
              <a:t>)</a:t>
            </a:r>
          </a:p>
          <a:p>
            <a:pPr marL="914400" lvl="1" indent="-457200">
              <a:lnSpc>
                <a:spcPct val="200000"/>
              </a:lnSpc>
              <a:buFont typeface="Arial" panose="020B0604020202020204" pitchFamily="34" charset="0"/>
              <a:buChar char="•"/>
            </a:pPr>
            <a:r>
              <a:rPr lang="en-US" sz="2400" dirty="0">
                <a:latin typeface="Avenir Book" panose="02000503020000020003" pitchFamily="2" charset="0"/>
              </a:rPr>
              <a:t>instill when to use which models, based on your data</a:t>
            </a:r>
          </a:p>
          <a:p>
            <a:pPr marL="914400" lvl="1" indent="-457200">
              <a:lnSpc>
                <a:spcPct val="200000"/>
              </a:lnSpc>
              <a:buFont typeface="Arial" panose="020B0604020202020204" pitchFamily="34" charset="0"/>
              <a:buChar char="•"/>
            </a:pPr>
            <a:r>
              <a:rPr lang="en-US" sz="2400" dirty="0">
                <a:latin typeface="Avenir Book" panose="02000503020000020003" pitchFamily="2" charset="0"/>
              </a:rPr>
              <a:t>provide an overview and platform from which to dive deeper</a:t>
            </a:r>
          </a:p>
        </p:txBody>
      </p:sp>
      <p:sp>
        <p:nvSpPr>
          <p:cNvPr id="3" name="Freeform 2">
            <a:extLst>
              <a:ext uri="{FF2B5EF4-FFF2-40B4-BE49-F238E27FC236}">
                <a16:creationId xmlns:a16="http://schemas.microsoft.com/office/drawing/2014/main" id="{2EED6B2F-3173-4045-8F00-E32A1D0C6A45}"/>
              </a:ext>
            </a:extLst>
          </p:cNvPr>
          <p:cNvSpPr/>
          <p:nvPr/>
        </p:nvSpPr>
        <p:spPr>
          <a:xfrm>
            <a:off x="6539557" y="108856"/>
            <a:ext cx="4487672" cy="1529443"/>
          </a:xfrm>
          <a:custGeom>
            <a:avLst/>
            <a:gdLst>
              <a:gd name="connsiteX0" fmla="*/ 525272 w 4270217"/>
              <a:gd name="connsiteY0" fmla="*/ 348343 h 1284514"/>
              <a:gd name="connsiteX1" fmla="*/ 601472 w 4270217"/>
              <a:gd name="connsiteY1" fmla="*/ 272143 h 1284514"/>
              <a:gd name="connsiteX2" fmla="*/ 623243 w 4270217"/>
              <a:gd name="connsiteY2" fmla="*/ 239486 h 1284514"/>
              <a:gd name="connsiteX3" fmla="*/ 645014 w 4270217"/>
              <a:gd name="connsiteY3" fmla="*/ 217714 h 1284514"/>
              <a:gd name="connsiteX4" fmla="*/ 688557 w 4270217"/>
              <a:gd name="connsiteY4" fmla="*/ 152400 h 1284514"/>
              <a:gd name="connsiteX5" fmla="*/ 753872 w 4270217"/>
              <a:gd name="connsiteY5" fmla="*/ 87086 h 1284514"/>
              <a:gd name="connsiteX6" fmla="*/ 775643 w 4270217"/>
              <a:gd name="connsiteY6" fmla="*/ 65314 h 1284514"/>
              <a:gd name="connsiteX7" fmla="*/ 808300 w 4270217"/>
              <a:gd name="connsiteY7" fmla="*/ 87086 h 1284514"/>
              <a:gd name="connsiteX8" fmla="*/ 830072 w 4270217"/>
              <a:gd name="connsiteY8" fmla="*/ 108857 h 1284514"/>
              <a:gd name="connsiteX9" fmla="*/ 895386 w 4270217"/>
              <a:gd name="connsiteY9" fmla="*/ 152400 h 1284514"/>
              <a:gd name="connsiteX10" fmla="*/ 928043 w 4270217"/>
              <a:gd name="connsiteY10" fmla="*/ 174172 h 1284514"/>
              <a:gd name="connsiteX11" fmla="*/ 960700 w 4270217"/>
              <a:gd name="connsiteY11" fmla="*/ 195943 h 1284514"/>
              <a:gd name="connsiteX12" fmla="*/ 1026014 w 4270217"/>
              <a:gd name="connsiteY12" fmla="*/ 217714 h 1284514"/>
              <a:gd name="connsiteX13" fmla="*/ 1058672 w 4270217"/>
              <a:gd name="connsiteY13" fmla="*/ 239486 h 1284514"/>
              <a:gd name="connsiteX14" fmla="*/ 1178414 w 4270217"/>
              <a:gd name="connsiteY14" fmla="*/ 239486 h 1284514"/>
              <a:gd name="connsiteX15" fmla="*/ 1243729 w 4270217"/>
              <a:gd name="connsiteY15" fmla="*/ 217714 h 1284514"/>
              <a:gd name="connsiteX16" fmla="*/ 1309043 w 4270217"/>
              <a:gd name="connsiteY16" fmla="*/ 174172 h 1284514"/>
              <a:gd name="connsiteX17" fmla="*/ 1330814 w 4270217"/>
              <a:gd name="connsiteY17" fmla="*/ 152400 h 1284514"/>
              <a:gd name="connsiteX18" fmla="*/ 1374357 w 4270217"/>
              <a:gd name="connsiteY18" fmla="*/ 119743 h 1284514"/>
              <a:gd name="connsiteX19" fmla="*/ 1417900 w 4270217"/>
              <a:gd name="connsiteY19" fmla="*/ 76200 h 1284514"/>
              <a:gd name="connsiteX20" fmla="*/ 1472329 w 4270217"/>
              <a:gd name="connsiteY20" fmla="*/ 32657 h 1284514"/>
              <a:gd name="connsiteX21" fmla="*/ 1515872 w 4270217"/>
              <a:gd name="connsiteY21" fmla="*/ 76200 h 1284514"/>
              <a:gd name="connsiteX22" fmla="*/ 1548529 w 4270217"/>
              <a:gd name="connsiteY22" fmla="*/ 130629 h 1284514"/>
              <a:gd name="connsiteX23" fmla="*/ 1613843 w 4270217"/>
              <a:gd name="connsiteY23" fmla="*/ 76200 h 1284514"/>
              <a:gd name="connsiteX24" fmla="*/ 1646500 w 4270217"/>
              <a:gd name="connsiteY24" fmla="*/ 54429 h 1284514"/>
              <a:gd name="connsiteX25" fmla="*/ 1700929 w 4270217"/>
              <a:gd name="connsiteY25" fmla="*/ 10886 h 1284514"/>
              <a:gd name="connsiteX26" fmla="*/ 1733586 w 4270217"/>
              <a:gd name="connsiteY26" fmla="*/ 0 h 1284514"/>
              <a:gd name="connsiteX27" fmla="*/ 1798900 w 4270217"/>
              <a:gd name="connsiteY27" fmla="*/ 21772 h 1284514"/>
              <a:gd name="connsiteX28" fmla="*/ 1820672 w 4270217"/>
              <a:gd name="connsiteY28" fmla="*/ 43543 h 1284514"/>
              <a:gd name="connsiteX29" fmla="*/ 1918643 w 4270217"/>
              <a:gd name="connsiteY29" fmla="*/ 97972 h 1284514"/>
              <a:gd name="connsiteX30" fmla="*/ 1983957 w 4270217"/>
              <a:gd name="connsiteY30" fmla="*/ 141514 h 1284514"/>
              <a:gd name="connsiteX31" fmla="*/ 2038386 w 4270217"/>
              <a:gd name="connsiteY31" fmla="*/ 185057 h 1284514"/>
              <a:gd name="connsiteX32" fmla="*/ 2103700 w 4270217"/>
              <a:gd name="connsiteY32" fmla="*/ 206829 h 1284514"/>
              <a:gd name="connsiteX33" fmla="*/ 2136357 w 4270217"/>
              <a:gd name="connsiteY33" fmla="*/ 217714 h 1284514"/>
              <a:gd name="connsiteX34" fmla="*/ 2169014 w 4270217"/>
              <a:gd name="connsiteY34" fmla="*/ 228600 h 1284514"/>
              <a:gd name="connsiteX35" fmla="*/ 2299643 w 4270217"/>
              <a:gd name="connsiteY35" fmla="*/ 195943 h 1284514"/>
              <a:gd name="connsiteX36" fmla="*/ 2332300 w 4270217"/>
              <a:gd name="connsiteY36" fmla="*/ 185057 h 1284514"/>
              <a:gd name="connsiteX37" fmla="*/ 2364957 w 4270217"/>
              <a:gd name="connsiteY37" fmla="*/ 174172 h 1284514"/>
              <a:gd name="connsiteX38" fmla="*/ 2386729 w 4270217"/>
              <a:gd name="connsiteY38" fmla="*/ 152400 h 1284514"/>
              <a:gd name="connsiteX39" fmla="*/ 2452043 w 4270217"/>
              <a:gd name="connsiteY39" fmla="*/ 130629 h 1284514"/>
              <a:gd name="connsiteX40" fmla="*/ 2484700 w 4270217"/>
              <a:gd name="connsiteY40" fmla="*/ 108857 h 1284514"/>
              <a:gd name="connsiteX41" fmla="*/ 2506472 w 4270217"/>
              <a:gd name="connsiteY41" fmla="*/ 87086 h 1284514"/>
              <a:gd name="connsiteX42" fmla="*/ 2571786 w 4270217"/>
              <a:gd name="connsiteY42" fmla="*/ 65314 h 1284514"/>
              <a:gd name="connsiteX43" fmla="*/ 2604443 w 4270217"/>
              <a:gd name="connsiteY43" fmla="*/ 54429 h 1284514"/>
              <a:gd name="connsiteX44" fmla="*/ 2626214 w 4270217"/>
              <a:gd name="connsiteY44" fmla="*/ 32657 h 1284514"/>
              <a:gd name="connsiteX45" fmla="*/ 2691529 w 4270217"/>
              <a:gd name="connsiteY45" fmla="*/ 65314 h 1284514"/>
              <a:gd name="connsiteX46" fmla="*/ 2724186 w 4270217"/>
              <a:gd name="connsiteY46" fmla="*/ 87086 h 1284514"/>
              <a:gd name="connsiteX47" fmla="*/ 2756843 w 4270217"/>
              <a:gd name="connsiteY47" fmla="*/ 119743 h 1284514"/>
              <a:gd name="connsiteX48" fmla="*/ 2789500 w 4270217"/>
              <a:gd name="connsiteY48" fmla="*/ 141514 h 1284514"/>
              <a:gd name="connsiteX49" fmla="*/ 2811272 w 4270217"/>
              <a:gd name="connsiteY49" fmla="*/ 163286 h 1284514"/>
              <a:gd name="connsiteX50" fmla="*/ 2843929 w 4270217"/>
              <a:gd name="connsiteY50" fmla="*/ 185057 h 1284514"/>
              <a:gd name="connsiteX51" fmla="*/ 2920129 w 4270217"/>
              <a:gd name="connsiteY51" fmla="*/ 239486 h 1284514"/>
              <a:gd name="connsiteX52" fmla="*/ 2996329 w 4270217"/>
              <a:gd name="connsiteY52" fmla="*/ 206829 h 1284514"/>
              <a:gd name="connsiteX53" fmla="*/ 3028986 w 4270217"/>
              <a:gd name="connsiteY53" fmla="*/ 195943 h 1284514"/>
              <a:gd name="connsiteX54" fmla="*/ 3072529 w 4270217"/>
              <a:gd name="connsiteY54" fmla="*/ 174172 h 1284514"/>
              <a:gd name="connsiteX55" fmla="*/ 3105186 w 4270217"/>
              <a:gd name="connsiteY55" fmla="*/ 152400 h 1284514"/>
              <a:gd name="connsiteX56" fmla="*/ 3170500 w 4270217"/>
              <a:gd name="connsiteY56" fmla="*/ 130629 h 1284514"/>
              <a:gd name="connsiteX57" fmla="*/ 3203157 w 4270217"/>
              <a:gd name="connsiteY57" fmla="*/ 119743 h 1284514"/>
              <a:gd name="connsiteX58" fmla="*/ 3246700 w 4270217"/>
              <a:gd name="connsiteY58" fmla="*/ 108857 h 1284514"/>
              <a:gd name="connsiteX59" fmla="*/ 3344672 w 4270217"/>
              <a:gd name="connsiteY59" fmla="*/ 87086 h 1284514"/>
              <a:gd name="connsiteX60" fmla="*/ 3377329 w 4270217"/>
              <a:gd name="connsiteY60" fmla="*/ 76200 h 1284514"/>
              <a:gd name="connsiteX61" fmla="*/ 3464414 w 4270217"/>
              <a:gd name="connsiteY61" fmla="*/ 185057 h 1284514"/>
              <a:gd name="connsiteX62" fmla="*/ 3486186 w 4270217"/>
              <a:gd name="connsiteY62" fmla="*/ 217714 h 1284514"/>
              <a:gd name="connsiteX63" fmla="*/ 3507957 w 4270217"/>
              <a:gd name="connsiteY63" fmla="*/ 250372 h 1284514"/>
              <a:gd name="connsiteX64" fmla="*/ 3551500 w 4270217"/>
              <a:gd name="connsiteY64" fmla="*/ 304800 h 1284514"/>
              <a:gd name="connsiteX65" fmla="*/ 3714786 w 4270217"/>
              <a:gd name="connsiteY65" fmla="*/ 228600 h 1284514"/>
              <a:gd name="connsiteX66" fmla="*/ 3747443 w 4270217"/>
              <a:gd name="connsiteY66" fmla="*/ 217714 h 1284514"/>
              <a:gd name="connsiteX67" fmla="*/ 3790986 w 4270217"/>
              <a:gd name="connsiteY67" fmla="*/ 185057 h 1284514"/>
              <a:gd name="connsiteX68" fmla="*/ 3856300 w 4270217"/>
              <a:gd name="connsiteY68" fmla="*/ 141514 h 1284514"/>
              <a:gd name="connsiteX69" fmla="*/ 3899843 w 4270217"/>
              <a:gd name="connsiteY69" fmla="*/ 206829 h 1284514"/>
              <a:gd name="connsiteX70" fmla="*/ 3921614 w 4270217"/>
              <a:gd name="connsiteY70" fmla="*/ 239486 h 1284514"/>
              <a:gd name="connsiteX71" fmla="*/ 3954272 w 4270217"/>
              <a:gd name="connsiteY71" fmla="*/ 293914 h 1284514"/>
              <a:gd name="connsiteX72" fmla="*/ 4008700 w 4270217"/>
              <a:gd name="connsiteY72" fmla="*/ 370114 h 1284514"/>
              <a:gd name="connsiteX73" fmla="*/ 4095786 w 4270217"/>
              <a:gd name="connsiteY73" fmla="*/ 381000 h 1284514"/>
              <a:gd name="connsiteX74" fmla="*/ 4248186 w 4270217"/>
              <a:gd name="connsiteY74" fmla="*/ 402772 h 1284514"/>
              <a:gd name="connsiteX75" fmla="*/ 4269957 w 4270217"/>
              <a:gd name="connsiteY75" fmla="*/ 435429 h 1284514"/>
              <a:gd name="connsiteX76" fmla="*/ 4237300 w 4270217"/>
              <a:gd name="connsiteY76" fmla="*/ 457200 h 1284514"/>
              <a:gd name="connsiteX77" fmla="*/ 4171986 w 4270217"/>
              <a:gd name="connsiteY77" fmla="*/ 533400 h 1284514"/>
              <a:gd name="connsiteX78" fmla="*/ 4150214 w 4270217"/>
              <a:gd name="connsiteY78" fmla="*/ 555172 h 1284514"/>
              <a:gd name="connsiteX79" fmla="*/ 4128443 w 4270217"/>
              <a:gd name="connsiteY79" fmla="*/ 587829 h 1284514"/>
              <a:gd name="connsiteX80" fmla="*/ 4095786 w 4270217"/>
              <a:gd name="connsiteY80" fmla="*/ 609600 h 1284514"/>
              <a:gd name="connsiteX81" fmla="*/ 4084900 w 4270217"/>
              <a:gd name="connsiteY81" fmla="*/ 642257 h 1284514"/>
              <a:gd name="connsiteX82" fmla="*/ 4139329 w 4270217"/>
              <a:gd name="connsiteY82" fmla="*/ 685800 h 1284514"/>
              <a:gd name="connsiteX83" fmla="*/ 4161100 w 4270217"/>
              <a:gd name="connsiteY83" fmla="*/ 718457 h 1284514"/>
              <a:gd name="connsiteX84" fmla="*/ 4204643 w 4270217"/>
              <a:gd name="connsiteY84" fmla="*/ 772886 h 1284514"/>
              <a:gd name="connsiteX85" fmla="*/ 4215529 w 4270217"/>
              <a:gd name="connsiteY85" fmla="*/ 805543 h 1284514"/>
              <a:gd name="connsiteX86" fmla="*/ 4095786 w 4270217"/>
              <a:gd name="connsiteY86" fmla="*/ 805543 h 1284514"/>
              <a:gd name="connsiteX87" fmla="*/ 3888957 w 4270217"/>
              <a:gd name="connsiteY87" fmla="*/ 816429 h 1284514"/>
              <a:gd name="connsiteX88" fmla="*/ 3921614 w 4270217"/>
              <a:gd name="connsiteY88" fmla="*/ 968829 h 1284514"/>
              <a:gd name="connsiteX89" fmla="*/ 3943386 w 4270217"/>
              <a:gd name="connsiteY89" fmla="*/ 1034143 h 1284514"/>
              <a:gd name="connsiteX90" fmla="*/ 3954272 w 4270217"/>
              <a:gd name="connsiteY90" fmla="*/ 1066800 h 1284514"/>
              <a:gd name="connsiteX91" fmla="*/ 3954272 w 4270217"/>
              <a:gd name="connsiteY91" fmla="*/ 1273629 h 1284514"/>
              <a:gd name="connsiteX92" fmla="*/ 3910729 w 4270217"/>
              <a:gd name="connsiteY92" fmla="*/ 1251857 h 1284514"/>
              <a:gd name="connsiteX93" fmla="*/ 3747443 w 4270217"/>
              <a:gd name="connsiteY93" fmla="*/ 1143000 h 1284514"/>
              <a:gd name="connsiteX94" fmla="*/ 3595043 w 4270217"/>
              <a:gd name="connsiteY94" fmla="*/ 1066800 h 1284514"/>
              <a:gd name="connsiteX95" fmla="*/ 3551500 w 4270217"/>
              <a:gd name="connsiteY95" fmla="*/ 1045029 h 1284514"/>
              <a:gd name="connsiteX96" fmla="*/ 3464414 w 4270217"/>
              <a:gd name="connsiteY96" fmla="*/ 1023257 h 1284514"/>
              <a:gd name="connsiteX97" fmla="*/ 3442643 w 4270217"/>
              <a:gd name="connsiteY97" fmla="*/ 1055914 h 1284514"/>
              <a:gd name="connsiteX98" fmla="*/ 3420872 w 4270217"/>
              <a:gd name="connsiteY98" fmla="*/ 1077686 h 1284514"/>
              <a:gd name="connsiteX99" fmla="*/ 3344672 w 4270217"/>
              <a:gd name="connsiteY99" fmla="*/ 1197429 h 1284514"/>
              <a:gd name="connsiteX100" fmla="*/ 3301129 w 4270217"/>
              <a:gd name="connsiteY100" fmla="*/ 1251857 h 1284514"/>
              <a:gd name="connsiteX101" fmla="*/ 3279357 w 4270217"/>
              <a:gd name="connsiteY101" fmla="*/ 1284514 h 1284514"/>
              <a:gd name="connsiteX102" fmla="*/ 3246700 w 4270217"/>
              <a:gd name="connsiteY102" fmla="*/ 1273629 h 1284514"/>
              <a:gd name="connsiteX103" fmla="*/ 3181386 w 4270217"/>
              <a:gd name="connsiteY103" fmla="*/ 1208314 h 1284514"/>
              <a:gd name="connsiteX104" fmla="*/ 3094300 w 4270217"/>
              <a:gd name="connsiteY104" fmla="*/ 1132114 h 1284514"/>
              <a:gd name="connsiteX105" fmla="*/ 2876586 w 4270217"/>
              <a:gd name="connsiteY105" fmla="*/ 979714 h 1284514"/>
              <a:gd name="connsiteX106" fmla="*/ 2811272 w 4270217"/>
              <a:gd name="connsiteY106" fmla="*/ 990600 h 1284514"/>
              <a:gd name="connsiteX107" fmla="*/ 2702414 w 4270217"/>
              <a:gd name="connsiteY107" fmla="*/ 1034143 h 1284514"/>
              <a:gd name="connsiteX108" fmla="*/ 2647986 w 4270217"/>
              <a:gd name="connsiteY108" fmla="*/ 1055914 h 1284514"/>
              <a:gd name="connsiteX109" fmla="*/ 2582672 w 4270217"/>
              <a:gd name="connsiteY109" fmla="*/ 1088572 h 1284514"/>
              <a:gd name="connsiteX110" fmla="*/ 2506472 w 4270217"/>
              <a:gd name="connsiteY110" fmla="*/ 1121229 h 1284514"/>
              <a:gd name="connsiteX111" fmla="*/ 2256100 w 4270217"/>
              <a:gd name="connsiteY111" fmla="*/ 1230086 h 1284514"/>
              <a:gd name="connsiteX112" fmla="*/ 2179900 w 4270217"/>
              <a:gd name="connsiteY112" fmla="*/ 1240972 h 1284514"/>
              <a:gd name="connsiteX113" fmla="*/ 2081929 w 4270217"/>
              <a:gd name="connsiteY113" fmla="*/ 1262743 h 1284514"/>
              <a:gd name="connsiteX114" fmla="*/ 2038386 w 4270217"/>
              <a:gd name="connsiteY114" fmla="*/ 1219200 h 1284514"/>
              <a:gd name="connsiteX115" fmla="*/ 1973072 w 4270217"/>
              <a:gd name="connsiteY115" fmla="*/ 1110343 h 1284514"/>
              <a:gd name="connsiteX116" fmla="*/ 1951300 w 4270217"/>
              <a:gd name="connsiteY116" fmla="*/ 1055914 h 1284514"/>
              <a:gd name="connsiteX117" fmla="*/ 1907757 w 4270217"/>
              <a:gd name="connsiteY117" fmla="*/ 990600 h 1284514"/>
              <a:gd name="connsiteX118" fmla="*/ 1885986 w 4270217"/>
              <a:gd name="connsiteY118" fmla="*/ 957943 h 1284514"/>
              <a:gd name="connsiteX119" fmla="*/ 1853329 w 4270217"/>
              <a:gd name="connsiteY119" fmla="*/ 947057 h 1284514"/>
              <a:gd name="connsiteX120" fmla="*/ 1679157 w 4270217"/>
              <a:gd name="connsiteY120" fmla="*/ 990600 h 1284514"/>
              <a:gd name="connsiteX121" fmla="*/ 1624729 w 4270217"/>
              <a:gd name="connsiteY121" fmla="*/ 1023257 h 1284514"/>
              <a:gd name="connsiteX122" fmla="*/ 1537643 w 4270217"/>
              <a:gd name="connsiteY122" fmla="*/ 1066800 h 1284514"/>
              <a:gd name="connsiteX123" fmla="*/ 1461443 w 4270217"/>
              <a:gd name="connsiteY123" fmla="*/ 1110343 h 1284514"/>
              <a:gd name="connsiteX124" fmla="*/ 1385243 w 4270217"/>
              <a:gd name="connsiteY124" fmla="*/ 1143000 h 1284514"/>
              <a:gd name="connsiteX125" fmla="*/ 1298157 w 4270217"/>
              <a:gd name="connsiteY125" fmla="*/ 1164772 h 1284514"/>
              <a:gd name="connsiteX126" fmla="*/ 1265500 w 4270217"/>
              <a:gd name="connsiteY126" fmla="*/ 1186543 h 1284514"/>
              <a:gd name="connsiteX127" fmla="*/ 1243729 w 4270217"/>
              <a:gd name="connsiteY127" fmla="*/ 1153886 h 1284514"/>
              <a:gd name="connsiteX128" fmla="*/ 1156643 w 4270217"/>
              <a:gd name="connsiteY128" fmla="*/ 1023257 h 1284514"/>
              <a:gd name="connsiteX129" fmla="*/ 1113100 w 4270217"/>
              <a:gd name="connsiteY129" fmla="*/ 936172 h 1284514"/>
              <a:gd name="connsiteX130" fmla="*/ 1080443 w 4270217"/>
              <a:gd name="connsiteY130" fmla="*/ 925286 h 1284514"/>
              <a:gd name="connsiteX131" fmla="*/ 1036900 w 4270217"/>
              <a:gd name="connsiteY131" fmla="*/ 936172 h 1284514"/>
              <a:gd name="connsiteX132" fmla="*/ 873614 w 4270217"/>
              <a:gd name="connsiteY132" fmla="*/ 990600 h 1284514"/>
              <a:gd name="connsiteX133" fmla="*/ 710329 w 4270217"/>
              <a:gd name="connsiteY133" fmla="*/ 1034143 h 1284514"/>
              <a:gd name="connsiteX134" fmla="*/ 645014 w 4270217"/>
              <a:gd name="connsiteY134" fmla="*/ 1066800 h 1284514"/>
              <a:gd name="connsiteX135" fmla="*/ 557929 w 4270217"/>
              <a:gd name="connsiteY135" fmla="*/ 1099457 h 1284514"/>
              <a:gd name="connsiteX136" fmla="*/ 459957 w 4270217"/>
              <a:gd name="connsiteY136" fmla="*/ 1153886 h 1284514"/>
              <a:gd name="connsiteX137" fmla="*/ 449072 w 4270217"/>
              <a:gd name="connsiteY137" fmla="*/ 957943 h 1284514"/>
              <a:gd name="connsiteX138" fmla="*/ 470843 w 4270217"/>
              <a:gd name="connsiteY138" fmla="*/ 925286 h 1284514"/>
              <a:gd name="connsiteX139" fmla="*/ 492614 w 4270217"/>
              <a:gd name="connsiteY139" fmla="*/ 859972 h 1284514"/>
              <a:gd name="connsiteX140" fmla="*/ 231357 w 4270217"/>
              <a:gd name="connsiteY140" fmla="*/ 827314 h 1284514"/>
              <a:gd name="connsiteX141" fmla="*/ 68072 w 4270217"/>
              <a:gd name="connsiteY141" fmla="*/ 805543 h 1284514"/>
              <a:gd name="connsiteX142" fmla="*/ 2757 w 4270217"/>
              <a:gd name="connsiteY142" fmla="*/ 783772 h 1284514"/>
              <a:gd name="connsiteX143" fmla="*/ 24529 w 4270217"/>
              <a:gd name="connsiteY143" fmla="*/ 762000 h 1284514"/>
              <a:gd name="connsiteX144" fmla="*/ 68072 w 4270217"/>
              <a:gd name="connsiteY144" fmla="*/ 751114 h 1284514"/>
              <a:gd name="connsiteX145" fmla="*/ 100729 w 4270217"/>
              <a:gd name="connsiteY145" fmla="*/ 740229 h 1284514"/>
              <a:gd name="connsiteX146" fmla="*/ 198700 w 4270217"/>
              <a:gd name="connsiteY146" fmla="*/ 707572 h 1284514"/>
              <a:gd name="connsiteX147" fmla="*/ 264014 w 4270217"/>
              <a:gd name="connsiteY147" fmla="*/ 685800 h 1284514"/>
              <a:gd name="connsiteX148" fmla="*/ 296672 w 4270217"/>
              <a:gd name="connsiteY148" fmla="*/ 674914 h 1284514"/>
              <a:gd name="connsiteX149" fmla="*/ 242243 w 4270217"/>
              <a:gd name="connsiteY149" fmla="*/ 576943 h 1284514"/>
              <a:gd name="connsiteX150" fmla="*/ 198700 w 4270217"/>
              <a:gd name="connsiteY150" fmla="*/ 522514 h 1284514"/>
              <a:gd name="connsiteX151" fmla="*/ 187814 w 4270217"/>
              <a:gd name="connsiteY151" fmla="*/ 489857 h 1284514"/>
              <a:gd name="connsiteX152" fmla="*/ 144272 w 4270217"/>
              <a:gd name="connsiteY152" fmla="*/ 413657 h 1284514"/>
              <a:gd name="connsiteX153" fmla="*/ 111614 w 4270217"/>
              <a:gd name="connsiteY153" fmla="*/ 337457 h 1284514"/>
              <a:gd name="connsiteX154" fmla="*/ 176929 w 4270217"/>
              <a:gd name="connsiteY154" fmla="*/ 326572 h 1284514"/>
              <a:gd name="connsiteX155" fmla="*/ 296672 w 4270217"/>
              <a:gd name="connsiteY155" fmla="*/ 348343 h 1284514"/>
              <a:gd name="connsiteX156" fmla="*/ 394643 w 4270217"/>
              <a:gd name="connsiteY156" fmla="*/ 370114 h 1284514"/>
              <a:gd name="connsiteX157" fmla="*/ 427300 w 4270217"/>
              <a:gd name="connsiteY157" fmla="*/ 381000 h 1284514"/>
              <a:gd name="connsiteX158" fmla="*/ 525272 w 4270217"/>
              <a:gd name="connsiteY158" fmla="*/ 348343 h 128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4270217" h="1284514">
                <a:moveTo>
                  <a:pt x="525272" y="348343"/>
                </a:moveTo>
                <a:cubicBezTo>
                  <a:pt x="554301" y="330200"/>
                  <a:pt x="581547" y="302031"/>
                  <a:pt x="601472" y="272143"/>
                </a:cubicBezTo>
                <a:cubicBezTo>
                  <a:pt x="608729" y="261257"/>
                  <a:pt x="615070" y="249702"/>
                  <a:pt x="623243" y="239486"/>
                </a:cubicBezTo>
                <a:cubicBezTo>
                  <a:pt x="629654" y="231472"/>
                  <a:pt x="638856" y="225925"/>
                  <a:pt x="645014" y="217714"/>
                </a:cubicBezTo>
                <a:cubicBezTo>
                  <a:pt x="660713" y="196781"/>
                  <a:pt x="670055" y="170902"/>
                  <a:pt x="688557" y="152400"/>
                </a:cubicBezTo>
                <a:lnTo>
                  <a:pt x="753872" y="87086"/>
                </a:lnTo>
                <a:lnTo>
                  <a:pt x="775643" y="65314"/>
                </a:lnTo>
                <a:cubicBezTo>
                  <a:pt x="786529" y="72571"/>
                  <a:pt x="798084" y="78913"/>
                  <a:pt x="808300" y="87086"/>
                </a:cubicBezTo>
                <a:cubicBezTo>
                  <a:pt x="816314" y="93497"/>
                  <a:pt x="821861" y="102699"/>
                  <a:pt x="830072" y="108857"/>
                </a:cubicBezTo>
                <a:cubicBezTo>
                  <a:pt x="851005" y="124556"/>
                  <a:pt x="873615" y="137886"/>
                  <a:pt x="895386" y="152400"/>
                </a:cubicBezTo>
                <a:lnTo>
                  <a:pt x="928043" y="174172"/>
                </a:lnTo>
                <a:cubicBezTo>
                  <a:pt x="938929" y="181429"/>
                  <a:pt x="948288" y="191806"/>
                  <a:pt x="960700" y="195943"/>
                </a:cubicBezTo>
                <a:lnTo>
                  <a:pt x="1026014" y="217714"/>
                </a:lnTo>
                <a:cubicBezTo>
                  <a:pt x="1036900" y="224971"/>
                  <a:pt x="1046970" y="233635"/>
                  <a:pt x="1058672" y="239486"/>
                </a:cubicBezTo>
                <a:cubicBezTo>
                  <a:pt x="1102973" y="261637"/>
                  <a:pt x="1121012" y="246661"/>
                  <a:pt x="1178414" y="239486"/>
                </a:cubicBezTo>
                <a:cubicBezTo>
                  <a:pt x="1200186" y="232229"/>
                  <a:pt x="1224634" y="230444"/>
                  <a:pt x="1243729" y="217714"/>
                </a:cubicBezTo>
                <a:lnTo>
                  <a:pt x="1309043" y="174172"/>
                </a:lnTo>
                <a:cubicBezTo>
                  <a:pt x="1317583" y="168479"/>
                  <a:pt x="1322930" y="158970"/>
                  <a:pt x="1330814" y="152400"/>
                </a:cubicBezTo>
                <a:cubicBezTo>
                  <a:pt x="1344752" y="140785"/>
                  <a:pt x="1360703" y="131690"/>
                  <a:pt x="1374357" y="119743"/>
                </a:cubicBezTo>
                <a:cubicBezTo>
                  <a:pt x="1389805" y="106226"/>
                  <a:pt x="1400821" y="87586"/>
                  <a:pt x="1417900" y="76200"/>
                </a:cubicBezTo>
                <a:cubicBezTo>
                  <a:pt x="1459097" y="48736"/>
                  <a:pt x="1441306" y="63680"/>
                  <a:pt x="1472329" y="32657"/>
                </a:cubicBezTo>
                <a:cubicBezTo>
                  <a:pt x="1486843" y="47171"/>
                  <a:pt x="1509381" y="56727"/>
                  <a:pt x="1515872" y="76200"/>
                </a:cubicBezTo>
                <a:cubicBezTo>
                  <a:pt x="1530002" y="118594"/>
                  <a:pt x="1518643" y="100743"/>
                  <a:pt x="1548529" y="130629"/>
                </a:cubicBezTo>
                <a:cubicBezTo>
                  <a:pt x="1629617" y="76569"/>
                  <a:pt x="1530019" y="146053"/>
                  <a:pt x="1613843" y="76200"/>
                </a:cubicBezTo>
                <a:cubicBezTo>
                  <a:pt x="1623894" y="67825"/>
                  <a:pt x="1636284" y="62602"/>
                  <a:pt x="1646500" y="54429"/>
                </a:cubicBezTo>
                <a:cubicBezTo>
                  <a:pt x="1680252" y="27428"/>
                  <a:pt x="1656254" y="33224"/>
                  <a:pt x="1700929" y="10886"/>
                </a:cubicBezTo>
                <a:cubicBezTo>
                  <a:pt x="1711192" y="5754"/>
                  <a:pt x="1722700" y="3629"/>
                  <a:pt x="1733586" y="0"/>
                </a:cubicBezTo>
                <a:cubicBezTo>
                  <a:pt x="1755357" y="7257"/>
                  <a:pt x="1782672" y="5545"/>
                  <a:pt x="1798900" y="21772"/>
                </a:cubicBezTo>
                <a:cubicBezTo>
                  <a:pt x="1806157" y="29029"/>
                  <a:pt x="1811871" y="38263"/>
                  <a:pt x="1820672" y="43543"/>
                </a:cubicBezTo>
                <a:cubicBezTo>
                  <a:pt x="1889112" y="84607"/>
                  <a:pt x="1818788" y="-1883"/>
                  <a:pt x="1918643" y="97972"/>
                </a:cubicBezTo>
                <a:cubicBezTo>
                  <a:pt x="1959414" y="138743"/>
                  <a:pt x="1936695" y="125761"/>
                  <a:pt x="1983957" y="141514"/>
                </a:cubicBezTo>
                <a:cubicBezTo>
                  <a:pt x="2002053" y="159610"/>
                  <a:pt x="2013667" y="174071"/>
                  <a:pt x="2038386" y="185057"/>
                </a:cubicBezTo>
                <a:cubicBezTo>
                  <a:pt x="2059357" y="194378"/>
                  <a:pt x="2081929" y="199572"/>
                  <a:pt x="2103700" y="206829"/>
                </a:cubicBezTo>
                <a:lnTo>
                  <a:pt x="2136357" y="217714"/>
                </a:lnTo>
                <a:lnTo>
                  <a:pt x="2169014" y="228600"/>
                </a:lnTo>
                <a:cubicBezTo>
                  <a:pt x="2256963" y="213942"/>
                  <a:pt x="2213392" y="224693"/>
                  <a:pt x="2299643" y="195943"/>
                </a:cubicBezTo>
                <a:lnTo>
                  <a:pt x="2332300" y="185057"/>
                </a:lnTo>
                <a:lnTo>
                  <a:pt x="2364957" y="174172"/>
                </a:lnTo>
                <a:cubicBezTo>
                  <a:pt x="2372214" y="166915"/>
                  <a:pt x="2377549" y="156990"/>
                  <a:pt x="2386729" y="152400"/>
                </a:cubicBezTo>
                <a:cubicBezTo>
                  <a:pt x="2407255" y="142137"/>
                  <a:pt x="2452043" y="130629"/>
                  <a:pt x="2452043" y="130629"/>
                </a:cubicBezTo>
                <a:cubicBezTo>
                  <a:pt x="2462929" y="123372"/>
                  <a:pt x="2474484" y="117030"/>
                  <a:pt x="2484700" y="108857"/>
                </a:cubicBezTo>
                <a:cubicBezTo>
                  <a:pt x="2492714" y="102446"/>
                  <a:pt x="2497292" y="91676"/>
                  <a:pt x="2506472" y="87086"/>
                </a:cubicBezTo>
                <a:cubicBezTo>
                  <a:pt x="2526998" y="76823"/>
                  <a:pt x="2550015" y="72571"/>
                  <a:pt x="2571786" y="65314"/>
                </a:cubicBezTo>
                <a:lnTo>
                  <a:pt x="2604443" y="54429"/>
                </a:lnTo>
                <a:cubicBezTo>
                  <a:pt x="2611700" y="47172"/>
                  <a:pt x="2616090" y="34344"/>
                  <a:pt x="2626214" y="32657"/>
                </a:cubicBezTo>
                <a:cubicBezTo>
                  <a:pt x="2666408" y="25958"/>
                  <a:pt x="2668305" y="46735"/>
                  <a:pt x="2691529" y="65314"/>
                </a:cubicBezTo>
                <a:cubicBezTo>
                  <a:pt x="2701745" y="73487"/>
                  <a:pt x="2714135" y="78710"/>
                  <a:pt x="2724186" y="87086"/>
                </a:cubicBezTo>
                <a:cubicBezTo>
                  <a:pt x="2736012" y="96941"/>
                  <a:pt x="2745016" y="109888"/>
                  <a:pt x="2756843" y="119743"/>
                </a:cubicBezTo>
                <a:cubicBezTo>
                  <a:pt x="2766894" y="128118"/>
                  <a:pt x="2779284" y="133341"/>
                  <a:pt x="2789500" y="141514"/>
                </a:cubicBezTo>
                <a:cubicBezTo>
                  <a:pt x="2797514" y="147925"/>
                  <a:pt x="2803258" y="156875"/>
                  <a:pt x="2811272" y="163286"/>
                </a:cubicBezTo>
                <a:cubicBezTo>
                  <a:pt x="2821488" y="171459"/>
                  <a:pt x="2833996" y="176543"/>
                  <a:pt x="2843929" y="185057"/>
                </a:cubicBezTo>
                <a:cubicBezTo>
                  <a:pt x="2909675" y="241410"/>
                  <a:pt x="2860123" y="219483"/>
                  <a:pt x="2920129" y="239486"/>
                </a:cubicBezTo>
                <a:cubicBezTo>
                  <a:pt x="3010750" y="216830"/>
                  <a:pt x="2921154" y="244416"/>
                  <a:pt x="2996329" y="206829"/>
                </a:cubicBezTo>
                <a:cubicBezTo>
                  <a:pt x="3006592" y="201697"/>
                  <a:pt x="3018439" y="200463"/>
                  <a:pt x="3028986" y="195943"/>
                </a:cubicBezTo>
                <a:cubicBezTo>
                  <a:pt x="3043901" y="189551"/>
                  <a:pt x="3058440" y="182223"/>
                  <a:pt x="3072529" y="174172"/>
                </a:cubicBezTo>
                <a:cubicBezTo>
                  <a:pt x="3083888" y="167681"/>
                  <a:pt x="3093231" y="157714"/>
                  <a:pt x="3105186" y="152400"/>
                </a:cubicBezTo>
                <a:cubicBezTo>
                  <a:pt x="3126157" y="143079"/>
                  <a:pt x="3148729" y="137886"/>
                  <a:pt x="3170500" y="130629"/>
                </a:cubicBezTo>
                <a:cubicBezTo>
                  <a:pt x="3181386" y="127000"/>
                  <a:pt x="3192025" y="122526"/>
                  <a:pt x="3203157" y="119743"/>
                </a:cubicBezTo>
                <a:cubicBezTo>
                  <a:pt x="3217671" y="116114"/>
                  <a:pt x="3232095" y="112102"/>
                  <a:pt x="3246700" y="108857"/>
                </a:cubicBezTo>
                <a:cubicBezTo>
                  <a:pt x="3297219" y="97631"/>
                  <a:pt x="3298204" y="100363"/>
                  <a:pt x="3344672" y="87086"/>
                </a:cubicBezTo>
                <a:cubicBezTo>
                  <a:pt x="3355705" y="83934"/>
                  <a:pt x="3366443" y="79829"/>
                  <a:pt x="3377329" y="76200"/>
                </a:cubicBezTo>
                <a:cubicBezTo>
                  <a:pt x="3439376" y="138247"/>
                  <a:pt x="3409484" y="102661"/>
                  <a:pt x="3464414" y="185057"/>
                </a:cubicBezTo>
                <a:lnTo>
                  <a:pt x="3486186" y="217714"/>
                </a:lnTo>
                <a:cubicBezTo>
                  <a:pt x="3493443" y="228600"/>
                  <a:pt x="3498706" y="241121"/>
                  <a:pt x="3507957" y="250372"/>
                </a:cubicBezTo>
                <a:cubicBezTo>
                  <a:pt x="3538980" y="281394"/>
                  <a:pt x="3524036" y="263603"/>
                  <a:pt x="3551500" y="304800"/>
                </a:cubicBezTo>
                <a:cubicBezTo>
                  <a:pt x="3605929" y="279400"/>
                  <a:pt x="3659899" y="252994"/>
                  <a:pt x="3714786" y="228600"/>
                </a:cubicBezTo>
                <a:cubicBezTo>
                  <a:pt x="3725272" y="223940"/>
                  <a:pt x="3737480" y="223407"/>
                  <a:pt x="3747443" y="217714"/>
                </a:cubicBezTo>
                <a:cubicBezTo>
                  <a:pt x="3763195" y="208713"/>
                  <a:pt x="3776123" y="195461"/>
                  <a:pt x="3790986" y="185057"/>
                </a:cubicBezTo>
                <a:cubicBezTo>
                  <a:pt x="3812422" y="170052"/>
                  <a:pt x="3856300" y="141514"/>
                  <a:pt x="3856300" y="141514"/>
                </a:cubicBezTo>
                <a:cubicBezTo>
                  <a:pt x="3895104" y="180318"/>
                  <a:pt x="3864695" y="145319"/>
                  <a:pt x="3899843" y="206829"/>
                </a:cubicBezTo>
                <a:cubicBezTo>
                  <a:pt x="3906334" y="218188"/>
                  <a:pt x="3915763" y="227784"/>
                  <a:pt x="3921614" y="239486"/>
                </a:cubicBezTo>
                <a:cubicBezTo>
                  <a:pt x="3949875" y="296008"/>
                  <a:pt x="3911748" y="251392"/>
                  <a:pt x="3954272" y="293914"/>
                </a:cubicBezTo>
                <a:cubicBezTo>
                  <a:pt x="3973820" y="352559"/>
                  <a:pt x="3957197" y="360750"/>
                  <a:pt x="4008700" y="370114"/>
                </a:cubicBezTo>
                <a:cubicBezTo>
                  <a:pt x="4037483" y="375347"/>
                  <a:pt x="4066800" y="377047"/>
                  <a:pt x="4095786" y="381000"/>
                </a:cubicBezTo>
                <a:lnTo>
                  <a:pt x="4248186" y="402772"/>
                </a:lnTo>
                <a:cubicBezTo>
                  <a:pt x="4255443" y="413658"/>
                  <a:pt x="4272523" y="422600"/>
                  <a:pt x="4269957" y="435429"/>
                </a:cubicBezTo>
                <a:cubicBezTo>
                  <a:pt x="4267391" y="448258"/>
                  <a:pt x="4247233" y="448686"/>
                  <a:pt x="4237300" y="457200"/>
                </a:cubicBezTo>
                <a:cubicBezTo>
                  <a:pt x="4170598" y="514373"/>
                  <a:pt x="4214007" y="480873"/>
                  <a:pt x="4171986" y="533400"/>
                </a:cubicBezTo>
                <a:cubicBezTo>
                  <a:pt x="4165575" y="541414"/>
                  <a:pt x="4156625" y="547158"/>
                  <a:pt x="4150214" y="555172"/>
                </a:cubicBezTo>
                <a:cubicBezTo>
                  <a:pt x="4142041" y="565388"/>
                  <a:pt x="4137694" y="578578"/>
                  <a:pt x="4128443" y="587829"/>
                </a:cubicBezTo>
                <a:cubicBezTo>
                  <a:pt x="4119192" y="597080"/>
                  <a:pt x="4106672" y="602343"/>
                  <a:pt x="4095786" y="609600"/>
                </a:cubicBezTo>
                <a:cubicBezTo>
                  <a:pt x="4092157" y="620486"/>
                  <a:pt x="4082650" y="631005"/>
                  <a:pt x="4084900" y="642257"/>
                </a:cubicBezTo>
                <a:cubicBezTo>
                  <a:pt x="4087287" y="654189"/>
                  <a:pt x="4134635" y="682671"/>
                  <a:pt x="4139329" y="685800"/>
                </a:cubicBezTo>
                <a:cubicBezTo>
                  <a:pt x="4146586" y="696686"/>
                  <a:pt x="4152927" y="708241"/>
                  <a:pt x="4161100" y="718457"/>
                </a:cubicBezTo>
                <a:cubicBezTo>
                  <a:pt x="4188101" y="752209"/>
                  <a:pt x="4182305" y="728211"/>
                  <a:pt x="4204643" y="772886"/>
                </a:cubicBezTo>
                <a:cubicBezTo>
                  <a:pt x="4209775" y="783149"/>
                  <a:pt x="4211900" y="794657"/>
                  <a:pt x="4215529" y="805543"/>
                </a:cubicBezTo>
                <a:cubicBezTo>
                  <a:pt x="4081081" y="832433"/>
                  <a:pt x="4248989" y="805543"/>
                  <a:pt x="4095786" y="805543"/>
                </a:cubicBezTo>
                <a:cubicBezTo>
                  <a:pt x="4026748" y="805543"/>
                  <a:pt x="3957900" y="812800"/>
                  <a:pt x="3888957" y="816429"/>
                </a:cubicBezTo>
                <a:cubicBezTo>
                  <a:pt x="3902689" y="926282"/>
                  <a:pt x="3890593" y="875764"/>
                  <a:pt x="3921614" y="968829"/>
                </a:cubicBezTo>
                <a:lnTo>
                  <a:pt x="3943386" y="1034143"/>
                </a:lnTo>
                <a:lnTo>
                  <a:pt x="3954272" y="1066800"/>
                </a:lnTo>
                <a:cubicBezTo>
                  <a:pt x="3965206" y="1132407"/>
                  <a:pt x="3983416" y="1209511"/>
                  <a:pt x="3954272" y="1273629"/>
                </a:cubicBezTo>
                <a:cubicBezTo>
                  <a:pt x="3947557" y="1288402"/>
                  <a:pt x="3924975" y="1259628"/>
                  <a:pt x="3910729" y="1251857"/>
                </a:cubicBezTo>
                <a:cubicBezTo>
                  <a:pt x="3783519" y="1182469"/>
                  <a:pt x="3882126" y="1235594"/>
                  <a:pt x="3747443" y="1143000"/>
                </a:cubicBezTo>
                <a:cubicBezTo>
                  <a:pt x="3630239" y="1062423"/>
                  <a:pt x="3699977" y="1108774"/>
                  <a:pt x="3595043" y="1066800"/>
                </a:cubicBezTo>
                <a:cubicBezTo>
                  <a:pt x="3579976" y="1060773"/>
                  <a:pt x="3566415" y="1051421"/>
                  <a:pt x="3551500" y="1045029"/>
                </a:cubicBezTo>
                <a:cubicBezTo>
                  <a:pt x="3522209" y="1032476"/>
                  <a:pt x="3496364" y="1029647"/>
                  <a:pt x="3464414" y="1023257"/>
                </a:cubicBezTo>
                <a:cubicBezTo>
                  <a:pt x="3457157" y="1034143"/>
                  <a:pt x="3450816" y="1045698"/>
                  <a:pt x="3442643" y="1055914"/>
                </a:cubicBezTo>
                <a:cubicBezTo>
                  <a:pt x="3436232" y="1063928"/>
                  <a:pt x="3427030" y="1069475"/>
                  <a:pt x="3420872" y="1077686"/>
                </a:cubicBezTo>
                <a:cubicBezTo>
                  <a:pt x="3319713" y="1212566"/>
                  <a:pt x="3427890" y="1078546"/>
                  <a:pt x="3344672" y="1197429"/>
                </a:cubicBezTo>
                <a:cubicBezTo>
                  <a:pt x="3331348" y="1216463"/>
                  <a:pt x="3315070" y="1233270"/>
                  <a:pt x="3301129" y="1251857"/>
                </a:cubicBezTo>
                <a:cubicBezTo>
                  <a:pt x="3293279" y="1262323"/>
                  <a:pt x="3286614" y="1273628"/>
                  <a:pt x="3279357" y="1284514"/>
                </a:cubicBezTo>
                <a:cubicBezTo>
                  <a:pt x="3268471" y="1280886"/>
                  <a:pt x="3255757" y="1280674"/>
                  <a:pt x="3246700" y="1273629"/>
                </a:cubicBezTo>
                <a:cubicBezTo>
                  <a:pt x="3222396" y="1254726"/>
                  <a:pt x="3204558" y="1228589"/>
                  <a:pt x="3181386" y="1208314"/>
                </a:cubicBezTo>
                <a:cubicBezTo>
                  <a:pt x="3152357" y="1182914"/>
                  <a:pt x="3124676" y="1155886"/>
                  <a:pt x="3094300" y="1132114"/>
                </a:cubicBezTo>
                <a:cubicBezTo>
                  <a:pt x="2962626" y="1029065"/>
                  <a:pt x="2973632" y="1037944"/>
                  <a:pt x="2876586" y="979714"/>
                </a:cubicBezTo>
                <a:cubicBezTo>
                  <a:pt x="2854815" y="983343"/>
                  <a:pt x="2832685" y="985247"/>
                  <a:pt x="2811272" y="990600"/>
                </a:cubicBezTo>
                <a:cubicBezTo>
                  <a:pt x="2739266" y="1008602"/>
                  <a:pt x="2760329" y="1008403"/>
                  <a:pt x="2702414" y="1034143"/>
                </a:cubicBezTo>
                <a:cubicBezTo>
                  <a:pt x="2684558" y="1042079"/>
                  <a:pt x="2665775" y="1047828"/>
                  <a:pt x="2647986" y="1055914"/>
                </a:cubicBezTo>
                <a:cubicBezTo>
                  <a:pt x="2625827" y="1065987"/>
                  <a:pt x="2604773" y="1078371"/>
                  <a:pt x="2582672" y="1088572"/>
                </a:cubicBezTo>
                <a:cubicBezTo>
                  <a:pt x="2557581" y="1100153"/>
                  <a:pt x="2531189" y="1108871"/>
                  <a:pt x="2506472" y="1121229"/>
                </a:cubicBezTo>
                <a:cubicBezTo>
                  <a:pt x="2412242" y="1168344"/>
                  <a:pt x="2381774" y="1212132"/>
                  <a:pt x="2256100" y="1230086"/>
                </a:cubicBezTo>
                <a:lnTo>
                  <a:pt x="2179900" y="1240972"/>
                </a:lnTo>
                <a:cubicBezTo>
                  <a:pt x="2155660" y="1249051"/>
                  <a:pt x="2102093" y="1268792"/>
                  <a:pt x="2081929" y="1262743"/>
                </a:cubicBezTo>
                <a:cubicBezTo>
                  <a:pt x="2062268" y="1256845"/>
                  <a:pt x="2052900" y="1233714"/>
                  <a:pt x="2038386" y="1219200"/>
                </a:cubicBezTo>
                <a:cubicBezTo>
                  <a:pt x="1984540" y="1084589"/>
                  <a:pt x="2056698" y="1249721"/>
                  <a:pt x="1973072" y="1110343"/>
                </a:cubicBezTo>
                <a:cubicBezTo>
                  <a:pt x="1963019" y="1093587"/>
                  <a:pt x="1960657" y="1073069"/>
                  <a:pt x="1951300" y="1055914"/>
                </a:cubicBezTo>
                <a:cubicBezTo>
                  <a:pt x="1938770" y="1032943"/>
                  <a:pt x="1922271" y="1012371"/>
                  <a:pt x="1907757" y="990600"/>
                </a:cubicBezTo>
                <a:cubicBezTo>
                  <a:pt x="1900500" y="979714"/>
                  <a:pt x="1898397" y="962080"/>
                  <a:pt x="1885986" y="957943"/>
                </a:cubicBezTo>
                <a:lnTo>
                  <a:pt x="1853329" y="947057"/>
                </a:lnTo>
                <a:cubicBezTo>
                  <a:pt x="1799080" y="957907"/>
                  <a:pt x="1731754" y="966692"/>
                  <a:pt x="1679157" y="990600"/>
                </a:cubicBezTo>
                <a:cubicBezTo>
                  <a:pt x="1659896" y="999355"/>
                  <a:pt x="1643358" y="1013226"/>
                  <a:pt x="1624729" y="1023257"/>
                </a:cubicBezTo>
                <a:cubicBezTo>
                  <a:pt x="1596153" y="1038644"/>
                  <a:pt x="1566280" y="1051527"/>
                  <a:pt x="1537643" y="1066800"/>
                </a:cubicBezTo>
                <a:cubicBezTo>
                  <a:pt x="1511830" y="1080567"/>
                  <a:pt x="1487609" y="1097260"/>
                  <a:pt x="1461443" y="1110343"/>
                </a:cubicBezTo>
                <a:cubicBezTo>
                  <a:pt x="1436726" y="1122701"/>
                  <a:pt x="1411459" y="1134261"/>
                  <a:pt x="1385243" y="1143000"/>
                </a:cubicBezTo>
                <a:cubicBezTo>
                  <a:pt x="1356856" y="1152462"/>
                  <a:pt x="1298157" y="1164772"/>
                  <a:pt x="1298157" y="1164772"/>
                </a:cubicBezTo>
                <a:cubicBezTo>
                  <a:pt x="1287271" y="1172029"/>
                  <a:pt x="1278329" y="1189109"/>
                  <a:pt x="1265500" y="1186543"/>
                </a:cubicBezTo>
                <a:cubicBezTo>
                  <a:pt x="1252671" y="1183977"/>
                  <a:pt x="1250663" y="1164980"/>
                  <a:pt x="1243729" y="1153886"/>
                </a:cubicBezTo>
                <a:cubicBezTo>
                  <a:pt x="1178777" y="1049961"/>
                  <a:pt x="1247322" y="1150207"/>
                  <a:pt x="1156643" y="1023257"/>
                </a:cubicBezTo>
                <a:cubicBezTo>
                  <a:pt x="1145786" y="990687"/>
                  <a:pt x="1144767" y="955172"/>
                  <a:pt x="1113100" y="936172"/>
                </a:cubicBezTo>
                <a:cubicBezTo>
                  <a:pt x="1103261" y="930268"/>
                  <a:pt x="1091329" y="928915"/>
                  <a:pt x="1080443" y="925286"/>
                </a:cubicBezTo>
                <a:cubicBezTo>
                  <a:pt x="1065929" y="928915"/>
                  <a:pt x="1051167" y="931667"/>
                  <a:pt x="1036900" y="936172"/>
                </a:cubicBezTo>
                <a:cubicBezTo>
                  <a:pt x="982190" y="953449"/>
                  <a:pt x="929274" y="976685"/>
                  <a:pt x="873614" y="990600"/>
                </a:cubicBezTo>
                <a:cubicBezTo>
                  <a:pt x="848266" y="996937"/>
                  <a:pt x="738170" y="1023435"/>
                  <a:pt x="710329" y="1034143"/>
                </a:cubicBezTo>
                <a:cubicBezTo>
                  <a:pt x="687610" y="1042881"/>
                  <a:pt x="667174" y="1056727"/>
                  <a:pt x="645014" y="1066800"/>
                </a:cubicBezTo>
                <a:cubicBezTo>
                  <a:pt x="609207" y="1083076"/>
                  <a:pt x="591933" y="1088123"/>
                  <a:pt x="557929" y="1099457"/>
                </a:cubicBezTo>
                <a:cubicBezTo>
                  <a:pt x="483067" y="1149365"/>
                  <a:pt x="517437" y="1134725"/>
                  <a:pt x="459957" y="1153886"/>
                </a:cubicBezTo>
                <a:cubicBezTo>
                  <a:pt x="425622" y="1068046"/>
                  <a:pt x="424567" y="1088638"/>
                  <a:pt x="449072" y="957943"/>
                </a:cubicBezTo>
                <a:cubicBezTo>
                  <a:pt x="451483" y="945084"/>
                  <a:pt x="465530" y="937241"/>
                  <a:pt x="470843" y="925286"/>
                </a:cubicBezTo>
                <a:cubicBezTo>
                  <a:pt x="480163" y="904315"/>
                  <a:pt x="492614" y="859972"/>
                  <a:pt x="492614" y="859972"/>
                </a:cubicBezTo>
                <a:cubicBezTo>
                  <a:pt x="413610" y="780964"/>
                  <a:pt x="486771" y="844341"/>
                  <a:pt x="231357" y="827314"/>
                </a:cubicBezTo>
                <a:cubicBezTo>
                  <a:pt x="204965" y="825555"/>
                  <a:pt x="97671" y="809771"/>
                  <a:pt x="68072" y="805543"/>
                </a:cubicBezTo>
                <a:cubicBezTo>
                  <a:pt x="46300" y="798286"/>
                  <a:pt x="-13471" y="800000"/>
                  <a:pt x="2757" y="783772"/>
                </a:cubicBezTo>
                <a:cubicBezTo>
                  <a:pt x="10014" y="776515"/>
                  <a:pt x="15349" y="766590"/>
                  <a:pt x="24529" y="762000"/>
                </a:cubicBezTo>
                <a:cubicBezTo>
                  <a:pt x="37911" y="755309"/>
                  <a:pt x="53687" y="755224"/>
                  <a:pt x="68072" y="751114"/>
                </a:cubicBezTo>
                <a:cubicBezTo>
                  <a:pt x="79105" y="747962"/>
                  <a:pt x="89985" y="744258"/>
                  <a:pt x="100729" y="740229"/>
                </a:cubicBezTo>
                <a:cubicBezTo>
                  <a:pt x="246269" y="685651"/>
                  <a:pt x="77076" y="744059"/>
                  <a:pt x="198700" y="707572"/>
                </a:cubicBezTo>
                <a:cubicBezTo>
                  <a:pt x="220681" y="700978"/>
                  <a:pt x="242243" y="693057"/>
                  <a:pt x="264014" y="685800"/>
                </a:cubicBezTo>
                <a:lnTo>
                  <a:pt x="296672" y="674914"/>
                </a:lnTo>
                <a:cubicBezTo>
                  <a:pt x="277511" y="617433"/>
                  <a:pt x="292151" y="651806"/>
                  <a:pt x="242243" y="576943"/>
                </a:cubicBezTo>
                <a:cubicBezTo>
                  <a:pt x="214778" y="535745"/>
                  <a:pt x="229724" y="553538"/>
                  <a:pt x="198700" y="522514"/>
                </a:cubicBezTo>
                <a:cubicBezTo>
                  <a:pt x="195071" y="511628"/>
                  <a:pt x="192946" y="500120"/>
                  <a:pt x="187814" y="489857"/>
                </a:cubicBezTo>
                <a:cubicBezTo>
                  <a:pt x="156232" y="426693"/>
                  <a:pt x="172898" y="489994"/>
                  <a:pt x="144272" y="413657"/>
                </a:cubicBezTo>
                <a:cubicBezTo>
                  <a:pt x="114147" y="333324"/>
                  <a:pt x="155734" y="403635"/>
                  <a:pt x="111614" y="337457"/>
                </a:cubicBezTo>
                <a:cubicBezTo>
                  <a:pt x="133386" y="333829"/>
                  <a:pt x="154857" y="326572"/>
                  <a:pt x="176929" y="326572"/>
                </a:cubicBezTo>
                <a:cubicBezTo>
                  <a:pt x="224108" y="326572"/>
                  <a:pt x="253796" y="338815"/>
                  <a:pt x="296672" y="348343"/>
                </a:cubicBezTo>
                <a:cubicBezTo>
                  <a:pt x="347160" y="359563"/>
                  <a:pt x="348199" y="356844"/>
                  <a:pt x="394643" y="370114"/>
                </a:cubicBezTo>
                <a:cubicBezTo>
                  <a:pt x="405676" y="373266"/>
                  <a:pt x="415896" y="379733"/>
                  <a:pt x="427300" y="381000"/>
                </a:cubicBezTo>
                <a:cubicBezTo>
                  <a:pt x="448938" y="383404"/>
                  <a:pt x="496243" y="366486"/>
                  <a:pt x="525272" y="348343"/>
                </a:cubicBezTo>
                <a:close/>
              </a:path>
            </a:pathLst>
          </a:cu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C014B0E-D6DA-7A41-9E52-55CEF00DDCEA}"/>
              </a:ext>
            </a:extLst>
          </p:cNvPr>
          <p:cNvSpPr/>
          <p:nvPr/>
        </p:nvSpPr>
        <p:spPr>
          <a:xfrm>
            <a:off x="7009425" y="670649"/>
            <a:ext cx="3674404" cy="369332"/>
          </a:xfrm>
          <a:prstGeom prst="rect">
            <a:avLst/>
          </a:prstGeom>
        </p:spPr>
        <p:txBody>
          <a:bodyPr wrap="none">
            <a:spAutoFit/>
          </a:bodyPr>
          <a:lstStyle/>
          <a:p>
            <a:r>
              <a:rPr lang="en-US" b="1" dirty="0">
                <a:latin typeface="Avenir Book" panose="02000503020000020003" pitchFamily="2" charset="0"/>
              </a:rPr>
              <a:t>I’ll teach an NLP course next year!</a:t>
            </a:r>
            <a:endParaRPr lang="en-US" b="1" dirty="0"/>
          </a:p>
        </p:txBody>
      </p:sp>
      <p:sp>
        <p:nvSpPr>
          <p:cNvPr id="4" name="Rectangle 3">
            <a:extLst>
              <a:ext uri="{FF2B5EF4-FFF2-40B4-BE49-F238E27FC236}">
                <a16:creationId xmlns:a16="http://schemas.microsoft.com/office/drawing/2014/main" id="{AE462862-389E-CE4C-8EA8-004542F57572}"/>
              </a:ext>
            </a:extLst>
          </p:cNvPr>
          <p:cNvSpPr/>
          <p:nvPr/>
        </p:nvSpPr>
        <p:spPr>
          <a:xfrm>
            <a:off x="457791" y="391979"/>
            <a:ext cx="2811988" cy="646331"/>
          </a:xfrm>
          <a:prstGeom prst="rect">
            <a:avLst/>
          </a:prstGeom>
        </p:spPr>
        <p:txBody>
          <a:bodyPr wrap="none">
            <a:spAutoFit/>
          </a:bodyPr>
          <a:lstStyle/>
          <a:p>
            <a:r>
              <a:rPr lang="en-US" sz="3600" b="1" dirty="0">
                <a:latin typeface="Avenir Book" panose="02000503020000020003" pitchFamily="2" charset="0"/>
              </a:rPr>
              <a:t>FOREWORD</a:t>
            </a:r>
            <a:endParaRPr lang="en-US" sz="3600" dirty="0"/>
          </a:p>
        </p:txBody>
      </p:sp>
      <p:sp>
        <p:nvSpPr>
          <p:cNvPr id="9" name="Rectangle 8">
            <a:extLst>
              <a:ext uri="{FF2B5EF4-FFF2-40B4-BE49-F238E27FC236}">
                <a16:creationId xmlns:a16="http://schemas.microsoft.com/office/drawing/2014/main" id="{932D06A9-8BC9-A943-9158-E05B1828C49C}"/>
              </a:ext>
            </a:extLst>
          </p:cNvPr>
          <p:cNvSpPr/>
          <p:nvPr/>
        </p:nvSpPr>
        <p:spPr>
          <a:xfrm>
            <a:off x="558248" y="1038310"/>
            <a:ext cx="2611074" cy="12323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1335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045100" y="873082"/>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latin typeface="Avenir Light" panose="020B0402020203020204" pitchFamily="34" charset="77"/>
              </a:rPr>
              <a:t>Generate Text</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20</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C690DB3-1EFC-EE42-8DD5-D26A99C8C0E4}"/>
              </a:ext>
            </a:extLst>
          </p:cNvPr>
          <p:cNvPicPr>
            <a:picLocks noChangeAspect="1"/>
          </p:cNvPicPr>
          <p:nvPr/>
        </p:nvPicPr>
        <p:blipFill>
          <a:blip r:embed="rId2"/>
          <a:stretch>
            <a:fillRect/>
          </a:stretch>
        </p:blipFill>
        <p:spPr>
          <a:xfrm>
            <a:off x="1775886" y="1908211"/>
            <a:ext cx="9099015" cy="4279820"/>
          </a:xfrm>
          <a:prstGeom prst="rect">
            <a:avLst/>
          </a:prstGeom>
        </p:spPr>
      </p:pic>
    </p:spTree>
    <p:extLst>
      <p:ext uri="{BB962C8B-B14F-4D97-AF65-F5344CB8AC3E}">
        <p14:creationId xmlns:p14="http://schemas.microsoft.com/office/powerpoint/2010/main" val="643327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683491" y="1739756"/>
            <a:ext cx="9670309" cy="28570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dirty="0">
                <a:latin typeface="Avenir Book" panose="02000503020000020003" pitchFamily="2" charset="0"/>
              </a:rPr>
              <a:t>“Drug kingpin El Chapo testified that he gave MILLIONS to Pelosi, Schiff &amp; </a:t>
            </a:r>
            <a:r>
              <a:rPr lang="en-US" sz="2400" dirty="0" err="1">
                <a:latin typeface="Avenir Book" panose="02000503020000020003" pitchFamily="2" charset="0"/>
              </a:rPr>
              <a:t>Killary</a:t>
            </a:r>
            <a:r>
              <a:rPr lang="en-US" sz="2400" dirty="0">
                <a:latin typeface="Avenir Book" panose="02000503020000020003" pitchFamily="2" charset="0"/>
              </a:rPr>
              <a:t>. The Feds then closed the courtroom doors.”</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21</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318927F-C4B3-C949-98B7-0D4660FEF377}"/>
              </a:ext>
            </a:extLst>
          </p:cNvPr>
          <p:cNvPicPr>
            <a:picLocks noChangeAspect="1"/>
          </p:cNvPicPr>
          <p:nvPr/>
        </p:nvPicPr>
        <p:blipFill>
          <a:blip r:embed="rId2"/>
          <a:stretch>
            <a:fillRect/>
          </a:stretch>
        </p:blipFill>
        <p:spPr>
          <a:xfrm>
            <a:off x="2508991" y="3168272"/>
            <a:ext cx="6749309" cy="2059313"/>
          </a:xfrm>
          <a:prstGeom prst="rect">
            <a:avLst/>
          </a:prstGeom>
        </p:spPr>
      </p:pic>
      <p:sp>
        <p:nvSpPr>
          <p:cNvPr id="7" name="Rectangle 6">
            <a:extLst>
              <a:ext uri="{FF2B5EF4-FFF2-40B4-BE49-F238E27FC236}">
                <a16:creationId xmlns:a16="http://schemas.microsoft.com/office/drawing/2014/main" id="{488196A6-042B-434F-9213-C7EEB968F6FB}"/>
              </a:ext>
            </a:extLst>
          </p:cNvPr>
          <p:cNvSpPr/>
          <p:nvPr/>
        </p:nvSpPr>
        <p:spPr>
          <a:xfrm>
            <a:off x="2885004" y="2510652"/>
            <a:ext cx="782535"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3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22</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8DDEDB3A-D89F-A64A-943F-39727B8842E0}"/>
              </a:ext>
            </a:extLst>
          </p:cNvPr>
          <p:cNvSpPr txBox="1">
            <a:spLocks/>
          </p:cNvSpPr>
          <p:nvPr/>
        </p:nvSpPr>
        <p:spPr>
          <a:xfrm>
            <a:off x="1181099" y="1124999"/>
            <a:ext cx="9791701"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A </a:t>
            </a:r>
            <a:r>
              <a:rPr lang="en-US" sz="2400" dirty="0">
                <a:solidFill>
                  <a:srgbClr val="C00000"/>
                </a:solidFill>
                <a:latin typeface="Avenir Light" panose="020B0402020203020204" pitchFamily="34" charset="77"/>
              </a:rPr>
              <a:t>Language Model </a:t>
            </a:r>
            <a:r>
              <a:rPr lang="en-US" sz="2400" dirty="0">
                <a:latin typeface="Avenir Light" panose="020B0402020203020204" pitchFamily="34" charset="77"/>
              </a:rPr>
              <a:t>is useful for:</a:t>
            </a:r>
          </a:p>
        </p:txBody>
      </p:sp>
      <p:sp>
        <p:nvSpPr>
          <p:cNvPr id="8" name="Content Placeholder 2">
            <a:extLst>
              <a:ext uri="{FF2B5EF4-FFF2-40B4-BE49-F238E27FC236}">
                <a16:creationId xmlns:a16="http://schemas.microsoft.com/office/drawing/2014/main" id="{0E4B5630-8DD4-CF46-8A4D-FA48E82F604C}"/>
              </a:ext>
            </a:extLst>
          </p:cNvPr>
          <p:cNvSpPr txBox="1">
            <a:spLocks/>
          </p:cNvSpPr>
          <p:nvPr/>
        </p:nvSpPr>
        <p:spPr>
          <a:xfrm>
            <a:off x="1181099" y="2140111"/>
            <a:ext cx="2794001" cy="7700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Generating Text</a:t>
            </a:r>
          </a:p>
        </p:txBody>
      </p:sp>
      <p:sp>
        <p:nvSpPr>
          <p:cNvPr id="9" name="Content Placeholder 2">
            <a:extLst>
              <a:ext uri="{FF2B5EF4-FFF2-40B4-BE49-F238E27FC236}">
                <a16:creationId xmlns:a16="http://schemas.microsoft.com/office/drawing/2014/main" id="{5B124C57-7692-9142-9864-DE500A011113}"/>
              </a:ext>
            </a:extLst>
          </p:cNvPr>
          <p:cNvSpPr txBox="1">
            <a:spLocks/>
          </p:cNvSpPr>
          <p:nvPr/>
        </p:nvSpPr>
        <p:spPr>
          <a:xfrm>
            <a:off x="6464300" y="2140111"/>
            <a:ext cx="2794001" cy="7700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Classifying Text</a:t>
            </a:r>
          </a:p>
        </p:txBody>
      </p:sp>
      <p:sp>
        <p:nvSpPr>
          <p:cNvPr id="11" name="Content Placeholder 2">
            <a:extLst>
              <a:ext uri="{FF2B5EF4-FFF2-40B4-BE49-F238E27FC236}">
                <a16:creationId xmlns:a16="http://schemas.microsoft.com/office/drawing/2014/main" id="{6B2C27E7-8553-4742-AE90-A1528DC152E5}"/>
              </a:ext>
            </a:extLst>
          </p:cNvPr>
          <p:cNvSpPr txBox="1">
            <a:spLocks/>
          </p:cNvSpPr>
          <p:nvPr/>
        </p:nvSpPr>
        <p:spPr>
          <a:xfrm>
            <a:off x="1638300" y="2682297"/>
            <a:ext cx="4826000" cy="21168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latin typeface="Avenir Light" panose="020B0402020203020204" pitchFamily="34" charset="77"/>
              </a:rPr>
              <a:t>Auto-complete</a:t>
            </a:r>
          </a:p>
          <a:p>
            <a:pPr>
              <a:lnSpc>
                <a:spcPct val="100000"/>
              </a:lnSpc>
            </a:pPr>
            <a:r>
              <a:rPr lang="en-US" sz="2400" dirty="0">
                <a:latin typeface="Avenir Light" panose="020B0402020203020204" pitchFamily="34" charset="77"/>
              </a:rPr>
              <a:t>Speech-to-text</a:t>
            </a:r>
          </a:p>
          <a:p>
            <a:pPr>
              <a:lnSpc>
                <a:spcPct val="100000"/>
              </a:lnSpc>
            </a:pPr>
            <a:r>
              <a:rPr lang="en-US" sz="2400" dirty="0">
                <a:latin typeface="Avenir Light" panose="020B0402020203020204" pitchFamily="34" charset="77"/>
              </a:rPr>
              <a:t>Question-answering / chatbots</a:t>
            </a:r>
          </a:p>
          <a:p>
            <a:pPr>
              <a:lnSpc>
                <a:spcPct val="100000"/>
              </a:lnSpc>
            </a:pPr>
            <a:r>
              <a:rPr lang="en-US" sz="2400" dirty="0">
                <a:latin typeface="Avenir Light" panose="020B0402020203020204" pitchFamily="34" charset="77"/>
              </a:rPr>
              <a:t>Machine translation</a:t>
            </a:r>
          </a:p>
        </p:txBody>
      </p:sp>
      <p:sp>
        <p:nvSpPr>
          <p:cNvPr id="12" name="Content Placeholder 2">
            <a:extLst>
              <a:ext uri="{FF2B5EF4-FFF2-40B4-BE49-F238E27FC236}">
                <a16:creationId xmlns:a16="http://schemas.microsoft.com/office/drawing/2014/main" id="{677816BC-6B1A-4A42-9AA9-BFE150CB112B}"/>
              </a:ext>
            </a:extLst>
          </p:cNvPr>
          <p:cNvSpPr txBox="1">
            <a:spLocks/>
          </p:cNvSpPr>
          <p:nvPr/>
        </p:nvSpPr>
        <p:spPr>
          <a:xfrm>
            <a:off x="6972301" y="2671760"/>
            <a:ext cx="4572000" cy="21168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latin typeface="Avenir Light" panose="020B0402020203020204" pitchFamily="34" charset="77"/>
              </a:rPr>
              <a:t>Authorship attribution</a:t>
            </a:r>
          </a:p>
          <a:p>
            <a:pPr>
              <a:lnSpc>
                <a:spcPct val="100000"/>
              </a:lnSpc>
            </a:pPr>
            <a:r>
              <a:rPr lang="en-US" sz="2400" dirty="0">
                <a:latin typeface="Avenir Light" panose="020B0402020203020204" pitchFamily="34" charset="77"/>
              </a:rPr>
              <a:t>Detecting spam vs not spam</a:t>
            </a:r>
          </a:p>
        </p:txBody>
      </p:sp>
      <p:sp>
        <p:nvSpPr>
          <p:cNvPr id="14" name="Content Placeholder 2">
            <a:extLst>
              <a:ext uri="{FF2B5EF4-FFF2-40B4-BE49-F238E27FC236}">
                <a16:creationId xmlns:a16="http://schemas.microsoft.com/office/drawing/2014/main" id="{A9BFE4A3-ABDE-A445-9C9D-9423112333EF}"/>
              </a:ext>
            </a:extLst>
          </p:cNvPr>
          <p:cNvSpPr txBox="1">
            <a:spLocks/>
          </p:cNvSpPr>
          <p:nvPr/>
        </p:nvSpPr>
        <p:spPr>
          <a:xfrm>
            <a:off x="1358899" y="5296791"/>
            <a:ext cx="9791701"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And much more!</a:t>
            </a:r>
          </a:p>
        </p:txBody>
      </p:sp>
    </p:spTree>
    <p:extLst>
      <p:ext uri="{BB962C8B-B14F-4D97-AF65-F5344CB8AC3E}">
        <p14:creationId xmlns:p14="http://schemas.microsoft.com/office/powerpoint/2010/main" val="2850041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23</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Content Placeholder 2">
                <a:extLst>
                  <a:ext uri="{FF2B5EF4-FFF2-40B4-BE49-F238E27FC236}">
                    <a16:creationId xmlns:a16="http://schemas.microsoft.com/office/drawing/2014/main" id="{46C6E9C7-878F-2C4C-95E8-511D25DA0DD1}"/>
                  </a:ext>
                </a:extLst>
              </p:cNvPr>
              <p:cNvSpPr txBox="1">
                <a:spLocks/>
              </p:cNvSpPr>
              <p:nvPr/>
            </p:nvSpPr>
            <p:spPr>
              <a:xfrm>
                <a:off x="903804" y="1187912"/>
                <a:ext cx="9845037" cy="848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chemeClr val="accent5">
                        <a:lumMod val="75000"/>
                      </a:schemeClr>
                    </a:solidFill>
                    <a:latin typeface="Avenir Light" panose="020B0402020203020204" pitchFamily="34" charset="77"/>
                  </a:rPr>
                  <a:t>Scenario</a:t>
                </a:r>
                <a:r>
                  <a:rPr lang="en-US" sz="2400" dirty="0">
                    <a:latin typeface="Avenir Light" panose="020B0402020203020204" pitchFamily="34" charset="77"/>
                  </a:rPr>
                  <a:t>: assume we have a finite vocabulary</a:t>
                </a:r>
                <a:r>
                  <a:rPr lang="en-US" sz="2400" dirty="0"/>
                  <a:t> </a:t>
                </a:r>
                <a14:m>
                  <m:oMath xmlns:m="http://schemas.openxmlformats.org/officeDocument/2006/math">
                    <m:r>
                      <a:rPr lang="en-US" sz="2400" b="0" i="1" smtClean="0">
                        <a:latin typeface="Cambria Math" panose="02040503050406030204" pitchFamily="18" charset="0"/>
                      </a:rPr>
                      <m:t>𝑉</m:t>
                    </m:r>
                  </m:oMath>
                </a14:m>
                <a:r>
                  <a:rPr lang="en-US" sz="2400" dirty="0">
                    <a:latin typeface="Avenir Light" panose="020B0402020203020204" pitchFamily="34" charset="77"/>
                  </a:rPr>
                  <a:t>  </a:t>
                </a:r>
              </a:p>
            </p:txBody>
          </p:sp>
        </mc:Choice>
        <mc:Fallback>
          <p:sp>
            <p:nvSpPr>
              <p:cNvPr id="16" name="Content Placeholder 2">
                <a:extLst>
                  <a:ext uri="{FF2B5EF4-FFF2-40B4-BE49-F238E27FC236}">
                    <a16:creationId xmlns:a16="http://schemas.microsoft.com/office/drawing/2014/main" id="{46C6E9C7-878F-2C4C-95E8-511D25DA0DD1}"/>
                  </a:ext>
                </a:extLst>
              </p:cNvPr>
              <p:cNvSpPr txBox="1">
                <a:spLocks noRot="1" noChangeAspect="1" noMove="1" noResize="1" noEditPoints="1" noAdjustHandles="1" noChangeArrowheads="1" noChangeShapeType="1" noTextEdit="1"/>
              </p:cNvSpPr>
              <p:nvPr/>
            </p:nvSpPr>
            <p:spPr>
              <a:xfrm>
                <a:off x="903804" y="1187912"/>
                <a:ext cx="9845037" cy="848538"/>
              </a:xfrm>
              <a:prstGeom prst="rect">
                <a:avLst/>
              </a:prstGeom>
              <a:blipFill>
                <a:blip r:embed="rId2"/>
                <a:stretch>
                  <a:fillRect l="-10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927C514D-BCEA-C641-A129-4B3D8C58EA87}"/>
                  </a:ext>
                </a:extLst>
              </p:cNvPr>
              <p:cNvSpPr txBox="1">
                <a:spLocks/>
              </p:cNvSpPr>
              <p:nvPr/>
            </p:nvSpPr>
            <p:spPr>
              <a:xfrm>
                <a:off x="903804" y="1934074"/>
                <a:ext cx="9845037" cy="21302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 xmlns:m="http://schemas.openxmlformats.org/officeDocument/2006/math">
                    <m:r>
                      <a:rPr lang="en-US" sz="2400" i="1" smtClean="0">
                        <a:latin typeface="Cambria Math" panose="02040503050406030204" pitchFamily="18" charset="0"/>
                      </a:rPr>
                      <m:t>𝑉</m:t>
                    </m:r>
                    <m:r>
                      <a:rPr lang="en-US" sz="2400" b="0" i="1" baseline="30000" smtClean="0">
                        <a:latin typeface="Cambria Math" panose="02040503050406030204" pitchFamily="18" charset="0"/>
                      </a:rPr>
                      <m:t>∗</m:t>
                    </m:r>
                    <m:r>
                      <a:rPr lang="en-US" sz="2400" i="1">
                        <a:latin typeface="Cambria Math" panose="02040503050406030204" pitchFamily="18" charset="0"/>
                      </a:rPr>
                      <m:t> </m:t>
                    </m:r>
                  </m:oMath>
                </a14:m>
                <a:r>
                  <a:rPr lang="en-US" sz="2400" dirty="0">
                    <a:latin typeface="Avenir Light" panose="020B0402020203020204" pitchFamily="34" charset="77"/>
                  </a:rPr>
                  <a:t>represents the </a:t>
                </a:r>
                <a:r>
                  <a:rPr lang="en-US" sz="2400" b="1" dirty="0">
                    <a:latin typeface="Avenir Light" panose="020B0402020203020204" pitchFamily="34" charset="77"/>
                  </a:rPr>
                  <a:t>infinite set </a:t>
                </a:r>
                <a:r>
                  <a:rPr lang="en-US" sz="2400" dirty="0">
                    <a:latin typeface="Avenir Light" panose="020B0402020203020204" pitchFamily="34" charset="77"/>
                  </a:rPr>
                  <a:t>of strings/sentences that we could construct</a:t>
                </a:r>
              </a:p>
              <a:p>
                <a:pPr marL="0" indent="0">
                  <a:lnSpc>
                    <a:spcPct val="120000"/>
                  </a:lnSpc>
                  <a:buNone/>
                </a:pPr>
                <a:r>
                  <a:rPr lang="en-US" sz="2400" dirty="0">
                    <a:latin typeface="Avenir Light" panose="020B0402020203020204" pitchFamily="34" charset="77"/>
                  </a:rPr>
                  <a:t>e.g., </a:t>
                </a:r>
                <a14:m>
                  <m:oMath xmlns:m="http://schemas.openxmlformats.org/officeDocument/2006/math">
                    <m:r>
                      <a:rPr lang="en-US" sz="2400" i="1">
                        <a:latin typeface="Cambria Math" panose="02040503050406030204" pitchFamily="18" charset="0"/>
                      </a:rPr>
                      <m:t>𝑉</m:t>
                    </m:r>
                    <m:r>
                      <a:rPr lang="en-US" sz="2400" i="1" baseline="30000">
                        <a:latin typeface="Cambria Math" panose="02040503050406030204" pitchFamily="18" charset="0"/>
                      </a:rPr>
                      <m:t>∗</m:t>
                    </m:r>
                  </m:oMath>
                </a14:m>
                <a:r>
                  <a:rPr lang="en-US" sz="2400" dirty="0">
                    <a:latin typeface="Avenir Light" panose="020B0402020203020204" pitchFamily="34" charset="77"/>
                  </a:rPr>
                  <a:t>= {a, a dog, a frog, dog a, dog dog, frog dog, frog a dog, …}</a:t>
                </a:r>
              </a:p>
            </p:txBody>
          </p:sp>
        </mc:Choice>
        <mc:Fallback>
          <p:sp>
            <p:nvSpPr>
              <p:cNvPr id="6" name="Content Placeholder 2">
                <a:extLst>
                  <a:ext uri="{FF2B5EF4-FFF2-40B4-BE49-F238E27FC236}">
                    <a16:creationId xmlns:a16="http://schemas.microsoft.com/office/drawing/2014/main" id="{927C514D-BCEA-C641-A129-4B3D8C58EA87}"/>
                  </a:ext>
                </a:extLst>
              </p:cNvPr>
              <p:cNvSpPr txBox="1">
                <a:spLocks noRot="1" noChangeAspect="1" noMove="1" noResize="1" noEditPoints="1" noAdjustHandles="1" noChangeArrowheads="1" noChangeShapeType="1" noTextEdit="1"/>
              </p:cNvSpPr>
              <p:nvPr/>
            </p:nvSpPr>
            <p:spPr>
              <a:xfrm>
                <a:off x="903804" y="1934074"/>
                <a:ext cx="9845037" cy="2130288"/>
              </a:xfrm>
              <a:prstGeom prst="rect">
                <a:avLst/>
              </a:prstGeom>
              <a:blipFill>
                <a:blip r:embed="rId3"/>
                <a:stretch>
                  <a:fillRect l="-10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B6E77996-45D4-9641-86BC-6A9F247DCA82}"/>
                  </a:ext>
                </a:extLst>
              </p:cNvPr>
              <p:cNvSpPr txBox="1">
                <a:spLocks/>
              </p:cNvSpPr>
              <p:nvPr/>
            </p:nvSpPr>
            <p:spPr>
              <a:xfrm>
                <a:off x="903803" y="3743256"/>
                <a:ext cx="9845037" cy="848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chemeClr val="accent5">
                        <a:lumMod val="75000"/>
                      </a:schemeClr>
                    </a:solidFill>
                    <a:latin typeface="Avenir Light" panose="020B0402020203020204" pitchFamily="34" charset="77"/>
                  </a:rPr>
                  <a:t>Data</a:t>
                </a:r>
                <a:r>
                  <a:rPr lang="en-US" sz="2400" dirty="0">
                    <a:latin typeface="Avenir Light" panose="020B0402020203020204" pitchFamily="34" charset="77"/>
                  </a:rPr>
                  <a:t>: we have a training set of sentences </a:t>
                </a:r>
                <a14:m>
                  <m:oMath xmlns:m="http://schemas.openxmlformats.org/officeDocument/2006/math">
                    <m:r>
                      <m:rPr>
                        <m:sty m:val="p"/>
                      </m:rPr>
                      <a:rPr lang="en-US" sz="2400" b="0" i="0" smtClean="0">
                        <a:latin typeface="Cambria Math" panose="02040503050406030204" pitchFamily="18" charset="0"/>
                      </a:rPr>
                      <m:t>x</m:t>
                    </m:r>
                    <m:r>
                      <a:rPr lang="en-US" sz="2400" b="0" i="1" smtClean="0">
                        <a:latin typeface="Cambria Math" panose="02040503050406030204" pitchFamily="18" charset="0"/>
                      </a:rPr>
                      <m:t>∈</m:t>
                    </m:r>
                    <m:r>
                      <a:rPr lang="en-US" sz="2400" i="1">
                        <a:latin typeface="Cambria Math" panose="02040503050406030204" pitchFamily="18" charset="0"/>
                      </a:rPr>
                      <m:t>𝑉</m:t>
                    </m:r>
                    <m:r>
                      <a:rPr lang="en-US" sz="2400" i="1" baseline="30000">
                        <a:latin typeface="Cambria Math" panose="02040503050406030204" pitchFamily="18" charset="0"/>
                      </a:rPr>
                      <m:t>∗</m:t>
                    </m:r>
                  </m:oMath>
                </a14:m>
                <a:endParaRPr lang="en-US" sz="2400" dirty="0">
                  <a:latin typeface="Avenir Light" panose="020B0402020203020204" pitchFamily="34" charset="77"/>
                </a:endParaRPr>
              </a:p>
            </p:txBody>
          </p:sp>
        </mc:Choice>
        <mc:Fallback>
          <p:sp>
            <p:nvSpPr>
              <p:cNvPr id="7" name="Content Placeholder 2">
                <a:extLst>
                  <a:ext uri="{FF2B5EF4-FFF2-40B4-BE49-F238E27FC236}">
                    <a16:creationId xmlns:a16="http://schemas.microsoft.com/office/drawing/2014/main" id="{B6E77996-45D4-9641-86BC-6A9F247DCA82}"/>
                  </a:ext>
                </a:extLst>
              </p:cNvPr>
              <p:cNvSpPr txBox="1">
                <a:spLocks noRot="1" noChangeAspect="1" noMove="1" noResize="1" noEditPoints="1" noAdjustHandles="1" noChangeArrowheads="1" noChangeShapeType="1" noTextEdit="1"/>
              </p:cNvSpPr>
              <p:nvPr/>
            </p:nvSpPr>
            <p:spPr>
              <a:xfrm>
                <a:off x="903803" y="3743256"/>
                <a:ext cx="9845037" cy="848538"/>
              </a:xfrm>
              <a:prstGeom prst="rect">
                <a:avLst/>
              </a:prstGeom>
              <a:blipFill>
                <a:blip r:embed="rId4"/>
                <a:stretch>
                  <a:fillRect l="-1031"/>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6CE1DE09-EA4E-A44C-B77C-86F832B76E5F}"/>
              </a:ext>
            </a:extLst>
          </p:cNvPr>
          <p:cNvSpPr txBox="1">
            <a:spLocks/>
          </p:cNvSpPr>
          <p:nvPr/>
        </p:nvSpPr>
        <p:spPr>
          <a:xfrm>
            <a:off x="903803" y="4397282"/>
            <a:ext cx="9845037" cy="848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chemeClr val="accent5">
                    <a:lumMod val="75000"/>
                  </a:schemeClr>
                </a:solidFill>
                <a:latin typeface="Avenir Light" panose="020B0402020203020204" pitchFamily="34" charset="77"/>
              </a:rPr>
              <a:t>Problem</a:t>
            </a:r>
            <a:r>
              <a:rPr lang="en-US" sz="2400" dirty="0">
                <a:latin typeface="Avenir Light" panose="020B0402020203020204" pitchFamily="34" charset="77"/>
              </a:rPr>
              <a:t>: estimate a probability distribution:</a:t>
            </a: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29F561D4-BF18-D441-8526-EAEC38DD06D3}"/>
                  </a:ext>
                </a:extLst>
              </p:cNvPr>
              <p:cNvSpPr/>
              <p:nvPr/>
            </p:nvSpPr>
            <p:spPr>
              <a:xfrm>
                <a:off x="398631" y="5276833"/>
                <a:ext cx="3266136" cy="98866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nary>
                        <m:naryPr>
                          <m:chr m:val="∑"/>
                          <m:supHide m:val="on"/>
                          <m:ctrlPr>
                            <a:rPr lang="en-US" sz="2400" i="1" smtClean="0">
                              <a:latin typeface="Cambria Math" panose="02040503050406030204" pitchFamily="18" charset="0"/>
                            </a:rPr>
                          </m:ctrlPr>
                        </m:naryPr>
                        <m:sub>
                          <m:r>
                            <m:rPr>
                              <m:brk m:alnAt="7"/>
                            </m:rP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i="1">
                              <a:latin typeface="Cambria Math" panose="02040503050406030204" pitchFamily="18" charset="0"/>
                            </a:rPr>
                            <m:t>𝑉</m:t>
                          </m:r>
                          <m:r>
                            <a:rPr lang="en-US" sz="2400" i="1" baseline="30000">
                              <a:latin typeface="Cambria Math" panose="02040503050406030204" pitchFamily="18" charset="0"/>
                            </a:rPr>
                            <m:t>∗</m:t>
                          </m:r>
                        </m:sub>
                        <m:sup/>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nary>
                      <m:r>
                        <a:rPr lang="en-US" sz="2400" b="0" i="1" smtClean="0">
                          <a:latin typeface="Cambria Math" panose="02040503050406030204" pitchFamily="18" charset="0"/>
                        </a:rPr>
                        <m:t>=1</m:t>
                      </m:r>
                    </m:oMath>
                  </m:oMathPara>
                </a14:m>
                <a:endParaRPr lang="en-US" sz="2400" dirty="0">
                  <a:latin typeface="Cambria Math" panose="02040503050406030204" pitchFamily="18" charset="0"/>
                </a:endParaRPr>
              </a:p>
            </p:txBody>
          </p:sp>
        </mc:Choice>
        <mc:Fallback>
          <p:sp>
            <p:nvSpPr>
              <p:cNvPr id="3" name="Rectangle 2">
                <a:extLst>
                  <a:ext uri="{FF2B5EF4-FFF2-40B4-BE49-F238E27FC236}">
                    <a16:creationId xmlns:a16="http://schemas.microsoft.com/office/drawing/2014/main" id="{29F561D4-BF18-D441-8526-EAEC38DD06D3}"/>
                  </a:ext>
                </a:extLst>
              </p:cNvPr>
              <p:cNvSpPr>
                <a:spLocks noRot="1" noChangeAspect="1" noMove="1" noResize="1" noEditPoints="1" noAdjustHandles="1" noChangeArrowheads="1" noChangeShapeType="1" noTextEdit="1"/>
              </p:cNvSpPr>
              <p:nvPr/>
            </p:nvSpPr>
            <p:spPr>
              <a:xfrm>
                <a:off x="398631" y="5276833"/>
                <a:ext cx="3266136" cy="988669"/>
              </a:xfrm>
              <a:prstGeom prst="rect">
                <a:avLst/>
              </a:prstGeom>
              <a:blipFill>
                <a:blip r:embed="rId5"/>
                <a:stretch>
                  <a:fillRect l="-10853" t="-130380" b="-1797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75FD2C21-DF59-5841-B346-13A34D3AB085}"/>
                  </a:ext>
                </a:extLst>
              </p:cNvPr>
              <p:cNvSpPr/>
              <p:nvPr/>
            </p:nvSpPr>
            <p:spPr>
              <a:xfrm>
                <a:off x="4169939" y="5019251"/>
                <a:ext cx="4440661" cy="453137"/>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𝑡h𝑒</m:t>
                          </m:r>
                        </m:e>
                      </m:d>
                      <m:r>
                        <a:rPr lang="en-US" sz="2400" b="0" i="1" smtClean="0">
                          <a:latin typeface="Cambria Math" panose="02040503050406030204" pitchFamily="18" charset="0"/>
                        </a:rPr>
                        <m:t>=</m:t>
                      </m:r>
                      <m:r>
                        <a:rPr lang="en-US" sz="2400" b="0" i="1" smtClean="0"/>
                        <m:t>10</m:t>
                      </m:r>
                      <m:r>
                        <a:rPr lang="en-US" sz="2400" b="0" i="1" baseline="30000" smtClean="0"/>
                        <m:t>−</m:t>
                      </m:r>
                      <m:r>
                        <a:rPr lang="en-US" sz="2400" b="0" i="1" baseline="30000" smtClean="0">
                          <a:latin typeface="Cambria Math" panose="02040503050406030204" pitchFamily="18" charset="0"/>
                        </a:rPr>
                        <m:t>2</m:t>
                      </m:r>
                    </m:oMath>
                  </m:oMathPara>
                </a14:m>
                <a:endParaRPr lang="en-US" sz="2400" baseline="30000" dirty="0">
                  <a:latin typeface="Avenir Book" panose="02000503020000020003" pitchFamily="2" charset="0"/>
                </a:endParaRPr>
              </a:p>
            </p:txBody>
          </p:sp>
        </mc:Choice>
        <mc:Fallback>
          <p:sp>
            <p:nvSpPr>
              <p:cNvPr id="11" name="Rectangle 10">
                <a:extLst>
                  <a:ext uri="{FF2B5EF4-FFF2-40B4-BE49-F238E27FC236}">
                    <a16:creationId xmlns:a16="http://schemas.microsoft.com/office/drawing/2014/main" id="{75FD2C21-DF59-5841-B346-13A34D3AB085}"/>
                  </a:ext>
                </a:extLst>
              </p:cNvPr>
              <p:cNvSpPr>
                <a:spLocks noRot="1" noChangeAspect="1" noMove="1" noResize="1" noEditPoints="1" noAdjustHandles="1" noChangeArrowheads="1" noChangeShapeType="1" noTextEdit="1"/>
              </p:cNvSpPr>
              <p:nvPr/>
            </p:nvSpPr>
            <p:spPr>
              <a:xfrm>
                <a:off x="4169939" y="5019251"/>
                <a:ext cx="4440661" cy="453137"/>
              </a:xfrm>
              <a:prstGeom prst="rect">
                <a:avLst/>
              </a:prstGeom>
              <a:blipFill>
                <a:blip r:embed="rId6"/>
                <a:stretch>
                  <a:fillRect b="-81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A05FFF87-8345-514E-96A6-9D7ED485BE61}"/>
                  </a:ext>
                </a:extLst>
              </p:cNvPr>
              <p:cNvSpPr/>
              <p:nvPr/>
            </p:nvSpPr>
            <p:spPr>
              <a:xfrm>
                <a:off x="4762500" y="6026870"/>
                <a:ext cx="6299200" cy="453137"/>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𝑤𝑎𝑡𝑒𝑟𝑓𝑎𝑙𝑙</m:t>
                          </m:r>
                          <m:r>
                            <a:rPr lang="en-US" sz="2400" b="0" i="1" smtClean="0">
                              <a:latin typeface="Cambria Math" panose="02040503050406030204" pitchFamily="18" charset="0"/>
                            </a:rPr>
                            <m:t>,</m:t>
                          </m:r>
                          <m:r>
                            <a:rPr lang="en-US" sz="2400" b="0" i="1" smtClean="0">
                              <a:latin typeface="Cambria Math" panose="02040503050406030204" pitchFamily="18" charset="0"/>
                            </a:rPr>
                            <m:t>𝑡h𝑒</m:t>
                          </m:r>
                          <m:r>
                            <a:rPr lang="en-US" sz="2400" b="0" i="1" smtClean="0">
                              <a:latin typeface="Cambria Math" panose="02040503050406030204" pitchFamily="18" charset="0"/>
                            </a:rPr>
                            <m:t>,</m:t>
                          </m:r>
                          <m:r>
                            <a:rPr lang="en-US" sz="2400" b="0" i="1" smtClean="0">
                              <a:latin typeface="Cambria Math" panose="02040503050406030204" pitchFamily="18" charset="0"/>
                            </a:rPr>
                            <m:t>𝑖𝑐𝑒𝑐𝑟𝑒𝑎𝑚</m:t>
                          </m:r>
                        </m:e>
                      </m:d>
                      <m:r>
                        <a:rPr lang="en-US" sz="2400" b="0" i="1" smtClean="0">
                          <a:latin typeface="Cambria Math" panose="02040503050406030204" pitchFamily="18" charset="0"/>
                        </a:rPr>
                        <m:t>=2</m:t>
                      </m:r>
                      <m:r>
                        <a:rPr lang="en-US" sz="2400" b="0" i="1" smtClean="0">
                          <a:latin typeface="Cambria Math" panose="02040503050406030204" pitchFamily="18" charset="0"/>
                        </a:rPr>
                        <m:t>𝑥</m:t>
                      </m:r>
                      <m:r>
                        <a:rPr lang="en-US" sz="2400" b="0" i="1" smtClean="0"/>
                        <m:t>10</m:t>
                      </m:r>
                      <m:r>
                        <a:rPr lang="en-US" sz="2400" b="0" i="1" baseline="30000" smtClean="0"/>
                        <m:t>−</m:t>
                      </m:r>
                      <m:r>
                        <a:rPr lang="en-US" sz="2400" b="0" i="1" baseline="30000" smtClean="0">
                          <a:latin typeface="Cambria Math" panose="02040503050406030204" pitchFamily="18" charset="0"/>
                        </a:rPr>
                        <m:t>18</m:t>
                      </m:r>
                    </m:oMath>
                  </m:oMathPara>
                </a14:m>
                <a:endParaRPr lang="en-US" sz="2400" baseline="30000" dirty="0">
                  <a:latin typeface="Avenir Book" panose="02000503020000020003" pitchFamily="2" charset="0"/>
                </a:endParaRPr>
              </a:p>
            </p:txBody>
          </p:sp>
        </mc:Choice>
        <mc:Fallback>
          <p:sp>
            <p:nvSpPr>
              <p:cNvPr id="12" name="Rectangle 11">
                <a:extLst>
                  <a:ext uri="{FF2B5EF4-FFF2-40B4-BE49-F238E27FC236}">
                    <a16:creationId xmlns:a16="http://schemas.microsoft.com/office/drawing/2014/main" id="{A05FFF87-8345-514E-96A6-9D7ED485BE61}"/>
                  </a:ext>
                </a:extLst>
              </p:cNvPr>
              <p:cNvSpPr>
                <a:spLocks noRot="1" noChangeAspect="1" noMove="1" noResize="1" noEditPoints="1" noAdjustHandles="1" noChangeArrowheads="1" noChangeShapeType="1" noTextEdit="1"/>
              </p:cNvSpPr>
              <p:nvPr/>
            </p:nvSpPr>
            <p:spPr>
              <a:xfrm>
                <a:off x="4762500" y="6026870"/>
                <a:ext cx="6299200" cy="453137"/>
              </a:xfrm>
              <a:prstGeom prst="rect">
                <a:avLst/>
              </a:prstGeom>
              <a:blipFill>
                <a:blip r:embed="rId7"/>
                <a:stretch>
                  <a:fillRect b="-189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8835EDDD-50AA-074C-AB58-914491260A8A}"/>
                  </a:ext>
                </a:extLst>
              </p:cNvPr>
              <p:cNvSpPr/>
              <p:nvPr/>
            </p:nvSpPr>
            <p:spPr>
              <a:xfrm>
                <a:off x="4066236" y="5490950"/>
                <a:ext cx="6299200" cy="453137"/>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𝑡h𝑒</m:t>
                          </m:r>
                          <m:r>
                            <a:rPr lang="en-US" sz="2400" b="0" i="1" smtClean="0">
                              <a:latin typeface="Cambria Math" panose="02040503050406030204" pitchFamily="18" charset="0"/>
                            </a:rPr>
                            <m:t>, </m:t>
                          </m:r>
                          <m:r>
                            <a:rPr lang="en-US" sz="2400" b="0" i="1" smtClean="0">
                              <a:latin typeface="Cambria Math" panose="02040503050406030204" pitchFamily="18" charset="0"/>
                            </a:rPr>
                            <m:t>𝑠𝑢𝑛</m:t>
                          </m:r>
                          <m:r>
                            <a:rPr lang="en-US" sz="2400" b="0" i="1" smtClean="0">
                              <a:latin typeface="Cambria Math" panose="02040503050406030204" pitchFamily="18" charset="0"/>
                            </a:rPr>
                            <m:t>, </m:t>
                          </m:r>
                          <m:r>
                            <a:rPr lang="en-US" sz="2400" b="0" i="1" smtClean="0">
                              <a:latin typeface="Cambria Math" panose="02040503050406030204" pitchFamily="18" charset="0"/>
                            </a:rPr>
                            <m:t>𝑜𝑘𝑎𝑦</m:t>
                          </m:r>
                        </m:e>
                      </m:d>
                      <m:r>
                        <a:rPr lang="en-US" sz="2400" b="0" i="1" smtClean="0">
                          <a:latin typeface="Cambria Math" panose="02040503050406030204" pitchFamily="18" charset="0"/>
                        </a:rPr>
                        <m:t>=2</m:t>
                      </m:r>
                      <m:r>
                        <a:rPr lang="en-US" sz="2400" b="0" i="1" smtClean="0">
                          <a:latin typeface="Cambria Math" panose="02040503050406030204" pitchFamily="18" charset="0"/>
                        </a:rPr>
                        <m:t>𝑥</m:t>
                      </m:r>
                      <m:r>
                        <a:rPr lang="en-US" sz="2400" b="0" i="1" smtClean="0"/>
                        <m:t>10</m:t>
                      </m:r>
                      <m:r>
                        <a:rPr lang="en-US" sz="2400" b="0" i="1" baseline="30000" smtClean="0"/>
                        <m:t>−</m:t>
                      </m:r>
                      <m:r>
                        <a:rPr lang="en-US" sz="2400" b="0" i="1" baseline="30000" smtClean="0">
                          <a:latin typeface="Cambria Math" panose="02040503050406030204" pitchFamily="18" charset="0"/>
                        </a:rPr>
                        <m:t>13</m:t>
                      </m:r>
                    </m:oMath>
                  </m:oMathPara>
                </a14:m>
                <a:endParaRPr lang="en-US" sz="2400" baseline="30000" dirty="0">
                  <a:latin typeface="Avenir Book" panose="02000503020000020003" pitchFamily="2" charset="0"/>
                </a:endParaRPr>
              </a:p>
            </p:txBody>
          </p:sp>
        </mc:Choice>
        <mc:Fallback>
          <p:sp>
            <p:nvSpPr>
              <p:cNvPr id="14" name="Rectangle 13">
                <a:extLst>
                  <a:ext uri="{FF2B5EF4-FFF2-40B4-BE49-F238E27FC236}">
                    <a16:creationId xmlns:a16="http://schemas.microsoft.com/office/drawing/2014/main" id="{8835EDDD-50AA-074C-AB58-914491260A8A}"/>
                  </a:ext>
                </a:extLst>
              </p:cNvPr>
              <p:cNvSpPr>
                <a:spLocks noRot="1" noChangeAspect="1" noMove="1" noResize="1" noEditPoints="1" noAdjustHandles="1" noChangeArrowheads="1" noChangeShapeType="1" noTextEdit="1"/>
              </p:cNvSpPr>
              <p:nvPr/>
            </p:nvSpPr>
            <p:spPr>
              <a:xfrm>
                <a:off x="4066236" y="5490950"/>
                <a:ext cx="6299200" cy="453137"/>
              </a:xfrm>
              <a:prstGeom prst="rect">
                <a:avLst/>
              </a:prstGeom>
              <a:blipFill>
                <a:blip r:embed="rId8"/>
                <a:stretch>
                  <a:fillRect b="-18919"/>
                </a:stretch>
              </a:blipFill>
            </p:spPr>
            <p:txBody>
              <a:bodyPr/>
              <a:lstStyle/>
              <a:p>
                <a:r>
                  <a:rPr lang="en-US">
                    <a:noFill/>
                  </a:rPr>
                  <a:t> </a:t>
                </a:r>
              </a:p>
            </p:txBody>
          </p:sp>
        </mc:Fallback>
      </mc:AlternateContent>
      <p:sp>
        <p:nvSpPr>
          <p:cNvPr id="15" name="Title 1">
            <a:extLst>
              <a:ext uri="{FF2B5EF4-FFF2-40B4-BE49-F238E27FC236}">
                <a16:creationId xmlns:a16="http://schemas.microsoft.com/office/drawing/2014/main" id="{49F25E17-366C-254F-B685-0F68F5011714}"/>
              </a:ext>
            </a:extLst>
          </p:cNvPr>
          <p:cNvSpPr txBox="1">
            <a:spLocks/>
          </p:cNvSpPr>
          <p:nvPr/>
        </p:nvSpPr>
        <p:spPr>
          <a:xfrm>
            <a:off x="8815727" y="239103"/>
            <a:ext cx="3617574" cy="231271"/>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1200" dirty="0">
                <a:solidFill>
                  <a:srgbClr val="C00000"/>
                </a:solidFill>
              </a:rPr>
              <a:t>Slide adapted from Luke </a:t>
            </a:r>
            <a:r>
              <a:rPr lang="en-US" sz="1200" dirty="0" err="1">
                <a:solidFill>
                  <a:srgbClr val="C00000"/>
                </a:solidFill>
              </a:rPr>
              <a:t>Zettlemoyer</a:t>
            </a:r>
            <a:r>
              <a:rPr lang="en-US" sz="1200" dirty="0">
                <a:solidFill>
                  <a:srgbClr val="C00000"/>
                </a:solidFill>
              </a:rPr>
              <a:t> @ UW 2018</a:t>
            </a:r>
          </a:p>
        </p:txBody>
      </p:sp>
    </p:spTree>
    <p:extLst>
      <p:ext uri="{BB962C8B-B14F-4D97-AF65-F5344CB8AC3E}">
        <p14:creationId xmlns:p14="http://schemas.microsoft.com/office/powerpoint/2010/main" val="3763268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1"/>
            <a:ext cx="6362699" cy="910631"/>
          </a:xfrm>
        </p:spPr>
        <p:txBody>
          <a:bodyPr>
            <a:normAutofit/>
          </a:bodyPr>
          <a:lstStyle/>
          <a:p>
            <a:r>
              <a:rPr lang="en-US" dirty="0"/>
              <a:t>Motivation</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24</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B4B361BA-046D-C649-B657-AF899700537B}"/>
              </a:ext>
            </a:extLst>
          </p:cNvPr>
          <p:cNvSpPr txBox="1">
            <a:spLocks/>
          </p:cNvSpPr>
          <p:nvPr/>
        </p:nvSpPr>
        <p:spPr>
          <a:xfrm>
            <a:off x="269610" y="1758452"/>
            <a:ext cx="7454900"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“Wreck a nice beach” vs “Recognize speech”</a:t>
            </a:r>
          </a:p>
        </p:txBody>
      </p:sp>
      <p:sp>
        <p:nvSpPr>
          <p:cNvPr id="18" name="Content Placeholder 2">
            <a:extLst>
              <a:ext uri="{FF2B5EF4-FFF2-40B4-BE49-F238E27FC236}">
                <a16:creationId xmlns:a16="http://schemas.microsoft.com/office/drawing/2014/main" id="{5E58282E-9F6F-AB40-9612-56CDFF06B32A}"/>
              </a:ext>
            </a:extLst>
          </p:cNvPr>
          <p:cNvSpPr txBox="1">
            <a:spLocks/>
          </p:cNvSpPr>
          <p:nvPr/>
        </p:nvSpPr>
        <p:spPr>
          <a:xfrm>
            <a:off x="215852" y="2438269"/>
            <a:ext cx="6688261"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“I ate a cherry” vs “Eye eight uh Jerry!”</a:t>
            </a:r>
          </a:p>
        </p:txBody>
      </p:sp>
      <p:sp>
        <p:nvSpPr>
          <p:cNvPr id="19" name="Content Placeholder 2">
            <a:extLst>
              <a:ext uri="{FF2B5EF4-FFF2-40B4-BE49-F238E27FC236}">
                <a16:creationId xmlns:a16="http://schemas.microsoft.com/office/drawing/2014/main" id="{128B5E3C-36B7-834A-8CD4-5AA2753A2AC0}"/>
              </a:ext>
            </a:extLst>
          </p:cNvPr>
          <p:cNvSpPr txBox="1">
            <a:spLocks/>
          </p:cNvSpPr>
          <p:nvPr/>
        </p:nvSpPr>
        <p:spPr>
          <a:xfrm>
            <a:off x="141362" y="3644998"/>
            <a:ext cx="5684960"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“What is the weather today?”</a:t>
            </a:r>
          </a:p>
        </p:txBody>
      </p:sp>
      <p:sp>
        <p:nvSpPr>
          <p:cNvPr id="20" name="Content Placeholder 2">
            <a:extLst>
              <a:ext uri="{FF2B5EF4-FFF2-40B4-BE49-F238E27FC236}">
                <a16:creationId xmlns:a16="http://schemas.microsoft.com/office/drawing/2014/main" id="{F3788FB0-3402-094E-98D0-D5BA123FA852}"/>
              </a:ext>
            </a:extLst>
          </p:cNvPr>
          <p:cNvSpPr txBox="1">
            <a:spLocks/>
          </p:cNvSpPr>
          <p:nvPr/>
        </p:nvSpPr>
        <p:spPr>
          <a:xfrm>
            <a:off x="215852" y="4241046"/>
            <a:ext cx="5684960"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“What is the whether two day?”</a:t>
            </a:r>
          </a:p>
        </p:txBody>
      </p:sp>
      <p:sp>
        <p:nvSpPr>
          <p:cNvPr id="21" name="Content Placeholder 2">
            <a:extLst>
              <a:ext uri="{FF2B5EF4-FFF2-40B4-BE49-F238E27FC236}">
                <a16:creationId xmlns:a16="http://schemas.microsoft.com/office/drawing/2014/main" id="{59D4A4F5-2C64-B045-8A1E-EEB5A56E5600}"/>
              </a:ext>
            </a:extLst>
          </p:cNvPr>
          <p:cNvSpPr txBox="1">
            <a:spLocks/>
          </p:cNvSpPr>
          <p:nvPr/>
        </p:nvSpPr>
        <p:spPr>
          <a:xfrm>
            <a:off x="215852" y="4952246"/>
            <a:ext cx="5684960"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“What is the whether too day?”</a:t>
            </a:r>
          </a:p>
        </p:txBody>
      </p:sp>
      <p:sp>
        <p:nvSpPr>
          <p:cNvPr id="22" name="Content Placeholder 2">
            <a:extLst>
              <a:ext uri="{FF2B5EF4-FFF2-40B4-BE49-F238E27FC236}">
                <a16:creationId xmlns:a16="http://schemas.microsoft.com/office/drawing/2014/main" id="{52431198-EFE0-7041-A3CB-E2E367BD9293}"/>
              </a:ext>
            </a:extLst>
          </p:cNvPr>
          <p:cNvSpPr txBox="1">
            <a:spLocks/>
          </p:cNvSpPr>
          <p:nvPr/>
        </p:nvSpPr>
        <p:spPr>
          <a:xfrm>
            <a:off x="141362" y="5663446"/>
            <a:ext cx="5684960"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“What is the </a:t>
            </a:r>
            <a:r>
              <a:rPr lang="en-US" b="1" dirty="0" err="1">
                <a:latin typeface="Avenir Light" panose="020B0402020203020204" pitchFamily="34" charset="77"/>
              </a:rPr>
              <a:t>Wrether</a:t>
            </a:r>
            <a:r>
              <a:rPr lang="en-US" b="1" dirty="0">
                <a:latin typeface="Avenir Light" panose="020B0402020203020204" pitchFamily="34" charset="77"/>
              </a:rPr>
              <a:t> today?”</a:t>
            </a:r>
          </a:p>
        </p:txBody>
      </p:sp>
      <p:pic>
        <p:nvPicPr>
          <p:cNvPr id="4" name="Picture 3">
            <a:extLst>
              <a:ext uri="{FF2B5EF4-FFF2-40B4-BE49-F238E27FC236}">
                <a16:creationId xmlns:a16="http://schemas.microsoft.com/office/drawing/2014/main" id="{33D8C4E8-BC4A-3149-973A-0588037E69D0}"/>
              </a:ext>
            </a:extLst>
          </p:cNvPr>
          <p:cNvPicPr>
            <a:picLocks noChangeAspect="1"/>
          </p:cNvPicPr>
          <p:nvPr/>
        </p:nvPicPr>
        <p:blipFill>
          <a:blip r:embed="rId2"/>
          <a:stretch>
            <a:fillRect/>
          </a:stretch>
        </p:blipFill>
        <p:spPr>
          <a:xfrm>
            <a:off x="8358704" y="154755"/>
            <a:ext cx="3691934" cy="6566720"/>
          </a:xfrm>
          <a:prstGeom prst="rect">
            <a:avLst/>
          </a:prstGeom>
        </p:spPr>
      </p:pic>
    </p:spTree>
    <p:extLst>
      <p:ext uri="{BB962C8B-B14F-4D97-AF65-F5344CB8AC3E}">
        <p14:creationId xmlns:p14="http://schemas.microsoft.com/office/powerpoint/2010/main" val="3845106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25</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46C6E9C7-878F-2C4C-95E8-511D25DA0DD1}"/>
              </a:ext>
            </a:extLst>
          </p:cNvPr>
          <p:cNvSpPr txBox="1">
            <a:spLocks/>
          </p:cNvSpPr>
          <p:nvPr/>
        </p:nvSpPr>
        <p:spPr>
          <a:xfrm>
            <a:off x="2842263" y="2580462"/>
            <a:ext cx="7156017" cy="848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3200" dirty="0">
                <a:latin typeface="Avenir Light" panose="020B0402020203020204" pitchFamily="34" charset="77"/>
              </a:rPr>
              <a:t>How can we build a language model?</a:t>
            </a:r>
          </a:p>
        </p:txBody>
      </p:sp>
    </p:spTree>
    <p:extLst>
      <p:ext uri="{BB962C8B-B14F-4D97-AF65-F5344CB8AC3E}">
        <p14:creationId xmlns:p14="http://schemas.microsoft.com/office/powerpoint/2010/main" val="935756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E9722EA-DC85-7D45-B3EF-1BB771D1C766}"/>
              </a:ext>
            </a:extLst>
          </p:cNvPr>
          <p:cNvSpPr/>
          <p:nvPr/>
        </p:nvSpPr>
        <p:spPr>
          <a:xfrm>
            <a:off x="2154343" y="3073093"/>
            <a:ext cx="2999548"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1046406" y="1509941"/>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1600656"/>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26</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237354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246425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71806" y="3224441"/>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71806" y="3315156"/>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55943" y="4008963"/>
            <a:ext cx="360257" cy="9071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55943" y="4099678"/>
            <a:ext cx="360257" cy="9071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55943" y="4943364"/>
            <a:ext cx="360257" cy="9071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55943" y="5034081"/>
            <a:ext cx="360257" cy="907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FD8D12-181B-D243-B6D0-AB85274E9D4D}"/>
              </a:ext>
            </a:extLst>
          </p:cNvPr>
          <p:cNvSpPr/>
          <p:nvPr/>
        </p:nvSpPr>
        <p:spPr>
          <a:xfrm>
            <a:off x="2255943" y="5787050"/>
            <a:ext cx="360257" cy="90715"/>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C90123-E7CF-AD49-BF5B-68961810FA49}"/>
              </a:ext>
            </a:extLst>
          </p:cNvPr>
          <p:cNvSpPr/>
          <p:nvPr/>
        </p:nvSpPr>
        <p:spPr>
          <a:xfrm>
            <a:off x="2255943" y="5877765"/>
            <a:ext cx="360257" cy="907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21" name="Subtitle 2">
            <a:extLst>
              <a:ext uri="{FF2B5EF4-FFF2-40B4-BE49-F238E27FC236}">
                <a16:creationId xmlns:a16="http://schemas.microsoft.com/office/drawing/2014/main" id="{7807E85B-90C8-DE4D-ACE9-334DF9A34FC5}"/>
              </a:ext>
            </a:extLst>
          </p:cNvPr>
          <p:cNvSpPr txBox="1">
            <a:spLocks/>
          </p:cNvSpPr>
          <p:nvPr/>
        </p:nvSpPr>
        <p:spPr>
          <a:xfrm>
            <a:off x="2154343" y="1053178"/>
            <a:ext cx="4780847" cy="2723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Recap where we are</a:t>
            </a:r>
            <a:endParaRPr lang="en-US" b="1"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NLP Introduction</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Language Models</a:t>
            </a:r>
          </a:p>
        </p:txBody>
      </p:sp>
      <p:sp>
        <p:nvSpPr>
          <p:cNvPr id="3" name="Rectangle 2">
            <a:extLst>
              <a:ext uri="{FF2B5EF4-FFF2-40B4-BE49-F238E27FC236}">
                <a16:creationId xmlns:a16="http://schemas.microsoft.com/office/drawing/2014/main" id="{3E268DC7-6817-B34C-A156-457418092E55}"/>
              </a:ext>
            </a:extLst>
          </p:cNvPr>
          <p:cNvSpPr/>
          <p:nvPr/>
        </p:nvSpPr>
        <p:spPr>
          <a:xfrm>
            <a:off x="2779956" y="3557219"/>
            <a:ext cx="1822935" cy="2567882"/>
          </a:xfrm>
          <a:prstGeom prst="rect">
            <a:avLst/>
          </a:prstGeom>
        </p:spPr>
        <p:txBody>
          <a:bodyPr wrap="none" anchor="t">
            <a:spAutoFit/>
          </a:bodyPr>
          <a:lstStyle/>
          <a:p>
            <a:pPr>
              <a:lnSpc>
                <a:spcPct val="200000"/>
              </a:lnSpc>
            </a:pPr>
            <a:r>
              <a:rPr lang="en-US" sz="2800" dirty="0">
                <a:solidFill>
                  <a:schemeClr val="bg2">
                    <a:lumMod val="25000"/>
                  </a:schemeClr>
                </a:solidFill>
                <a:latin typeface="Avenir Medium" panose="02000503020000020003" pitchFamily="2" charset="0"/>
              </a:rPr>
              <a:t>Unigrams</a:t>
            </a:r>
          </a:p>
          <a:p>
            <a:pPr>
              <a:lnSpc>
                <a:spcPct val="200000"/>
              </a:lnSpc>
            </a:pPr>
            <a:r>
              <a:rPr lang="en-US" sz="2800" dirty="0">
                <a:solidFill>
                  <a:schemeClr val="bg2">
                    <a:lumMod val="25000"/>
                  </a:schemeClr>
                </a:solidFill>
                <a:latin typeface="Avenir Medium" panose="02000503020000020003" pitchFamily="2" charset="0"/>
              </a:rPr>
              <a:t>Bigrams</a:t>
            </a:r>
          </a:p>
          <a:p>
            <a:pPr>
              <a:lnSpc>
                <a:spcPct val="200000"/>
              </a:lnSpc>
            </a:pPr>
            <a:r>
              <a:rPr lang="en-US" sz="2800" dirty="0">
                <a:solidFill>
                  <a:schemeClr val="bg2">
                    <a:lumMod val="25000"/>
                  </a:schemeClr>
                </a:solidFill>
                <a:latin typeface="Avenir Medium" panose="02000503020000020003" pitchFamily="2" charset="0"/>
              </a:rPr>
              <a:t>Perplexity</a:t>
            </a:r>
          </a:p>
        </p:txBody>
      </p:sp>
    </p:spTree>
    <p:extLst>
      <p:ext uri="{BB962C8B-B14F-4D97-AF65-F5344CB8AC3E}">
        <p14:creationId xmlns:p14="http://schemas.microsoft.com/office/powerpoint/2010/main" val="2911825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E9722EA-DC85-7D45-B3EF-1BB771D1C766}"/>
              </a:ext>
            </a:extLst>
          </p:cNvPr>
          <p:cNvSpPr/>
          <p:nvPr/>
        </p:nvSpPr>
        <p:spPr>
          <a:xfrm>
            <a:off x="2779956" y="3857614"/>
            <a:ext cx="1728544"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1046406" y="1509941"/>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1600656"/>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27</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237354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246425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71806" y="3224441"/>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71806" y="3315156"/>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55943" y="4008963"/>
            <a:ext cx="360257" cy="9071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55943" y="4099678"/>
            <a:ext cx="360257" cy="9071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55943" y="4943364"/>
            <a:ext cx="360257" cy="9071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55943" y="5034081"/>
            <a:ext cx="360257" cy="907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FD8D12-181B-D243-B6D0-AB85274E9D4D}"/>
              </a:ext>
            </a:extLst>
          </p:cNvPr>
          <p:cNvSpPr/>
          <p:nvPr/>
        </p:nvSpPr>
        <p:spPr>
          <a:xfrm>
            <a:off x="2255943" y="5787050"/>
            <a:ext cx="360257" cy="90715"/>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C90123-E7CF-AD49-BF5B-68961810FA49}"/>
              </a:ext>
            </a:extLst>
          </p:cNvPr>
          <p:cNvSpPr/>
          <p:nvPr/>
        </p:nvSpPr>
        <p:spPr>
          <a:xfrm>
            <a:off x="2255943" y="5877765"/>
            <a:ext cx="360257" cy="907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 name="Rectangle 2">
            <a:extLst>
              <a:ext uri="{FF2B5EF4-FFF2-40B4-BE49-F238E27FC236}">
                <a16:creationId xmlns:a16="http://schemas.microsoft.com/office/drawing/2014/main" id="{3E268DC7-6817-B34C-A156-457418092E55}"/>
              </a:ext>
            </a:extLst>
          </p:cNvPr>
          <p:cNvSpPr/>
          <p:nvPr/>
        </p:nvSpPr>
        <p:spPr>
          <a:xfrm>
            <a:off x="2779956" y="3557219"/>
            <a:ext cx="1822935" cy="2567882"/>
          </a:xfrm>
          <a:prstGeom prst="rect">
            <a:avLst/>
          </a:prstGeom>
        </p:spPr>
        <p:txBody>
          <a:bodyPr wrap="none" anchor="t">
            <a:spAutoFit/>
          </a:bodyPr>
          <a:lstStyle/>
          <a:p>
            <a:pPr>
              <a:lnSpc>
                <a:spcPct val="200000"/>
              </a:lnSpc>
            </a:pPr>
            <a:r>
              <a:rPr lang="en-US" sz="2800" dirty="0">
                <a:solidFill>
                  <a:schemeClr val="bg2">
                    <a:lumMod val="25000"/>
                  </a:schemeClr>
                </a:solidFill>
                <a:latin typeface="Avenir Medium" panose="02000503020000020003" pitchFamily="2" charset="0"/>
              </a:rPr>
              <a:t>Unigrams</a:t>
            </a:r>
          </a:p>
          <a:p>
            <a:pPr>
              <a:lnSpc>
                <a:spcPct val="200000"/>
              </a:lnSpc>
            </a:pPr>
            <a:r>
              <a:rPr lang="en-US" sz="2800" dirty="0">
                <a:solidFill>
                  <a:schemeClr val="bg2">
                    <a:lumMod val="25000"/>
                  </a:schemeClr>
                </a:solidFill>
                <a:latin typeface="Avenir Medium" panose="02000503020000020003" pitchFamily="2" charset="0"/>
              </a:rPr>
              <a:t>Bigrams</a:t>
            </a:r>
          </a:p>
          <a:p>
            <a:pPr>
              <a:lnSpc>
                <a:spcPct val="200000"/>
              </a:lnSpc>
            </a:pPr>
            <a:r>
              <a:rPr lang="en-US" sz="2800" dirty="0">
                <a:solidFill>
                  <a:schemeClr val="bg2">
                    <a:lumMod val="25000"/>
                  </a:schemeClr>
                </a:solidFill>
                <a:latin typeface="Avenir Medium" panose="02000503020000020003" pitchFamily="2" charset="0"/>
              </a:rPr>
              <a:t>Perplexity</a:t>
            </a:r>
          </a:p>
        </p:txBody>
      </p:sp>
      <p:sp>
        <p:nvSpPr>
          <p:cNvPr id="20" name="Subtitle 2">
            <a:extLst>
              <a:ext uri="{FF2B5EF4-FFF2-40B4-BE49-F238E27FC236}">
                <a16:creationId xmlns:a16="http://schemas.microsoft.com/office/drawing/2014/main" id="{F4D3C7E0-684A-B94C-925F-C409F6FE98CE}"/>
              </a:ext>
            </a:extLst>
          </p:cNvPr>
          <p:cNvSpPr txBox="1">
            <a:spLocks/>
          </p:cNvSpPr>
          <p:nvPr/>
        </p:nvSpPr>
        <p:spPr>
          <a:xfrm>
            <a:off x="2154343" y="1053178"/>
            <a:ext cx="4780847" cy="2723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Recap where we are</a:t>
            </a:r>
            <a:endParaRPr lang="en-US" b="1"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NLP Introduction</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Language Models</a:t>
            </a:r>
          </a:p>
        </p:txBody>
      </p:sp>
      <p:pic>
        <p:nvPicPr>
          <p:cNvPr id="4" name="Picture 3">
            <a:extLst>
              <a:ext uri="{FF2B5EF4-FFF2-40B4-BE49-F238E27FC236}">
                <a16:creationId xmlns:a16="http://schemas.microsoft.com/office/drawing/2014/main" id="{05D26438-47B2-B24B-8BEA-C77CD3C6851D}"/>
              </a:ext>
            </a:extLst>
          </p:cNvPr>
          <p:cNvPicPr>
            <a:picLocks noChangeAspect="1"/>
          </p:cNvPicPr>
          <p:nvPr/>
        </p:nvPicPr>
        <p:blipFill>
          <a:blip r:embed="rId3"/>
          <a:stretch>
            <a:fillRect/>
          </a:stretch>
        </p:blipFill>
        <p:spPr>
          <a:xfrm>
            <a:off x="8254877" y="1509941"/>
            <a:ext cx="2113887" cy="2981693"/>
          </a:xfrm>
          <a:prstGeom prst="rect">
            <a:avLst/>
          </a:prstGeom>
        </p:spPr>
      </p:pic>
    </p:spTree>
    <p:extLst>
      <p:ext uri="{BB962C8B-B14F-4D97-AF65-F5344CB8AC3E}">
        <p14:creationId xmlns:p14="http://schemas.microsoft.com/office/powerpoint/2010/main" val="2399267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28</a:t>
            </a:fld>
            <a:endParaRPr lang="en-US"/>
          </a:p>
        </p:txBody>
      </p:sp>
      <p:sp>
        <p:nvSpPr>
          <p:cNvPr id="8" name="Rectangle 7">
            <a:extLst>
              <a:ext uri="{FF2B5EF4-FFF2-40B4-BE49-F238E27FC236}">
                <a16:creationId xmlns:a16="http://schemas.microsoft.com/office/drawing/2014/main" id="{02F61777-B632-B847-A206-01CD1EE41F05}"/>
              </a:ext>
            </a:extLst>
          </p:cNvPr>
          <p:cNvSpPr/>
          <p:nvPr/>
        </p:nvSpPr>
        <p:spPr>
          <a:xfrm>
            <a:off x="0" y="0"/>
            <a:ext cx="12192000"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46C6E9C7-878F-2C4C-95E8-511D25DA0DD1}"/>
              </a:ext>
            </a:extLst>
          </p:cNvPr>
          <p:cNvSpPr txBox="1">
            <a:spLocks/>
          </p:cNvSpPr>
          <p:nvPr/>
        </p:nvSpPr>
        <p:spPr>
          <a:xfrm>
            <a:off x="2517991" y="50800"/>
            <a:ext cx="7156017" cy="848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solidFill>
                  <a:schemeClr val="bg1"/>
                </a:solidFill>
                <a:latin typeface="Avenir Light" panose="020B0402020203020204" pitchFamily="34" charset="77"/>
              </a:rPr>
              <a:t>Important Terminology</a:t>
            </a:r>
          </a:p>
        </p:txBody>
      </p:sp>
      <p:sp>
        <p:nvSpPr>
          <p:cNvPr id="9" name="Content Placeholder 2">
            <a:extLst>
              <a:ext uri="{FF2B5EF4-FFF2-40B4-BE49-F238E27FC236}">
                <a16:creationId xmlns:a16="http://schemas.microsoft.com/office/drawing/2014/main" id="{90B0CF1E-A5C3-2F43-8827-2EBBEFE56656}"/>
              </a:ext>
            </a:extLst>
          </p:cNvPr>
          <p:cNvSpPr txBox="1">
            <a:spLocks/>
          </p:cNvSpPr>
          <p:nvPr/>
        </p:nvSpPr>
        <p:spPr>
          <a:xfrm>
            <a:off x="939800" y="1526362"/>
            <a:ext cx="10629899" cy="848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dirty="0">
                <a:latin typeface="Avenir Light" panose="020B0402020203020204" pitchFamily="34" charset="77"/>
              </a:rPr>
              <a:t>a word </a:t>
            </a:r>
            <a:r>
              <a:rPr lang="en-US" b="1" dirty="0">
                <a:latin typeface="Avenir Light" panose="020B0402020203020204" pitchFamily="34" charset="77"/>
              </a:rPr>
              <a:t>token</a:t>
            </a:r>
            <a:r>
              <a:rPr lang="en-US" dirty="0">
                <a:latin typeface="Avenir Light" panose="020B0402020203020204" pitchFamily="34" charset="77"/>
              </a:rPr>
              <a:t> is a specific occurrence of a word in a text</a:t>
            </a:r>
          </a:p>
        </p:txBody>
      </p:sp>
      <p:sp>
        <p:nvSpPr>
          <p:cNvPr id="11" name="Content Placeholder 2">
            <a:extLst>
              <a:ext uri="{FF2B5EF4-FFF2-40B4-BE49-F238E27FC236}">
                <a16:creationId xmlns:a16="http://schemas.microsoft.com/office/drawing/2014/main" id="{D4332DFD-6922-1F4B-8C25-9859610C4684}"/>
              </a:ext>
            </a:extLst>
          </p:cNvPr>
          <p:cNvSpPr txBox="1">
            <a:spLocks/>
          </p:cNvSpPr>
          <p:nvPr/>
        </p:nvSpPr>
        <p:spPr>
          <a:xfrm>
            <a:off x="939800" y="2593162"/>
            <a:ext cx="10629899" cy="1280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dirty="0">
                <a:latin typeface="Avenir Light" panose="020B0402020203020204" pitchFamily="34" charset="77"/>
              </a:rPr>
              <a:t>a word </a:t>
            </a:r>
            <a:r>
              <a:rPr lang="en-US" b="1" dirty="0">
                <a:latin typeface="Avenir Light" panose="020B0402020203020204" pitchFamily="34" charset="77"/>
              </a:rPr>
              <a:t>type</a:t>
            </a:r>
            <a:r>
              <a:rPr lang="en-US" dirty="0">
                <a:latin typeface="Avenir Light" panose="020B0402020203020204" pitchFamily="34" charset="77"/>
              </a:rPr>
              <a:t> refers to the general form of the word, defined by its lexical representation</a:t>
            </a:r>
          </a:p>
        </p:txBody>
      </p:sp>
      <p:sp>
        <p:nvSpPr>
          <p:cNvPr id="12" name="Content Placeholder 2">
            <a:extLst>
              <a:ext uri="{FF2B5EF4-FFF2-40B4-BE49-F238E27FC236}">
                <a16:creationId xmlns:a16="http://schemas.microsoft.com/office/drawing/2014/main" id="{C16402AB-3EE9-9C49-8E39-5EBE23236C0E}"/>
              </a:ext>
            </a:extLst>
          </p:cNvPr>
          <p:cNvSpPr txBox="1">
            <a:spLocks/>
          </p:cNvSpPr>
          <p:nvPr/>
        </p:nvSpPr>
        <p:spPr>
          <a:xfrm>
            <a:off x="939800" y="4051300"/>
            <a:ext cx="10629899" cy="1280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dirty="0">
                <a:latin typeface="Avenir Light" panose="020B0402020203020204" pitchFamily="34" charset="77"/>
              </a:rPr>
              <a:t>If our corpus were just “I ran and ran and ran”, you’d say we have:</a:t>
            </a:r>
          </a:p>
          <a:p>
            <a:pPr>
              <a:lnSpc>
                <a:spcPct val="120000"/>
              </a:lnSpc>
              <a:buFontTx/>
              <a:buChar char="-"/>
            </a:pPr>
            <a:r>
              <a:rPr lang="en-US" dirty="0">
                <a:latin typeface="Avenir Light" panose="020B0402020203020204" pitchFamily="34" charset="77"/>
              </a:rPr>
              <a:t>6 word </a:t>
            </a:r>
            <a:r>
              <a:rPr lang="en-US" b="1" dirty="0">
                <a:latin typeface="Avenir Light" panose="020B0402020203020204" pitchFamily="34" charset="77"/>
              </a:rPr>
              <a:t>tokens</a:t>
            </a:r>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I</a:t>
            </a:r>
            <a:r>
              <a:rPr lang="en-US" dirty="0">
                <a:latin typeface="Avenir Light" panose="020B0402020203020204" pitchFamily="34" charset="77"/>
              </a:rPr>
              <a:t>,</a:t>
            </a:r>
            <a:r>
              <a:rPr lang="en-US" dirty="0">
                <a:solidFill>
                  <a:schemeClr val="accent5">
                    <a:lumMod val="75000"/>
                  </a:schemeClr>
                </a:solidFill>
                <a:latin typeface="Avenir Light" panose="020B0402020203020204" pitchFamily="34" charset="77"/>
              </a:rPr>
              <a:t> ran </a:t>
            </a:r>
            <a:r>
              <a:rPr lang="en-US" dirty="0">
                <a:latin typeface="Avenir Light" panose="020B0402020203020204" pitchFamily="34" charset="77"/>
              </a:rPr>
              <a:t>,</a:t>
            </a:r>
            <a:r>
              <a:rPr lang="en-US" dirty="0">
                <a:solidFill>
                  <a:schemeClr val="accent5">
                    <a:lumMod val="75000"/>
                  </a:schemeClr>
                </a:solidFill>
                <a:latin typeface="Avenir Light" panose="020B0402020203020204" pitchFamily="34" charset="77"/>
              </a:rPr>
              <a:t> and</a:t>
            </a:r>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 ran</a:t>
            </a:r>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 and</a:t>
            </a:r>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 ran</a:t>
            </a:r>
            <a:r>
              <a:rPr lang="en-US" dirty="0">
                <a:latin typeface="Avenir Light" panose="020B0402020203020204" pitchFamily="34" charset="77"/>
              </a:rPr>
              <a:t>]</a:t>
            </a:r>
          </a:p>
          <a:p>
            <a:pPr>
              <a:lnSpc>
                <a:spcPct val="120000"/>
              </a:lnSpc>
              <a:buFontTx/>
              <a:buChar char="-"/>
            </a:pPr>
            <a:r>
              <a:rPr lang="en-US" dirty="0">
                <a:latin typeface="Avenir Light" panose="020B0402020203020204" pitchFamily="34" charset="77"/>
              </a:rPr>
              <a:t>3 word </a:t>
            </a:r>
            <a:r>
              <a:rPr lang="en-US" b="1" dirty="0">
                <a:latin typeface="Avenir Light" panose="020B0402020203020204" pitchFamily="34" charset="77"/>
              </a:rPr>
              <a:t>types</a:t>
            </a:r>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I</a:t>
            </a:r>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ran</a:t>
            </a:r>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and</a:t>
            </a:r>
            <a:r>
              <a:rPr lang="en-US" dirty="0">
                <a:latin typeface="Avenir Light" panose="020B0402020203020204" pitchFamily="34" charset="77"/>
              </a:rPr>
              <a:t>}</a:t>
            </a:r>
          </a:p>
        </p:txBody>
      </p:sp>
    </p:spTree>
    <p:extLst>
      <p:ext uri="{BB962C8B-B14F-4D97-AF65-F5344CB8AC3E}">
        <p14:creationId xmlns:p14="http://schemas.microsoft.com/office/powerpoint/2010/main" val="3502644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29</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81D92A3D-654C-B244-9DCB-15711033B0F9}"/>
              </a:ext>
            </a:extLst>
          </p:cNvPr>
          <p:cNvSpPr txBox="1">
            <a:spLocks/>
          </p:cNvSpPr>
          <p:nvPr/>
        </p:nvSpPr>
        <p:spPr>
          <a:xfrm>
            <a:off x="838200" y="1055986"/>
            <a:ext cx="4767470"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Naive Approach: </a:t>
            </a:r>
            <a:r>
              <a:rPr lang="en-US" sz="2400" dirty="0">
                <a:solidFill>
                  <a:srgbClr val="C00000"/>
                </a:solidFill>
                <a:latin typeface="Avenir Light" panose="020B0402020203020204" pitchFamily="34" charset="77"/>
              </a:rPr>
              <a:t>unigram model</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C4370AC-8B07-7140-8C8F-0B16E967D80B}"/>
                  </a:ext>
                </a:extLst>
              </p:cNvPr>
              <p:cNvSpPr txBox="1"/>
              <p:nvPr/>
            </p:nvSpPr>
            <p:spPr>
              <a:xfrm>
                <a:off x="3654425" y="1840751"/>
                <a:ext cx="4883149"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𝑡</m:t>
                          </m:r>
                          <m:r>
                            <a:rPr lang="en-US" sz="2800" b="0" i="1" smtClean="0">
                              <a:latin typeface="Cambria Math" panose="02040503050406030204" pitchFamily="18" charset="0"/>
                            </a:rPr>
                            <m:t>=1</m:t>
                          </m:r>
                        </m:sub>
                        <m:sup>
                          <m:r>
                            <a:rPr lang="en-US" sz="2800" b="0" i="1" smtClean="0">
                              <a:latin typeface="Cambria Math" panose="02040503050406030204" pitchFamily="18" charset="0"/>
                            </a:rPr>
                            <m:t>𝑇</m:t>
                          </m:r>
                        </m:sup>
                        <m:e>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0" i="1" smtClean="0">
                              <a:latin typeface="Cambria Math" panose="02040503050406030204" pitchFamily="18" charset="0"/>
                            </a:rPr>
                            <m:t>𝑤</m:t>
                          </m:r>
                          <m:r>
                            <a:rPr lang="en-US" sz="2800" b="0" i="1" baseline="-25000" smtClean="0">
                              <a:latin typeface="Cambria Math" panose="02040503050406030204" pitchFamily="18" charset="0"/>
                            </a:rPr>
                            <m:t>𝑡</m:t>
                          </m:r>
                          <m:r>
                            <a:rPr lang="en-US" sz="2800" b="0" i="1" smtClean="0">
                              <a:latin typeface="Cambria Math" panose="02040503050406030204" pitchFamily="18" charset="0"/>
                            </a:rPr>
                            <m:t>)</m:t>
                          </m:r>
                        </m:e>
                      </m:nary>
                    </m:oMath>
                  </m:oMathPara>
                </a14:m>
                <a:endParaRPr lang="en-US" sz="2800" dirty="0"/>
              </a:p>
            </p:txBody>
          </p:sp>
        </mc:Choice>
        <mc:Fallback>
          <p:sp>
            <p:nvSpPr>
              <p:cNvPr id="8" name="TextBox 7">
                <a:extLst>
                  <a:ext uri="{FF2B5EF4-FFF2-40B4-BE49-F238E27FC236}">
                    <a16:creationId xmlns:a16="http://schemas.microsoft.com/office/drawing/2014/main" id="{3C4370AC-8B07-7140-8C8F-0B16E967D80B}"/>
                  </a:ext>
                </a:extLst>
              </p:cNvPr>
              <p:cNvSpPr txBox="1">
                <a:spLocks noRot="1" noChangeAspect="1" noMove="1" noResize="1" noEditPoints="1" noAdjustHandles="1" noChangeArrowheads="1" noChangeShapeType="1" noTextEdit="1"/>
              </p:cNvSpPr>
              <p:nvPr/>
            </p:nvSpPr>
            <p:spPr>
              <a:xfrm>
                <a:off x="3654425" y="1840751"/>
                <a:ext cx="4883149" cy="1211550"/>
              </a:xfrm>
              <a:prstGeom prst="rect">
                <a:avLst/>
              </a:prstGeom>
              <a:blipFill>
                <a:blip r:embed="rId2"/>
                <a:stretch>
                  <a:fillRect t="-111340" b="-173196"/>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12E1DE8B-82C0-6D4E-8F69-4D4C7B54A5D8}"/>
              </a:ext>
            </a:extLst>
          </p:cNvPr>
          <p:cNvSpPr/>
          <p:nvPr/>
        </p:nvSpPr>
        <p:spPr>
          <a:xfrm>
            <a:off x="3654425" y="3155775"/>
            <a:ext cx="5714319" cy="444802"/>
          </a:xfrm>
          <a:prstGeom prst="rect">
            <a:avLst/>
          </a:prstGeom>
        </p:spPr>
        <p:txBody>
          <a:bodyPr wrap="square">
            <a:spAutoFit/>
          </a:bodyPr>
          <a:lstStyle/>
          <a:p>
            <a:pPr>
              <a:lnSpc>
                <a:spcPct val="120000"/>
              </a:lnSpc>
            </a:pPr>
            <a:r>
              <a:rPr lang="en-US" sz="2000" dirty="0">
                <a:latin typeface="Avenir Light" panose="020B0402020203020204" pitchFamily="34" charset="77"/>
              </a:rPr>
              <a:t>Assumes each word is independent of all others.</a:t>
            </a:r>
          </a:p>
        </p:txBody>
      </p:sp>
    </p:spTree>
    <p:extLst>
      <p:ext uri="{BB962C8B-B14F-4D97-AF65-F5344CB8AC3E}">
        <p14:creationId xmlns:p14="http://schemas.microsoft.com/office/powerpoint/2010/main" val="3781304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39E158-9647-2740-9C84-883B1825963A}"/>
              </a:ext>
            </a:extLst>
          </p:cNvPr>
          <p:cNvSpPr/>
          <p:nvPr/>
        </p:nvSpPr>
        <p:spPr>
          <a:xfrm>
            <a:off x="1046406" y="1509941"/>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1600656"/>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237354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246425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71806" y="3224441"/>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71806" y="3315156"/>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55943" y="4008963"/>
            <a:ext cx="360257" cy="9071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55943" y="4099678"/>
            <a:ext cx="360257" cy="9071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55943" y="4943364"/>
            <a:ext cx="360257" cy="9071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55943" y="5034081"/>
            <a:ext cx="360257" cy="907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FD8D12-181B-D243-B6D0-AB85274E9D4D}"/>
              </a:ext>
            </a:extLst>
          </p:cNvPr>
          <p:cNvSpPr/>
          <p:nvPr/>
        </p:nvSpPr>
        <p:spPr>
          <a:xfrm>
            <a:off x="2255943" y="5787050"/>
            <a:ext cx="360257" cy="90715"/>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C90123-E7CF-AD49-BF5B-68961810FA49}"/>
              </a:ext>
            </a:extLst>
          </p:cNvPr>
          <p:cNvSpPr/>
          <p:nvPr/>
        </p:nvSpPr>
        <p:spPr>
          <a:xfrm>
            <a:off x="2255943" y="5877765"/>
            <a:ext cx="360257" cy="907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 name="Rectangle 2">
            <a:extLst>
              <a:ext uri="{FF2B5EF4-FFF2-40B4-BE49-F238E27FC236}">
                <a16:creationId xmlns:a16="http://schemas.microsoft.com/office/drawing/2014/main" id="{3E268DC7-6817-B34C-A156-457418092E55}"/>
              </a:ext>
            </a:extLst>
          </p:cNvPr>
          <p:cNvSpPr/>
          <p:nvPr/>
        </p:nvSpPr>
        <p:spPr>
          <a:xfrm>
            <a:off x="2779956" y="3557219"/>
            <a:ext cx="1822935" cy="2567882"/>
          </a:xfrm>
          <a:prstGeom prst="rect">
            <a:avLst/>
          </a:prstGeom>
        </p:spPr>
        <p:txBody>
          <a:bodyPr wrap="none" anchor="t">
            <a:spAutoFit/>
          </a:bodyPr>
          <a:lstStyle/>
          <a:p>
            <a:pPr>
              <a:lnSpc>
                <a:spcPct val="200000"/>
              </a:lnSpc>
            </a:pPr>
            <a:r>
              <a:rPr lang="en-US" sz="2800" dirty="0">
                <a:solidFill>
                  <a:schemeClr val="bg2">
                    <a:lumMod val="25000"/>
                  </a:schemeClr>
                </a:solidFill>
                <a:latin typeface="Avenir Medium" panose="02000503020000020003" pitchFamily="2" charset="0"/>
              </a:rPr>
              <a:t>Unigrams</a:t>
            </a:r>
          </a:p>
          <a:p>
            <a:pPr>
              <a:lnSpc>
                <a:spcPct val="200000"/>
              </a:lnSpc>
            </a:pPr>
            <a:r>
              <a:rPr lang="en-US" sz="2800" dirty="0">
                <a:solidFill>
                  <a:schemeClr val="bg2">
                    <a:lumMod val="25000"/>
                  </a:schemeClr>
                </a:solidFill>
                <a:latin typeface="Avenir Medium" panose="02000503020000020003" pitchFamily="2" charset="0"/>
              </a:rPr>
              <a:t>Bigrams</a:t>
            </a:r>
          </a:p>
          <a:p>
            <a:pPr>
              <a:lnSpc>
                <a:spcPct val="200000"/>
              </a:lnSpc>
            </a:pPr>
            <a:r>
              <a:rPr lang="en-US" sz="2800" dirty="0">
                <a:solidFill>
                  <a:schemeClr val="bg2">
                    <a:lumMod val="25000"/>
                  </a:schemeClr>
                </a:solidFill>
                <a:latin typeface="Avenir Medium" panose="02000503020000020003" pitchFamily="2" charset="0"/>
              </a:rPr>
              <a:t>Perplexity</a:t>
            </a:r>
          </a:p>
        </p:txBody>
      </p:sp>
      <p:sp>
        <p:nvSpPr>
          <p:cNvPr id="20" name="Subtitle 2">
            <a:extLst>
              <a:ext uri="{FF2B5EF4-FFF2-40B4-BE49-F238E27FC236}">
                <a16:creationId xmlns:a16="http://schemas.microsoft.com/office/drawing/2014/main" id="{DAB0366A-5361-BE44-B5E9-741ADC5E6DA8}"/>
              </a:ext>
            </a:extLst>
          </p:cNvPr>
          <p:cNvSpPr txBox="1">
            <a:spLocks/>
          </p:cNvSpPr>
          <p:nvPr/>
        </p:nvSpPr>
        <p:spPr>
          <a:xfrm>
            <a:off x="2154343" y="1053178"/>
            <a:ext cx="4780847" cy="2723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Recap where we are</a:t>
            </a:r>
            <a:endParaRPr lang="en-US" b="1"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NLP Introduction</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Language Models</a:t>
            </a:r>
          </a:p>
        </p:txBody>
      </p:sp>
    </p:spTree>
    <p:extLst>
      <p:ext uri="{BB962C8B-B14F-4D97-AF65-F5344CB8AC3E}">
        <p14:creationId xmlns:p14="http://schemas.microsoft.com/office/powerpoint/2010/main" val="1421216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30</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81D92A3D-654C-B244-9DCB-15711033B0F9}"/>
              </a:ext>
            </a:extLst>
          </p:cNvPr>
          <p:cNvSpPr txBox="1">
            <a:spLocks/>
          </p:cNvSpPr>
          <p:nvPr/>
        </p:nvSpPr>
        <p:spPr>
          <a:xfrm>
            <a:off x="838200" y="1055986"/>
            <a:ext cx="4767470"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Naive Approach: </a:t>
            </a:r>
            <a:r>
              <a:rPr lang="en-US" sz="2400" dirty="0">
                <a:solidFill>
                  <a:srgbClr val="C00000"/>
                </a:solidFill>
                <a:latin typeface="Avenir Light" panose="020B0402020203020204" pitchFamily="34" charset="77"/>
              </a:rPr>
              <a:t>unigram model</a:t>
            </a:r>
          </a:p>
        </p:txBody>
      </p:sp>
      <p:sp>
        <p:nvSpPr>
          <p:cNvPr id="3" name="Rectangle 2">
            <a:extLst>
              <a:ext uri="{FF2B5EF4-FFF2-40B4-BE49-F238E27FC236}">
                <a16:creationId xmlns:a16="http://schemas.microsoft.com/office/drawing/2014/main" id="{12E1DE8B-82C0-6D4E-8F69-4D4C7B54A5D8}"/>
              </a:ext>
            </a:extLst>
          </p:cNvPr>
          <p:cNvSpPr/>
          <p:nvPr/>
        </p:nvSpPr>
        <p:spPr>
          <a:xfrm>
            <a:off x="3654425" y="3155775"/>
            <a:ext cx="5714319" cy="444802"/>
          </a:xfrm>
          <a:prstGeom prst="rect">
            <a:avLst/>
          </a:prstGeom>
        </p:spPr>
        <p:txBody>
          <a:bodyPr wrap="square">
            <a:spAutoFit/>
          </a:bodyPr>
          <a:lstStyle/>
          <a:p>
            <a:pPr>
              <a:lnSpc>
                <a:spcPct val="120000"/>
              </a:lnSpc>
            </a:pPr>
            <a:r>
              <a:rPr lang="en-US" sz="2000" dirty="0">
                <a:latin typeface="Avenir Light" panose="020B0402020203020204" pitchFamily="34" charset="77"/>
              </a:rPr>
              <a:t>Assumes each word is independent of all others.</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D50D32B-8A61-5645-8254-507B792DBBAF}"/>
                  </a:ext>
                </a:extLst>
              </p:cNvPr>
              <p:cNvSpPr txBox="1"/>
              <p:nvPr/>
            </p:nvSpPr>
            <p:spPr>
              <a:xfrm>
                <a:off x="3654425" y="1840751"/>
                <a:ext cx="4883149"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𝑡</m:t>
                          </m:r>
                          <m:r>
                            <a:rPr lang="en-US" sz="2800" b="0" i="1" smtClean="0">
                              <a:latin typeface="Cambria Math" panose="02040503050406030204" pitchFamily="18" charset="0"/>
                            </a:rPr>
                            <m:t>=1</m:t>
                          </m:r>
                        </m:sub>
                        <m:sup>
                          <m:r>
                            <a:rPr lang="en-US" sz="2800" b="0" i="1" smtClean="0">
                              <a:latin typeface="Cambria Math" panose="02040503050406030204" pitchFamily="18" charset="0"/>
                            </a:rPr>
                            <m:t>𝑇</m:t>
                          </m:r>
                        </m:sup>
                        <m:e>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0" i="1" smtClean="0">
                              <a:latin typeface="Cambria Math" panose="02040503050406030204" pitchFamily="18" charset="0"/>
                            </a:rPr>
                            <m:t>𝑤</m:t>
                          </m:r>
                          <m:r>
                            <a:rPr lang="en-US" sz="2800" b="0" i="1" baseline="-25000" smtClean="0">
                              <a:latin typeface="Cambria Math" panose="02040503050406030204" pitchFamily="18" charset="0"/>
                            </a:rPr>
                            <m:t>𝑡</m:t>
                          </m:r>
                          <m:r>
                            <a:rPr lang="en-US" sz="2800" b="0" i="1" smtClean="0">
                              <a:latin typeface="Cambria Math" panose="02040503050406030204" pitchFamily="18" charset="0"/>
                            </a:rPr>
                            <m:t>)</m:t>
                          </m:r>
                        </m:e>
                      </m:nary>
                    </m:oMath>
                  </m:oMathPara>
                </a14:m>
                <a:endParaRPr lang="en-US" sz="2800" dirty="0"/>
              </a:p>
            </p:txBody>
          </p:sp>
        </mc:Choice>
        <mc:Fallback>
          <p:sp>
            <p:nvSpPr>
              <p:cNvPr id="14" name="TextBox 13">
                <a:extLst>
                  <a:ext uri="{FF2B5EF4-FFF2-40B4-BE49-F238E27FC236}">
                    <a16:creationId xmlns:a16="http://schemas.microsoft.com/office/drawing/2014/main" id="{5D50D32B-8A61-5645-8254-507B792DBBAF}"/>
                  </a:ext>
                </a:extLst>
              </p:cNvPr>
              <p:cNvSpPr txBox="1">
                <a:spLocks noRot="1" noChangeAspect="1" noMove="1" noResize="1" noEditPoints="1" noAdjustHandles="1" noChangeArrowheads="1" noChangeShapeType="1" noTextEdit="1"/>
              </p:cNvSpPr>
              <p:nvPr/>
            </p:nvSpPr>
            <p:spPr>
              <a:xfrm>
                <a:off x="3654425" y="1840751"/>
                <a:ext cx="4883149" cy="1211550"/>
              </a:xfrm>
              <a:prstGeom prst="rect">
                <a:avLst/>
              </a:prstGeom>
              <a:blipFill>
                <a:blip r:embed="rId2"/>
                <a:stretch>
                  <a:fillRect t="-111340" b="-1731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Content Placeholder 2">
                <a:extLst>
                  <a:ext uri="{FF2B5EF4-FFF2-40B4-BE49-F238E27FC236}">
                    <a16:creationId xmlns:a16="http://schemas.microsoft.com/office/drawing/2014/main" id="{21AB1A36-2DB5-3045-9949-A30F0375F7D9}"/>
                  </a:ext>
                </a:extLst>
              </p:cNvPr>
              <p:cNvSpPr txBox="1">
                <a:spLocks/>
              </p:cNvSpPr>
              <p:nvPr/>
            </p:nvSpPr>
            <p:spPr>
              <a:xfrm>
                <a:off x="1812925" y="4019726"/>
                <a:ext cx="9499600"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1" i="1" dirty="0" smtClean="0">
                        <a:latin typeface="Cambria Math" panose="02040503050406030204" pitchFamily="18" charset="0"/>
                      </a:rPr>
                      <m:t>(</m:t>
                    </m:r>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𝒘</m:t>
                        </m:r>
                      </m:e>
                      <m:sub>
                        <m:r>
                          <a:rPr lang="en-US" sz="2400" b="1" i="1" dirty="0" smtClean="0">
                            <a:latin typeface="Cambria Math" panose="02040503050406030204" pitchFamily="18" charset="0"/>
                          </a:rPr>
                          <m:t>𝟏</m:t>
                        </m:r>
                      </m:sub>
                    </m:sSub>
                    <m:r>
                      <a:rPr lang="en-US" sz="2400" b="1" i="1" dirty="0" smtClean="0">
                        <a:latin typeface="Cambria Math" panose="02040503050406030204" pitchFamily="18" charset="0"/>
                      </a:rPr>
                      <m:t>, </m:t>
                    </m:r>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𝒘</m:t>
                        </m:r>
                      </m:e>
                      <m:sub>
                        <m:r>
                          <a:rPr lang="en-US" sz="2400" b="1" i="1" dirty="0" smtClean="0">
                            <a:latin typeface="Cambria Math" panose="02040503050406030204" pitchFamily="18" charset="0"/>
                          </a:rPr>
                          <m:t>𝟐</m:t>
                        </m:r>
                      </m:sub>
                    </m:sSub>
                    <m:r>
                      <a:rPr lang="en-US" sz="2400" b="1" i="1" dirty="0" smtClean="0">
                        <a:latin typeface="Cambria Math" panose="02040503050406030204" pitchFamily="18" charset="0"/>
                      </a:rPr>
                      <m:t>, </m:t>
                    </m:r>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𝒘</m:t>
                        </m:r>
                      </m:e>
                      <m:sub>
                        <m:r>
                          <a:rPr lang="en-US" sz="2400" b="1" i="1" dirty="0" smtClean="0">
                            <a:latin typeface="Cambria Math" panose="02040503050406030204" pitchFamily="18" charset="0"/>
                          </a:rPr>
                          <m:t>𝟑</m:t>
                        </m:r>
                      </m:sub>
                    </m:sSub>
                    <m:r>
                      <a:rPr lang="en-US" sz="2400" b="1" i="1" dirty="0" smtClean="0">
                        <a:latin typeface="Cambria Math" panose="02040503050406030204" pitchFamily="18" charset="0"/>
                      </a:rPr>
                      <m:t>, </m:t>
                    </m:r>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𝒘</m:t>
                        </m:r>
                      </m:e>
                      <m:sub>
                        <m:r>
                          <a:rPr lang="en-US" sz="2400" b="1" i="1" dirty="0" smtClean="0">
                            <a:latin typeface="Cambria Math" panose="02040503050406030204" pitchFamily="18" charset="0"/>
                          </a:rPr>
                          <m:t>𝟒</m:t>
                        </m:r>
                      </m:sub>
                    </m:sSub>
                    <m:r>
                      <a:rPr lang="en-US" sz="2400" b="1" i="1" dirty="0" smtClean="0">
                        <a:latin typeface="Cambria Math" panose="02040503050406030204" pitchFamily="18" charset="0"/>
                      </a:rPr>
                      <m:t>, </m:t>
                    </m:r>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𝒘</m:t>
                        </m:r>
                      </m:e>
                      <m:sub>
                        <m:r>
                          <a:rPr lang="en-US" sz="2400" b="1" i="1" dirty="0" smtClean="0">
                            <a:latin typeface="Cambria Math" panose="02040503050406030204" pitchFamily="18" charset="0"/>
                          </a:rPr>
                          <m:t>𝟓</m:t>
                        </m:r>
                      </m:sub>
                    </m:sSub>
                    <m:r>
                      <a:rPr lang="en-US" sz="2400" b="1" i="1" dirty="0" smtClean="0">
                        <a:latin typeface="Cambria Math" panose="02040503050406030204" pitchFamily="18" charset="0"/>
                      </a:rPr>
                      <m:t>)</m:t>
                    </m:r>
                  </m:oMath>
                </a14:m>
                <a:r>
                  <a:rPr lang="en-US" sz="2400" dirty="0">
                    <a:latin typeface="Avenir Light" panose="020B0402020203020204" pitchFamily="34" charset="77"/>
                  </a:rPr>
                  <a:t> = </a:t>
                </a:r>
                <a14:m>
                  <m:oMath xmlns:m="http://schemas.openxmlformats.org/officeDocument/2006/math">
                    <m:r>
                      <m:rPr>
                        <m:sty m:val="p"/>
                      </m:rPr>
                      <a:rPr lang="en-US" sz="2400" dirty="0">
                        <a:latin typeface="Cambria Math" panose="02040503050406030204" pitchFamily="18" charset="0"/>
                      </a:rPr>
                      <m:t>P</m:t>
                    </m:r>
                    <m:r>
                      <a:rPr lang="en-US" sz="2400" b="1" i="1" dirty="0">
                        <a:latin typeface="Cambria Math" panose="02040503050406030204" pitchFamily="18" charset="0"/>
                      </a:rPr>
                      <m:t>(</m:t>
                    </m:r>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𝒘</m:t>
                        </m:r>
                      </m:e>
                      <m:sub>
                        <m:r>
                          <a:rPr lang="en-US" sz="2400" b="1" i="1" dirty="0">
                            <a:latin typeface="Cambria Math" panose="02040503050406030204" pitchFamily="18" charset="0"/>
                          </a:rPr>
                          <m:t>𝟏</m:t>
                        </m:r>
                      </m:sub>
                    </m:sSub>
                    <m:r>
                      <a:rPr lang="en-US" sz="2400" b="1" i="1" dirty="0" smtClean="0">
                        <a:latin typeface="Cambria Math" panose="02040503050406030204" pitchFamily="18" charset="0"/>
                      </a:rPr>
                      <m:t>)</m:t>
                    </m:r>
                    <m:r>
                      <a:rPr lang="en-US" sz="2400" b="1" i="1" dirty="0">
                        <a:latin typeface="Cambria Math" panose="02040503050406030204" pitchFamily="18" charset="0"/>
                      </a:rPr>
                      <m:t>,</m:t>
                    </m:r>
                    <m:r>
                      <a:rPr lang="en-US" sz="2400" b="1" i="1" dirty="0" smtClean="0">
                        <a:latin typeface="Cambria Math" panose="02040503050406030204" pitchFamily="18" charset="0"/>
                      </a:rPr>
                      <m:t>𝑷</m:t>
                    </m:r>
                    <m:r>
                      <a:rPr lang="en-US" sz="2400" b="1" i="1" dirty="0" smtClean="0">
                        <a:latin typeface="Cambria Math" panose="02040503050406030204" pitchFamily="18" charset="0"/>
                      </a:rPr>
                      <m:t>(</m:t>
                    </m:r>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𝒘</m:t>
                        </m:r>
                      </m:e>
                      <m:sub>
                        <m:r>
                          <a:rPr lang="en-US" sz="2400" b="1" i="1" dirty="0">
                            <a:latin typeface="Cambria Math" panose="02040503050406030204" pitchFamily="18" charset="0"/>
                          </a:rPr>
                          <m:t>𝟐</m:t>
                        </m:r>
                      </m:sub>
                    </m:sSub>
                    <m:r>
                      <a:rPr lang="en-US" sz="2400" b="1" i="1" dirty="0" smtClean="0">
                        <a:latin typeface="Cambria Math" panose="02040503050406030204" pitchFamily="18" charset="0"/>
                      </a:rPr>
                      <m:t>)</m:t>
                    </m:r>
                    <m:r>
                      <a:rPr lang="en-US" sz="2400" b="1" i="1" dirty="0">
                        <a:latin typeface="Cambria Math" panose="02040503050406030204" pitchFamily="18" charset="0"/>
                      </a:rPr>
                      <m:t>,</m:t>
                    </m:r>
                    <m:r>
                      <a:rPr lang="en-US" sz="2400" b="1" i="1" dirty="0" smtClean="0">
                        <a:latin typeface="Cambria Math" panose="02040503050406030204" pitchFamily="18" charset="0"/>
                      </a:rPr>
                      <m:t>𝑷</m:t>
                    </m:r>
                    <m:d>
                      <m:dPr>
                        <m:ctrlPr>
                          <a:rPr lang="en-US" sz="2400" b="1" i="1" dirty="0" smtClean="0">
                            <a:latin typeface="Cambria Math" panose="02040503050406030204" pitchFamily="18" charset="0"/>
                          </a:rPr>
                        </m:ctrlPr>
                      </m:dPr>
                      <m:e>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𝒘</m:t>
                            </m:r>
                          </m:e>
                          <m:sub>
                            <m:r>
                              <a:rPr lang="en-US" sz="2400" b="1" i="1" dirty="0">
                                <a:latin typeface="Cambria Math" panose="02040503050406030204" pitchFamily="18" charset="0"/>
                              </a:rPr>
                              <m:t>𝟑</m:t>
                            </m:r>
                          </m:sub>
                        </m:sSub>
                      </m:e>
                    </m:d>
                    <m:r>
                      <a:rPr lang="en-US" sz="2400" b="1" i="1" dirty="0" smtClean="0">
                        <a:latin typeface="Cambria Math" panose="02040503050406030204" pitchFamily="18" charset="0"/>
                      </a:rPr>
                      <m:t>𝑷</m:t>
                    </m:r>
                    <m:d>
                      <m:dPr>
                        <m:ctrlPr>
                          <a:rPr lang="en-US" sz="2400" b="1" i="1" dirty="0" smtClean="0">
                            <a:latin typeface="Cambria Math" panose="02040503050406030204" pitchFamily="18" charset="0"/>
                          </a:rPr>
                        </m:ctrlPr>
                      </m:dPr>
                      <m:e>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𝒘</m:t>
                            </m:r>
                          </m:e>
                          <m:sub>
                            <m:r>
                              <a:rPr lang="en-US" sz="2400" b="1" i="1" dirty="0">
                                <a:latin typeface="Cambria Math" panose="02040503050406030204" pitchFamily="18" charset="0"/>
                              </a:rPr>
                              <m:t>𝟒</m:t>
                            </m:r>
                          </m:sub>
                        </m:sSub>
                      </m:e>
                    </m:d>
                    <m:r>
                      <a:rPr lang="en-US" sz="2400" b="1" i="1" dirty="0" smtClean="0">
                        <a:latin typeface="Cambria Math" panose="02040503050406030204" pitchFamily="18" charset="0"/>
                      </a:rPr>
                      <m:t>𝑷</m:t>
                    </m:r>
                    <m:r>
                      <a:rPr lang="en-US" sz="2400" b="1" i="1" dirty="0" smtClean="0">
                        <a:latin typeface="Cambria Math" panose="02040503050406030204" pitchFamily="18" charset="0"/>
                      </a:rPr>
                      <m:t>(</m:t>
                    </m:r>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𝒘</m:t>
                        </m:r>
                      </m:e>
                      <m:sub>
                        <m:r>
                          <a:rPr lang="en-US" sz="2400" b="1" i="1" dirty="0">
                            <a:latin typeface="Cambria Math" panose="02040503050406030204" pitchFamily="18" charset="0"/>
                          </a:rPr>
                          <m:t>𝟓</m:t>
                        </m:r>
                      </m:sub>
                    </m:sSub>
                    <m:r>
                      <a:rPr lang="en-US" sz="2400" b="1" i="1" dirty="0">
                        <a:latin typeface="Cambria Math" panose="02040503050406030204" pitchFamily="18" charset="0"/>
                      </a:rPr>
                      <m:t>)</m:t>
                    </m:r>
                  </m:oMath>
                </a14:m>
                <a:endParaRPr lang="en-US" sz="2400" dirty="0">
                  <a:solidFill>
                    <a:schemeClr val="accent5">
                      <a:lumMod val="75000"/>
                    </a:schemeClr>
                  </a:solidFill>
                  <a:latin typeface="Avenir Light" panose="020B0402020203020204" pitchFamily="34" charset="77"/>
                </a:endParaRPr>
              </a:p>
            </p:txBody>
          </p:sp>
        </mc:Choice>
        <mc:Fallback>
          <p:sp>
            <p:nvSpPr>
              <p:cNvPr id="16" name="Content Placeholder 2">
                <a:extLst>
                  <a:ext uri="{FF2B5EF4-FFF2-40B4-BE49-F238E27FC236}">
                    <a16:creationId xmlns:a16="http://schemas.microsoft.com/office/drawing/2014/main" id="{21AB1A36-2DB5-3045-9949-A30F0375F7D9}"/>
                  </a:ext>
                </a:extLst>
              </p:cNvPr>
              <p:cNvSpPr txBox="1">
                <a:spLocks noRot="1" noChangeAspect="1" noMove="1" noResize="1" noEditPoints="1" noAdjustHandles="1" noChangeArrowheads="1" noChangeShapeType="1" noTextEdit="1"/>
              </p:cNvSpPr>
              <p:nvPr/>
            </p:nvSpPr>
            <p:spPr>
              <a:xfrm>
                <a:off x="1812925" y="4019726"/>
                <a:ext cx="9499600" cy="73409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57962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Unigram Model</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31</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8" name="Content Placeholder 2">
                <a:extLst>
                  <a:ext uri="{FF2B5EF4-FFF2-40B4-BE49-F238E27FC236}">
                    <a16:creationId xmlns:a16="http://schemas.microsoft.com/office/drawing/2014/main" id="{8C49B49C-DF4B-4A41-98AE-39518C0E6C53}"/>
                  </a:ext>
                </a:extLst>
              </p:cNvPr>
              <p:cNvSpPr txBox="1">
                <a:spLocks/>
              </p:cNvSpPr>
              <p:nvPr/>
            </p:nvSpPr>
            <p:spPr>
              <a:xfrm>
                <a:off x="269875" y="1164919"/>
                <a:ext cx="4889499"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p:sp>
            <p:nvSpPr>
              <p:cNvPr id="18" name="Content Placeholder 2">
                <a:extLst>
                  <a:ext uri="{FF2B5EF4-FFF2-40B4-BE49-F238E27FC236}">
                    <a16:creationId xmlns:a16="http://schemas.microsoft.com/office/drawing/2014/main" id="{8C49B49C-DF4B-4A41-98AE-39518C0E6C53}"/>
                  </a:ext>
                </a:extLst>
              </p:cNvPr>
              <p:cNvSpPr txBox="1">
                <a:spLocks noRot="1" noChangeAspect="1" noMove="1" noResize="1" noEditPoints="1" noAdjustHandles="1" noChangeArrowheads="1" noChangeShapeType="1" noTextEdit="1"/>
              </p:cNvSpPr>
              <p:nvPr/>
            </p:nvSpPr>
            <p:spPr>
              <a:xfrm>
                <a:off x="269875" y="1164919"/>
                <a:ext cx="4889499" cy="7340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Content Placeholder 2">
                <a:extLst>
                  <a:ext uri="{FF2B5EF4-FFF2-40B4-BE49-F238E27FC236}">
                    <a16:creationId xmlns:a16="http://schemas.microsoft.com/office/drawing/2014/main" id="{A6607C27-B811-F14E-BB88-F00995239CDF}"/>
                  </a:ext>
                </a:extLst>
              </p:cNvPr>
              <p:cNvSpPr txBox="1">
                <a:spLocks/>
              </p:cNvSpPr>
              <p:nvPr/>
            </p:nvSpPr>
            <p:spPr>
              <a:xfrm>
                <a:off x="1749420" y="148872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p:txBody>
          </p:sp>
        </mc:Choice>
        <mc:Fallback>
          <p:sp>
            <p:nvSpPr>
              <p:cNvPr id="17" name="Content Placeholder 2">
                <a:extLst>
                  <a:ext uri="{FF2B5EF4-FFF2-40B4-BE49-F238E27FC236}">
                    <a16:creationId xmlns:a16="http://schemas.microsoft.com/office/drawing/2014/main" id="{A6607C27-B811-F14E-BB88-F00995239CDF}"/>
                  </a:ext>
                </a:extLst>
              </p:cNvPr>
              <p:cNvSpPr txBox="1">
                <a:spLocks noRot="1" noChangeAspect="1" noMove="1" noResize="1" noEditPoints="1" noAdjustHandles="1" noChangeArrowheads="1" noChangeShapeType="1" noTextEdit="1"/>
              </p:cNvSpPr>
              <p:nvPr/>
            </p:nvSpPr>
            <p:spPr>
              <a:xfrm>
                <a:off x="1749420" y="1488726"/>
                <a:ext cx="609602" cy="469672"/>
              </a:xfrm>
              <a:prstGeom prst="rect">
                <a:avLst/>
              </a:prstGeom>
              <a:blipFill>
                <a:blip r:embed="rId3"/>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Content Placeholder 2">
                <a:extLst>
                  <a:ext uri="{FF2B5EF4-FFF2-40B4-BE49-F238E27FC236}">
                    <a16:creationId xmlns:a16="http://schemas.microsoft.com/office/drawing/2014/main" id="{F5A98CBD-2E20-9043-99DA-1A66B78139C7}"/>
                  </a:ext>
                </a:extLst>
              </p:cNvPr>
              <p:cNvSpPr txBox="1">
                <a:spLocks/>
              </p:cNvSpPr>
              <p:nvPr/>
            </p:nvSpPr>
            <p:spPr>
              <a:xfrm>
                <a:off x="2346322" y="1473193"/>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p:txBody>
          </p:sp>
        </mc:Choice>
        <mc:Fallback>
          <p:sp>
            <p:nvSpPr>
              <p:cNvPr id="27" name="Content Placeholder 2">
                <a:extLst>
                  <a:ext uri="{FF2B5EF4-FFF2-40B4-BE49-F238E27FC236}">
                    <a16:creationId xmlns:a16="http://schemas.microsoft.com/office/drawing/2014/main" id="{F5A98CBD-2E20-9043-99DA-1A66B78139C7}"/>
                  </a:ext>
                </a:extLst>
              </p:cNvPr>
              <p:cNvSpPr txBox="1">
                <a:spLocks noRot="1" noChangeAspect="1" noMove="1" noResize="1" noEditPoints="1" noAdjustHandles="1" noChangeArrowheads="1" noChangeShapeType="1" noTextEdit="1"/>
              </p:cNvSpPr>
              <p:nvPr/>
            </p:nvSpPr>
            <p:spPr>
              <a:xfrm>
                <a:off x="2346322" y="1473193"/>
                <a:ext cx="609602" cy="469672"/>
              </a:xfrm>
              <a:prstGeom prst="rect">
                <a:avLst/>
              </a:prstGeom>
              <a:blipFill>
                <a:blip r:embed="rId4"/>
                <a:stretch>
                  <a:fillRect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Content Placeholder 2">
                <a:extLst>
                  <a:ext uri="{FF2B5EF4-FFF2-40B4-BE49-F238E27FC236}">
                    <a16:creationId xmlns:a16="http://schemas.microsoft.com/office/drawing/2014/main" id="{5F73D007-57B5-084E-A30A-D8E1B5193B28}"/>
                  </a:ext>
                </a:extLst>
              </p:cNvPr>
              <p:cNvSpPr txBox="1">
                <a:spLocks/>
              </p:cNvSpPr>
              <p:nvPr/>
            </p:nvSpPr>
            <p:spPr>
              <a:xfrm>
                <a:off x="2943223" y="147602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p:txBody>
          </p:sp>
        </mc:Choice>
        <mc:Fallback>
          <p:sp>
            <p:nvSpPr>
              <p:cNvPr id="28" name="Content Placeholder 2">
                <a:extLst>
                  <a:ext uri="{FF2B5EF4-FFF2-40B4-BE49-F238E27FC236}">
                    <a16:creationId xmlns:a16="http://schemas.microsoft.com/office/drawing/2014/main" id="{5F73D007-57B5-084E-A30A-D8E1B5193B28}"/>
                  </a:ext>
                </a:extLst>
              </p:cNvPr>
              <p:cNvSpPr txBox="1">
                <a:spLocks noRot="1" noChangeAspect="1" noMove="1" noResize="1" noEditPoints="1" noAdjustHandles="1" noChangeArrowheads="1" noChangeShapeType="1" noTextEdit="1"/>
              </p:cNvSpPr>
              <p:nvPr/>
            </p:nvSpPr>
            <p:spPr>
              <a:xfrm>
                <a:off x="2943223" y="1476026"/>
                <a:ext cx="609602" cy="469672"/>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5039578-0FAB-FD4F-99CD-C482149A5BD7}"/>
                  </a:ext>
                </a:extLst>
              </p:cNvPr>
              <p:cNvSpPr txBox="1">
                <a:spLocks/>
              </p:cNvSpPr>
              <p:nvPr/>
            </p:nvSpPr>
            <p:spPr>
              <a:xfrm>
                <a:off x="3521071" y="147499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p:txBody>
          </p:sp>
        </mc:Choice>
        <mc:Fallback>
          <p:sp>
            <p:nvSpPr>
              <p:cNvPr id="29" name="Content Placeholder 2">
                <a:extLst>
                  <a:ext uri="{FF2B5EF4-FFF2-40B4-BE49-F238E27FC236}">
                    <a16:creationId xmlns:a16="http://schemas.microsoft.com/office/drawing/2014/main" id="{D5039578-0FAB-FD4F-99CD-C482149A5BD7}"/>
                  </a:ext>
                </a:extLst>
              </p:cNvPr>
              <p:cNvSpPr txBox="1">
                <a:spLocks noRot="1" noChangeAspect="1" noMove="1" noResize="1" noEditPoints="1" noAdjustHandles="1" noChangeArrowheads="1" noChangeShapeType="1" noTextEdit="1"/>
              </p:cNvSpPr>
              <p:nvPr/>
            </p:nvSpPr>
            <p:spPr>
              <a:xfrm>
                <a:off x="3521071" y="1474999"/>
                <a:ext cx="609602" cy="469672"/>
              </a:xfrm>
              <a:prstGeom prst="rect">
                <a:avLst/>
              </a:prstGeom>
              <a:blipFill>
                <a:blip r:embed="rId6"/>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Content Placeholder 2">
                <a:extLst>
                  <a:ext uri="{FF2B5EF4-FFF2-40B4-BE49-F238E27FC236}">
                    <a16:creationId xmlns:a16="http://schemas.microsoft.com/office/drawing/2014/main" id="{ADA60B9F-D2B2-8940-AB3D-E6A7DEB2E3EF}"/>
                  </a:ext>
                </a:extLst>
              </p:cNvPr>
              <p:cNvSpPr txBox="1">
                <a:spLocks/>
              </p:cNvSpPr>
              <p:nvPr/>
            </p:nvSpPr>
            <p:spPr>
              <a:xfrm>
                <a:off x="4143373" y="148351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p:txBody>
          </p:sp>
        </mc:Choice>
        <mc:Fallback>
          <p:sp>
            <p:nvSpPr>
              <p:cNvPr id="30" name="Content Placeholder 2">
                <a:extLst>
                  <a:ext uri="{FF2B5EF4-FFF2-40B4-BE49-F238E27FC236}">
                    <a16:creationId xmlns:a16="http://schemas.microsoft.com/office/drawing/2014/main" id="{ADA60B9F-D2B2-8940-AB3D-E6A7DEB2E3EF}"/>
                  </a:ext>
                </a:extLst>
              </p:cNvPr>
              <p:cNvSpPr txBox="1">
                <a:spLocks noRot="1" noChangeAspect="1" noMove="1" noResize="1" noEditPoints="1" noAdjustHandles="1" noChangeArrowheads="1" noChangeShapeType="1" noTextEdit="1"/>
              </p:cNvSpPr>
              <p:nvPr/>
            </p:nvSpPr>
            <p:spPr>
              <a:xfrm>
                <a:off x="4143373" y="1483516"/>
                <a:ext cx="609602" cy="469672"/>
              </a:xfrm>
              <a:prstGeom prst="rect">
                <a:avLst/>
              </a:prstGeom>
              <a:blipFill>
                <a:blip r:embed="rId7"/>
                <a:stretch>
                  <a:fillRect b="-7895"/>
                </a:stretch>
              </a:blipFill>
            </p:spPr>
            <p:txBody>
              <a:bodyPr/>
              <a:lstStyle/>
              <a:p>
                <a:r>
                  <a:rPr lang="en-US">
                    <a:noFill/>
                  </a:rPr>
                  <a:t> </a:t>
                </a:r>
              </a:p>
            </p:txBody>
          </p:sp>
        </mc:Fallback>
      </mc:AlternateContent>
    </p:spTree>
    <p:extLst>
      <p:ext uri="{BB962C8B-B14F-4D97-AF65-F5344CB8AC3E}">
        <p14:creationId xmlns:p14="http://schemas.microsoft.com/office/powerpoint/2010/main" val="1234070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Unigram Model</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32</a:t>
            </a:fld>
            <a:endParaRPr lang="en-US" dirty="0"/>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ACE80E80-655F-3946-B6E0-BD6BDBB919CE}"/>
                  </a:ext>
                </a:extLst>
              </p:cNvPr>
              <p:cNvSpPr txBox="1">
                <a:spLocks/>
              </p:cNvSpPr>
              <p:nvPr/>
            </p:nvSpPr>
            <p:spPr>
              <a:xfrm>
                <a:off x="269875" y="1164919"/>
                <a:ext cx="4889499"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p:sp>
            <p:nvSpPr>
              <p:cNvPr id="15" name="Content Placeholder 2">
                <a:extLst>
                  <a:ext uri="{FF2B5EF4-FFF2-40B4-BE49-F238E27FC236}">
                    <a16:creationId xmlns:a16="http://schemas.microsoft.com/office/drawing/2014/main" id="{ACE80E80-655F-3946-B6E0-BD6BDBB919CE}"/>
                  </a:ext>
                </a:extLst>
              </p:cNvPr>
              <p:cNvSpPr txBox="1">
                <a:spLocks noRot="1" noChangeAspect="1" noMove="1" noResize="1" noEditPoints="1" noAdjustHandles="1" noChangeArrowheads="1" noChangeShapeType="1" noTextEdit="1"/>
              </p:cNvSpPr>
              <p:nvPr/>
            </p:nvSpPr>
            <p:spPr>
              <a:xfrm>
                <a:off x="269875" y="1164919"/>
                <a:ext cx="4889499" cy="7340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Content Placeholder 2">
                <a:extLst>
                  <a:ext uri="{FF2B5EF4-FFF2-40B4-BE49-F238E27FC236}">
                    <a16:creationId xmlns:a16="http://schemas.microsoft.com/office/drawing/2014/main" id="{82F3030A-C86B-E747-A3BC-0558C571EBB5}"/>
                  </a:ext>
                </a:extLst>
              </p:cNvPr>
              <p:cNvSpPr txBox="1">
                <a:spLocks/>
              </p:cNvSpPr>
              <p:nvPr/>
            </p:nvSpPr>
            <p:spPr>
              <a:xfrm>
                <a:off x="1749420" y="148872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p:txBody>
          </p:sp>
        </mc:Choice>
        <mc:Fallback>
          <p:sp>
            <p:nvSpPr>
              <p:cNvPr id="16" name="Content Placeholder 2">
                <a:extLst>
                  <a:ext uri="{FF2B5EF4-FFF2-40B4-BE49-F238E27FC236}">
                    <a16:creationId xmlns:a16="http://schemas.microsoft.com/office/drawing/2014/main" id="{82F3030A-C86B-E747-A3BC-0558C571EBB5}"/>
                  </a:ext>
                </a:extLst>
              </p:cNvPr>
              <p:cNvSpPr txBox="1">
                <a:spLocks noRot="1" noChangeAspect="1" noMove="1" noResize="1" noEditPoints="1" noAdjustHandles="1" noChangeArrowheads="1" noChangeShapeType="1" noTextEdit="1"/>
              </p:cNvSpPr>
              <p:nvPr/>
            </p:nvSpPr>
            <p:spPr>
              <a:xfrm>
                <a:off x="1749420" y="1488726"/>
                <a:ext cx="609602" cy="469672"/>
              </a:xfrm>
              <a:prstGeom prst="rect">
                <a:avLst/>
              </a:prstGeom>
              <a:blipFill>
                <a:blip r:embed="rId3"/>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659CA8D5-4602-554E-B8B0-17153353F0A3}"/>
                  </a:ext>
                </a:extLst>
              </p:cNvPr>
              <p:cNvSpPr txBox="1">
                <a:spLocks/>
              </p:cNvSpPr>
              <p:nvPr/>
            </p:nvSpPr>
            <p:spPr>
              <a:xfrm>
                <a:off x="2346322" y="1473193"/>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p:txBody>
          </p:sp>
        </mc:Choice>
        <mc:Fallback>
          <p:sp>
            <p:nvSpPr>
              <p:cNvPr id="19" name="Content Placeholder 2">
                <a:extLst>
                  <a:ext uri="{FF2B5EF4-FFF2-40B4-BE49-F238E27FC236}">
                    <a16:creationId xmlns:a16="http://schemas.microsoft.com/office/drawing/2014/main" id="{659CA8D5-4602-554E-B8B0-17153353F0A3}"/>
                  </a:ext>
                </a:extLst>
              </p:cNvPr>
              <p:cNvSpPr txBox="1">
                <a:spLocks noRot="1" noChangeAspect="1" noMove="1" noResize="1" noEditPoints="1" noAdjustHandles="1" noChangeArrowheads="1" noChangeShapeType="1" noTextEdit="1"/>
              </p:cNvSpPr>
              <p:nvPr/>
            </p:nvSpPr>
            <p:spPr>
              <a:xfrm>
                <a:off x="2346322" y="1473193"/>
                <a:ext cx="609602" cy="469672"/>
              </a:xfrm>
              <a:prstGeom prst="rect">
                <a:avLst/>
              </a:prstGeom>
              <a:blipFill>
                <a:blip r:embed="rId4"/>
                <a:stretch>
                  <a:fillRect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179FA53B-BA0D-E749-8D18-07D3A3AD32A1}"/>
                  </a:ext>
                </a:extLst>
              </p:cNvPr>
              <p:cNvSpPr txBox="1">
                <a:spLocks/>
              </p:cNvSpPr>
              <p:nvPr/>
            </p:nvSpPr>
            <p:spPr>
              <a:xfrm>
                <a:off x="2943223" y="147602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p:txBody>
          </p:sp>
        </mc:Choice>
        <mc:Fallback>
          <p:sp>
            <p:nvSpPr>
              <p:cNvPr id="20" name="Content Placeholder 2">
                <a:extLst>
                  <a:ext uri="{FF2B5EF4-FFF2-40B4-BE49-F238E27FC236}">
                    <a16:creationId xmlns:a16="http://schemas.microsoft.com/office/drawing/2014/main" id="{179FA53B-BA0D-E749-8D18-07D3A3AD32A1}"/>
                  </a:ext>
                </a:extLst>
              </p:cNvPr>
              <p:cNvSpPr txBox="1">
                <a:spLocks noRot="1" noChangeAspect="1" noMove="1" noResize="1" noEditPoints="1" noAdjustHandles="1" noChangeArrowheads="1" noChangeShapeType="1" noTextEdit="1"/>
              </p:cNvSpPr>
              <p:nvPr/>
            </p:nvSpPr>
            <p:spPr>
              <a:xfrm>
                <a:off x="2943223" y="1476026"/>
                <a:ext cx="609602" cy="469672"/>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F8C4F43A-25AD-E446-9CCF-4EA08E296C0C}"/>
                  </a:ext>
                </a:extLst>
              </p:cNvPr>
              <p:cNvSpPr txBox="1">
                <a:spLocks/>
              </p:cNvSpPr>
              <p:nvPr/>
            </p:nvSpPr>
            <p:spPr>
              <a:xfrm>
                <a:off x="3521071" y="147499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p:txBody>
          </p:sp>
        </mc:Choice>
        <mc:Fallback>
          <p:sp>
            <p:nvSpPr>
              <p:cNvPr id="21" name="Content Placeholder 2">
                <a:extLst>
                  <a:ext uri="{FF2B5EF4-FFF2-40B4-BE49-F238E27FC236}">
                    <a16:creationId xmlns:a16="http://schemas.microsoft.com/office/drawing/2014/main" id="{F8C4F43A-25AD-E446-9CCF-4EA08E296C0C}"/>
                  </a:ext>
                </a:extLst>
              </p:cNvPr>
              <p:cNvSpPr txBox="1">
                <a:spLocks noRot="1" noChangeAspect="1" noMove="1" noResize="1" noEditPoints="1" noAdjustHandles="1" noChangeArrowheads="1" noChangeShapeType="1" noTextEdit="1"/>
              </p:cNvSpPr>
              <p:nvPr/>
            </p:nvSpPr>
            <p:spPr>
              <a:xfrm>
                <a:off x="3521071" y="1474999"/>
                <a:ext cx="609602" cy="469672"/>
              </a:xfrm>
              <a:prstGeom prst="rect">
                <a:avLst/>
              </a:prstGeom>
              <a:blipFill>
                <a:blip r:embed="rId6"/>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Content Placeholder 2">
                <a:extLst>
                  <a:ext uri="{FF2B5EF4-FFF2-40B4-BE49-F238E27FC236}">
                    <a16:creationId xmlns:a16="http://schemas.microsoft.com/office/drawing/2014/main" id="{D0024482-5DDA-E740-B1FB-2E9BB0162A91}"/>
                  </a:ext>
                </a:extLst>
              </p:cNvPr>
              <p:cNvSpPr txBox="1">
                <a:spLocks/>
              </p:cNvSpPr>
              <p:nvPr/>
            </p:nvSpPr>
            <p:spPr>
              <a:xfrm>
                <a:off x="4143373" y="148351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p:txBody>
          </p:sp>
        </mc:Choice>
        <mc:Fallback>
          <p:sp>
            <p:nvSpPr>
              <p:cNvPr id="22" name="Content Placeholder 2">
                <a:extLst>
                  <a:ext uri="{FF2B5EF4-FFF2-40B4-BE49-F238E27FC236}">
                    <a16:creationId xmlns:a16="http://schemas.microsoft.com/office/drawing/2014/main" id="{D0024482-5DDA-E740-B1FB-2E9BB0162A91}"/>
                  </a:ext>
                </a:extLst>
              </p:cNvPr>
              <p:cNvSpPr txBox="1">
                <a:spLocks noRot="1" noChangeAspect="1" noMove="1" noResize="1" noEditPoints="1" noAdjustHandles="1" noChangeArrowheads="1" noChangeShapeType="1" noTextEdit="1"/>
              </p:cNvSpPr>
              <p:nvPr/>
            </p:nvSpPr>
            <p:spPr>
              <a:xfrm>
                <a:off x="4143373" y="1483516"/>
                <a:ext cx="609602" cy="469672"/>
              </a:xfrm>
              <a:prstGeom prst="rect">
                <a:avLst/>
              </a:prstGeom>
              <a:blipFill>
                <a:blip r:embed="rId7"/>
                <a:stretch>
                  <a:fillRect b="-7895"/>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A05CE9DE-0DD3-C241-BBDB-9899B3AAC6E6}"/>
              </a:ext>
            </a:extLst>
          </p:cNvPr>
          <p:cNvCxnSpPr/>
          <p:nvPr/>
        </p:nvCxnSpPr>
        <p:spPr>
          <a:xfrm>
            <a:off x="5464174" y="889000"/>
            <a:ext cx="0" cy="565150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Content Placeholder 2">
                <a:extLst>
                  <a:ext uri="{FF2B5EF4-FFF2-40B4-BE49-F238E27FC236}">
                    <a16:creationId xmlns:a16="http://schemas.microsoft.com/office/drawing/2014/main" id="{C4B670B7-FED5-B849-98B6-221E2F42E350}"/>
                  </a:ext>
                </a:extLst>
              </p:cNvPr>
              <p:cNvSpPr txBox="1">
                <a:spLocks/>
              </p:cNvSpPr>
              <p:nvPr/>
            </p:nvSpPr>
            <p:spPr>
              <a:xfrm>
                <a:off x="5778498" y="771482"/>
                <a:ext cx="5940425"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Let’s say our corpus </a:t>
                </a:r>
                <a14:m>
                  <m:oMath xmlns:m="http://schemas.openxmlformats.org/officeDocument/2006/math">
                    <m:r>
                      <a:rPr lang="en-US" sz="2400" b="1" i="1" dirty="0" smtClean="0">
                        <a:latin typeface="Cambria Math" panose="02040503050406030204" pitchFamily="18" charset="0"/>
                      </a:rPr>
                      <m:t>𝒅</m:t>
                    </m:r>
                  </m:oMath>
                </a14:m>
                <a:r>
                  <a:rPr lang="en-US" sz="2400" dirty="0">
                    <a:latin typeface="Avenir Light" panose="020B0402020203020204" pitchFamily="34" charset="77"/>
                  </a:rPr>
                  <a:t> has 100,000 words</a:t>
                </a:r>
                <a:endParaRPr lang="en-US" sz="2400" dirty="0">
                  <a:solidFill>
                    <a:schemeClr val="accent5">
                      <a:lumMod val="75000"/>
                    </a:schemeClr>
                  </a:solidFill>
                  <a:latin typeface="Avenir Light" panose="020B0402020203020204" pitchFamily="34" charset="77"/>
                </a:endParaRPr>
              </a:p>
            </p:txBody>
          </p:sp>
        </mc:Choice>
        <mc:Fallback>
          <p:sp>
            <p:nvSpPr>
              <p:cNvPr id="24" name="Content Placeholder 2">
                <a:extLst>
                  <a:ext uri="{FF2B5EF4-FFF2-40B4-BE49-F238E27FC236}">
                    <a16:creationId xmlns:a16="http://schemas.microsoft.com/office/drawing/2014/main" id="{C4B670B7-FED5-B849-98B6-221E2F42E350}"/>
                  </a:ext>
                </a:extLst>
              </p:cNvPr>
              <p:cNvSpPr txBox="1">
                <a:spLocks noRot="1" noChangeAspect="1" noMove="1" noResize="1" noEditPoints="1" noAdjustHandles="1" noChangeArrowheads="1" noChangeShapeType="1" noTextEdit="1"/>
              </p:cNvSpPr>
              <p:nvPr/>
            </p:nvSpPr>
            <p:spPr>
              <a:xfrm>
                <a:off x="5778498" y="771482"/>
                <a:ext cx="5940425" cy="734091"/>
              </a:xfrm>
              <a:prstGeom prst="rect">
                <a:avLst/>
              </a:prstGeom>
              <a:blipFill>
                <a:blip r:embed="rId8"/>
                <a:stretch>
                  <a:fillRect/>
                </a:stretch>
              </a:blipFill>
            </p:spPr>
            <p:txBody>
              <a:bodyPr/>
              <a:lstStyle/>
              <a:p>
                <a:r>
                  <a:rPr lang="en-US">
                    <a:noFill/>
                  </a:rPr>
                  <a:t> </a:t>
                </a:r>
              </a:p>
            </p:txBody>
          </p:sp>
        </mc:Fallback>
      </mc:AlternateContent>
      <p:graphicFrame>
        <p:nvGraphicFramePr>
          <p:cNvPr id="25" name="Table 24">
            <a:extLst>
              <a:ext uri="{FF2B5EF4-FFF2-40B4-BE49-F238E27FC236}">
                <a16:creationId xmlns:a16="http://schemas.microsoft.com/office/drawing/2014/main" id="{17796901-3F56-634B-8623-B18745AF3642}"/>
              </a:ext>
            </a:extLst>
          </p:cNvPr>
          <p:cNvGraphicFramePr>
            <a:graphicFrameLocks noGrp="1"/>
          </p:cNvGraphicFramePr>
          <p:nvPr>
            <p:extLst>
              <p:ext uri="{D42A27DB-BD31-4B8C-83A1-F6EECF244321}">
                <p14:modId xmlns:p14="http://schemas.microsoft.com/office/powerpoint/2010/main" val="4110761458"/>
              </p:ext>
            </p:extLst>
          </p:nvPr>
        </p:nvGraphicFramePr>
        <p:xfrm>
          <a:off x="6854823" y="1531964"/>
          <a:ext cx="3743325" cy="2350770"/>
        </p:xfrm>
        <a:graphic>
          <a:graphicData uri="http://schemas.openxmlformats.org/drawingml/2006/table">
            <a:tbl>
              <a:tblPr/>
              <a:tblGrid>
                <a:gridCol w="1619250">
                  <a:extLst>
                    <a:ext uri="{9D8B030D-6E8A-4147-A177-3AD203B41FA5}">
                      <a16:colId xmlns:a16="http://schemas.microsoft.com/office/drawing/2014/main" val="1285587778"/>
                    </a:ext>
                  </a:extLst>
                </a:gridCol>
                <a:gridCol w="2124075">
                  <a:extLst>
                    <a:ext uri="{9D8B030D-6E8A-4147-A177-3AD203B41FA5}">
                      <a16:colId xmlns:a16="http://schemas.microsoft.com/office/drawing/2014/main" val="3836941891"/>
                    </a:ext>
                  </a:extLst>
                </a:gridCol>
              </a:tblGrid>
              <a:tr h="333375">
                <a:tc>
                  <a:txBody>
                    <a:bodyPr/>
                    <a:lstStyle/>
                    <a:p>
                      <a:pPr algn="ctr"/>
                      <a:r>
                        <a:rPr lang="en-US" b="1">
                          <a:solidFill>
                            <a:srgbClr val="FFFFFF"/>
                          </a:solidFill>
                          <a:effectLst/>
                          <a:latin typeface="Avenir" panose="02000503020000020003" pitchFamily="2" charset="0"/>
                        </a:rPr>
                        <a:t>word</a:t>
                      </a:r>
                      <a:endParaRPr lang="en-US">
                        <a:effectLst/>
                      </a:endParaRPr>
                    </a:p>
                  </a:txBody>
                  <a:tcPr marL="38100" marR="38100" marT="38100" marB="38100" anchor="ctr">
                    <a:lnL>
                      <a:noFill/>
                    </a:lnL>
                    <a:lnR>
                      <a:noFill/>
                    </a:lnR>
                    <a:lnT>
                      <a:noFill/>
                    </a:lnT>
                    <a:lnB>
                      <a:noFill/>
                    </a:lnB>
                    <a:solidFill>
                      <a:srgbClr val="073A6C"/>
                    </a:solidFill>
                  </a:tcPr>
                </a:tc>
                <a:tc>
                  <a:txBody>
                    <a:bodyPr/>
                    <a:lstStyle/>
                    <a:p>
                      <a:pPr algn="ctr"/>
                      <a:r>
                        <a:rPr lang="en-US" b="1">
                          <a:solidFill>
                            <a:srgbClr val="FFFFFF"/>
                          </a:solidFill>
                          <a:effectLst/>
                          <a:latin typeface="Avenir" panose="02000503020000020003" pitchFamily="2" charset="0"/>
                        </a:rPr>
                        <a:t># occurrences</a:t>
                      </a:r>
                      <a:endParaRPr lang="en-US">
                        <a:effectLst/>
                      </a:endParaRPr>
                    </a:p>
                  </a:txBody>
                  <a:tcPr marL="38100" marR="38100" marT="38100" marB="38100" anchor="ctr">
                    <a:lnL>
                      <a:noFill/>
                    </a:lnL>
                    <a:lnR>
                      <a:noFill/>
                    </a:lnR>
                    <a:lnT>
                      <a:noFill/>
                    </a:lnT>
                    <a:lnB>
                      <a:noFill/>
                    </a:lnB>
                    <a:solidFill>
                      <a:srgbClr val="073A6C"/>
                    </a:solidFill>
                  </a:tcPr>
                </a:tc>
                <a:extLst>
                  <a:ext uri="{0D108BD9-81ED-4DB2-BD59-A6C34878D82A}">
                    <a16:rowId xmlns:a16="http://schemas.microsoft.com/office/drawing/2014/main" val="577504555"/>
                  </a:ext>
                </a:extLst>
              </a:tr>
              <a:tr h="400050">
                <a:tc>
                  <a:txBody>
                    <a:bodyPr/>
                    <a:lstStyle/>
                    <a:p>
                      <a:pPr algn="ctr"/>
                      <a:r>
                        <a:rPr lang="en-US" b="1">
                          <a:solidFill>
                            <a:srgbClr val="073A6C"/>
                          </a:solidFill>
                          <a:effectLst/>
                          <a:latin typeface="Avenir" panose="02000503020000020003" pitchFamily="2" charset="0"/>
                        </a:rPr>
                        <a:t>Anqi</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dirty="0">
                          <a:solidFill>
                            <a:srgbClr val="000000"/>
                          </a:solidFill>
                          <a:effectLst/>
                          <a:latin typeface="Avenir" panose="02000503020000020003" pitchFamily="2" charset="0"/>
                        </a:rPr>
                        <a:t>15</a:t>
                      </a:r>
                      <a:endParaRPr lang="en-US" dirty="0">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664111085"/>
                  </a:ext>
                </a:extLst>
              </a:tr>
              <a:tr h="400050">
                <a:tc>
                  <a:txBody>
                    <a:bodyPr/>
                    <a:lstStyle/>
                    <a:p>
                      <a:pPr algn="ctr"/>
                      <a:r>
                        <a:rPr lang="en-US" b="1">
                          <a:solidFill>
                            <a:srgbClr val="073A6C"/>
                          </a:solidFill>
                          <a:effectLst/>
                          <a:latin typeface="Avenir" panose="02000503020000020003" pitchFamily="2" charset="0"/>
                        </a:rPr>
                        <a:t>was</a:t>
                      </a:r>
                      <a:endParaRPr lang="en-US">
                        <a:effectLst/>
                      </a:endParaRPr>
                    </a:p>
                  </a:txBody>
                  <a:tcPr marL="38100" marR="38100" marT="38100" marB="38100" anchor="ctr">
                    <a:lnL>
                      <a:noFill/>
                    </a:lnL>
                    <a:lnR>
                      <a:noFill/>
                    </a:lnR>
                    <a:lnT>
                      <a:noFill/>
                    </a:lnT>
                    <a:lnB>
                      <a:noFill/>
                    </a:lnB>
                    <a:solidFill>
                      <a:srgbClr val="FFFFFF"/>
                    </a:solidFill>
                  </a:tcPr>
                </a:tc>
                <a:tc>
                  <a:txBody>
                    <a:bodyPr/>
                    <a:lstStyle/>
                    <a:p>
                      <a:pPr algn="ctr"/>
                      <a:r>
                        <a:rPr lang="en-US" dirty="0">
                          <a:solidFill>
                            <a:srgbClr val="000000"/>
                          </a:solidFill>
                          <a:effectLst/>
                          <a:latin typeface="Avenir" panose="02000503020000020003" pitchFamily="2" charset="0"/>
                        </a:rPr>
                        <a:t>1,000</a:t>
                      </a:r>
                      <a:endParaRPr lang="en-US" dirty="0">
                        <a:effectLst/>
                      </a:endParaRPr>
                    </a:p>
                  </a:txBody>
                  <a:tcPr marL="38100" marR="38100" marT="38100" marB="38100" anchor="ctr">
                    <a:lnL>
                      <a:noFill/>
                    </a:lnL>
                    <a:lnR>
                      <a:noFill/>
                    </a:lnR>
                    <a:lnT>
                      <a:noFill/>
                    </a:lnT>
                    <a:lnB>
                      <a:noFill/>
                    </a:lnB>
                    <a:solidFill>
                      <a:srgbClr val="FFFFFF"/>
                    </a:solidFill>
                  </a:tcPr>
                </a:tc>
                <a:extLst>
                  <a:ext uri="{0D108BD9-81ED-4DB2-BD59-A6C34878D82A}">
                    <a16:rowId xmlns:a16="http://schemas.microsoft.com/office/drawing/2014/main" val="337490900"/>
                  </a:ext>
                </a:extLst>
              </a:tr>
              <a:tr h="400050">
                <a:tc>
                  <a:txBody>
                    <a:bodyPr/>
                    <a:lstStyle/>
                    <a:p>
                      <a:pPr algn="ctr"/>
                      <a:r>
                        <a:rPr lang="en-US" b="1">
                          <a:solidFill>
                            <a:srgbClr val="073A6C"/>
                          </a:solidFill>
                          <a:effectLst/>
                          <a:latin typeface="Avenir" panose="02000503020000020003" pitchFamily="2" charset="0"/>
                        </a:rPr>
                        <a:t>late</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dirty="0">
                          <a:solidFill>
                            <a:srgbClr val="000000"/>
                          </a:solidFill>
                          <a:effectLst/>
                          <a:latin typeface="Avenir" panose="02000503020000020003" pitchFamily="2" charset="0"/>
                        </a:rPr>
                        <a:t>400</a:t>
                      </a:r>
                      <a:endParaRPr lang="en-US" dirty="0">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1165236682"/>
                  </a:ext>
                </a:extLst>
              </a:tr>
              <a:tr h="400050">
                <a:tc>
                  <a:txBody>
                    <a:bodyPr/>
                    <a:lstStyle/>
                    <a:p>
                      <a:pPr algn="ctr"/>
                      <a:r>
                        <a:rPr lang="en-US" b="1">
                          <a:solidFill>
                            <a:srgbClr val="073A6C"/>
                          </a:solidFill>
                          <a:effectLst/>
                          <a:latin typeface="Avenir" panose="02000503020000020003" pitchFamily="2" charset="0"/>
                        </a:rPr>
                        <a:t>for</a:t>
                      </a:r>
                      <a:endParaRPr lang="en-US">
                        <a:effectLst/>
                      </a:endParaRPr>
                    </a:p>
                  </a:txBody>
                  <a:tcPr marL="38100" marR="38100" marT="38100" marB="38100" anchor="ctr">
                    <a:lnL>
                      <a:noFill/>
                    </a:lnL>
                    <a:lnR>
                      <a:noFill/>
                    </a:lnR>
                    <a:lnT>
                      <a:noFill/>
                    </a:lnT>
                    <a:lnB>
                      <a:noFill/>
                    </a:lnB>
                    <a:solidFill>
                      <a:srgbClr val="FFFFFF"/>
                    </a:solidFill>
                  </a:tcPr>
                </a:tc>
                <a:tc>
                  <a:txBody>
                    <a:bodyPr/>
                    <a:lstStyle/>
                    <a:p>
                      <a:pPr algn="ctr"/>
                      <a:r>
                        <a:rPr lang="en-US" dirty="0">
                          <a:solidFill>
                            <a:srgbClr val="000000"/>
                          </a:solidFill>
                          <a:effectLst/>
                          <a:latin typeface="Avenir" panose="02000503020000020003" pitchFamily="2" charset="0"/>
                        </a:rPr>
                        <a:t>3,000</a:t>
                      </a:r>
                      <a:endParaRPr lang="en-US" dirty="0">
                        <a:effectLst/>
                      </a:endParaRPr>
                    </a:p>
                  </a:txBody>
                  <a:tcPr marL="38100" marR="38100" marT="38100" marB="38100" anchor="ctr">
                    <a:lnL>
                      <a:noFill/>
                    </a:lnL>
                    <a:lnR>
                      <a:noFill/>
                    </a:lnR>
                    <a:lnT>
                      <a:noFill/>
                    </a:lnT>
                    <a:lnB>
                      <a:noFill/>
                    </a:lnB>
                    <a:solidFill>
                      <a:srgbClr val="FFFFFF"/>
                    </a:solidFill>
                  </a:tcPr>
                </a:tc>
                <a:extLst>
                  <a:ext uri="{0D108BD9-81ED-4DB2-BD59-A6C34878D82A}">
                    <a16:rowId xmlns:a16="http://schemas.microsoft.com/office/drawing/2014/main" val="2076682866"/>
                  </a:ext>
                </a:extLst>
              </a:tr>
              <a:tr h="400050">
                <a:tc>
                  <a:txBody>
                    <a:bodyPr/>
                    <a:lstStyle/>
                    <a:p>
                      <a:pPr algn="ctr"/>
                      <a:r>
                        <a:rPr lang="en-US" b="1">
                          <a:solidFill>
                            <a:srgbClr val="073A6C"/>
                          </a:solidFill>
                          <a:effectLst/>
                          <a:latin typeface="Avenir" panose="02000503020000020003" pitchFamily="2" charset="0"/>
                        </a:rPr>
                        <a:t>class</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dirty="0">
                          <a:solidFill>
                            <a:srgbClr val="000000"/>
                          </a:solidFill>
                          <a:effectLst/>
                          <a:latin typeface="Avenir" panose="02000503020000020003" pitchFamily="2" charset="0"/>
                        </a:rPr>
                        <a:t>350</a:t>
                      </a:r>
                      <a:endParaRPr lang="en-US" dirty="0">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1636823802"/>
                  </a:ext>
                </a:extLst>
              </a:tr>
            </a:tbl>
          </a:graphicData>
        </a:graphic>
      </p:graphicFrame>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8A5E4D7D-607F-DC4D-BEBE-6249F14ECB4C}"/>
                  </a:ext>
                </a:extLst>
              </p:cNvPr>
              <p:cNvSpPr/>
              <p:nvPr/>
            </p:nvSpPr>
            <p:spPr>
              <a:xfrm>
                <a:off x="7545226" y="4229363"/>
                <a:ext cx="2234393"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𝑊</m:t>
                          </m:r>
                        </m:e>
                      </m:d>
                      <m:r>
                        <a:rPr lang="en-US" sz="2400" b="0" i="1" smtClean="0">
                          <a:latin typeface="Cambria Math" panose="02040503050406030204" pitchFamily="18" charset="0"/>
                        </a:rPr>
                        <m:t>=100,000</m:t>
                      </m:r>
                    </m:oMath>
                  </m:oMathPara>
                </a14:m>
                <a:endParaRPr lang="en-US" sz="2400" dirty="0"/>
              </a:p>
            </p:txBody>
          </p:sp>
        </mc:Choice>
        <mc:Fallback>
          <p:sp>
            <p:nvSpPr>
              <p:cNvPr id="26" name="Rectangle 25">
                <a:extLst>
                  <a:ext uri="{FF2B5EF4-FFF2-40B4-BE49-F238E27FC236}">
                    <a16:creationId xmlns:a16="http://schemas.microsoft.com/office/drawing/2014/main" id="{8A5E4D7D-607F-DC4D-BEBE-6249F14ECB4C}"/>
                  </a:ext>
                </a:extLst>
              </p:cNvPr>
              <p:cNvSpPr>
                <a:spLocks noRot="1" noChangeAspect="1" noMove="1" noResize="1" noEditPoints="1" noAdjustHandles="1" noChangeArrowheads="1" noChangeShapeType="1" noTextEdit="1"/>
              </p:cNvSpPr>
              <p:nvPr/>
            </p:nvSpPr>
            <p:spPr>
              <a:xfrm>
                <a:off x="7545226" y="4229363"/>
                <a:ext cx="2234393" cy="46166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75392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Unigram Model</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33</a:t>
            </a:fld>
            <a:endParaRPr lang="en-US" dirty="0"/>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Content Placeholder 2">
                <a:extLst>
                  <a:ext uri="{FF2B5EF4-FFF2-40B4-BE49-F238E27FC236}">
                    <a16:creationId xmlns:a16="http://schemas.microsoft.com/office/drawing/2014/main" id="{F1C78845-92A7-D94B-90EE-42F252B08281}"/>
                  </a:ext>
                </a:extLst>
              </p:cNvPr>
              <p:cNvSpPr txBox="1">
                <a:spLocks/>
              </p:cNvSpPr>
              <p:nvPr/>
            </p:nvSpPr>
            <p:spPr>
              <a:xfrm>
                <a:off x="206373" y="2254722"/>
                <a:ext cx="4889499"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sSub>
                      <m:sSubPr>
                        <m:ctrlPr>
                          <a:rPr lang="en-US" sz="2400" b="0" i="0" dirty="0" smtClean="0">
                            <a:solidFill>
                              <a:srgbClr val="C00000"/>
                            </a:solidFill>
                            <a:latin typeface="Cambria Math" panose="02040503050406030204" pitchFamily="18" charset="0"/>
                          </a:rPr>
                        </m:ctrlPr>
                      </m:sSubPr>
                      <m:e>
                        <m:r>
                          <m:rPr>
                            <m:sty m:val="p"/>
                          </m:rPr>
                          <a:rPr lang="en-US" sz="2400" b="0" i="0" dirty="0" smtClean="0">
                            <a:solidFill>
                              <a:srgbClr val="C00000"/>
                            </a:solidFill>
                            <a:latin typeface="Cambria Math" panose="02040503050406030204" pitchFamily="18" charset="0"/>
                          </a:rPr>
                          <m:t>w</m:t>
                        </m:r>
                      </m:e>
                      <m:sub>
                        <m:r>
                          <m:rPr>
                            <m:sty m:val="p"/>
                          </m:rPr>
                          <a:rPr lang="en-US" sz="2400" b="0" i="0" dirty="0" smtClean="0">
                            <a:solidFill>
                              <a:srgbClr val="C00000"/>
                            </a:solidFill>
                            <a:latin typeface="Cambria Math" panose="02040503050406030204" pitchFamily="18" charset="0"/>
                          </a:rPr>
                          <m:t>i</m:t>
                        </m:r>
                      </m:sub>
                    </m:sSub>
                    <m:r>
                      <a:rPr lang="en-US" sz="2400" b="0" i="0" dirty="0" smtClean="0">
                        <a:latin typeface="Cambria Math" panose="02040503050406030204" pitchFamily="18" charset="0"/>
                      </a:rPr>
                      <m:t>)</m:t>
                    </m:r>
                  </m:oMath>
                </a14:m>
                <a:r>
                  <a:rPr lang="en-US" sz="2400" dirty="0">
                    <a:latin typeface="Avenir Light" panose="020B0402020203020204" pitchFamily="34" charset="77"/>
                  </a:rPr>
                  <a:t> =</a:t>
                </a:r>
                <a:r>
                  <a:rPr lang="en-US" sz="2400" dirty="0">
                    <a:solidFill>
                      <a:schemeClr val="accent5">
                        <a:lumMod val="75000"/>
                      </a:schemeClr>
                    </a:solidFill>
                    <a:latin typeface="Avenir Light" panose="020B0402020203020204" pitchFamily="34" charset="77"/>
                  </a:rPr>
                  <a:t> </a:t>
                </a:r>
                <a14:m>
                  <m:oMath xmlns:m="http://schemas.openxmlformats.org/officeDocument/2006/math">
                    <m:f>
                      <m:fPr>
                        <m:ctrlPr>
                          <a:rPr lang="en-US" sz="2400" i="1" smtClean="0">
                            <a:solidFill>
                              <a:schemeClr val="tx1"/>
                            </a:solidFill>
                            <a:latin typeface="Cambria Math" panose="02040503050406030204" pitchFamily="18" charset="0"/>
                          </a:rPr>
                        </m:ctrlPr>
                      </m:fPr>
                      <m:num>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e>
                              <m:sub>
                                <m:r>
                                  <a:rPr lang="en-US" sz="2400" b="0" i="1" smtClean="0">
                                    <a:solidFill>
                                      <a:srgbClr val="C00000"/>
                                    </a:solidFill>
                                    <a:latin typeface="Cambria Math" panose="02040503050406030204" pitchFamily="18" charset="0"/>
                                  </a:rPr>
                                  <m:t>𝑖</m:t>
                                </m:r>
                              </m:sub>
                            </m:sSub>
                          </m:sub>
                        </m:sSub>
                        <m:r>
                          <a:rPr lang="en-US" sz="2400" b="0"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𝒅</m:t>
                        </m:r>
                        <m:r>
                          <a:rPr lang="en-US" sz="2400" b="0" i="1" smtClean="0">
                            <a:solidFill>
                              <a:schemeClr val="tx1"/>
                            </a:solidFill>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e>
                              <m:sub>
                                <m:r>
                                  <a:rPr lang="en-US" sz="2400" b="0" i="1" smtClean="0">
                                    <a:solidFill>
                                      <a:srgbClr val="C00000"/>
                                    </a:solidFill>
                                    <a:latin typeface="Cambria Math" panose="02040503050406030204" pitchFamily="18" charset="0"/>
                                  </a:rPr>
                                  <m:t>∗</m:t>
                                </m:r>
                              </m:sub>
                            </m:sSub>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den>
                    </m:f>
                  </m:oMath>
                </a14:m>
                <a:endParaRPr lang="en-US" sz="2400" dirty="0">
                  <a:solidFill>
                    <a:schemeClr val="accent5">
                      <a:lumMod val="75000"/>
                    </a:schemeClr>
                  </a:solidFill>
                  <a:latin typeface="Avenir Light" panose="020B0402020203020204" pitchFamily="34" charset="77"/>
                </a:endParaRPr>
              </a:p>
            </p:txBody>
          </p:sp>
        </mc:Choice>
        <mc:Fallback>
          <p:sp>
            <p:nvSpPr>
              <p:cNvPr id="14" name="Content Placeholder 2">
                <a:extLst>
                  <a:ext uri="{FF2B5EF4-FFF2-40B4-BE49-F238E27FC236}">
                    <a16:creationId xmlns:a16="http://schemas.microsoft.com/office/drawing/2014/main" id="{F1C78845-92A7-D94B-90EE-42F252B08281}"/>
                  </a:ext>
                </a:extLst>
              </p:cNvPr>
              <p:cNvSpPr txBox="1">
                <a:spLocks noRot="1" noChangeAspect="1" noMove="1" noResize="1" noEditPoints="1" noAdjustHandles="1" noChangeArrowheads="1" noChangeShapeType="1" noTextEdit="1"/>
              </p:cNvSpPr>
              <p:nvPr/>
            </p:nvSpPr>
            <p:spPr>
              <a:xfrm>
                <a:off x="206373" y="2254722"/>
                <a:ext cx="4889499" cy="734091"/>
              </a:xfrm>
              <a:prstGeom prst="rect">
                <a:avLst/>
              </a:prstGeom>
              <a:blipFill>
                <a:blip r:embed="rId2"/>
                <a:stretch>
                  <a:fillRect b="-237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ACE80E80-655F-3946-B6E0-BD6BDBB919CE}"/>
                  </a:ext>
                </a:extLst>
              </p:cNvPr>
              <p:cNvSpPr txBox="1">
                <a:spLocks/>
              </p:cNvSpPr>
              <p:nvPr/>
            </p:nvSpPr>
            <p:spPr>
              <a:xfrm>
                <a:off x="269875" y="1164919"/>
                <a:ext cx="4889499"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p:sp>
            <p:nvSpPr>
              <p:cNvPr id="15" name="Content Placeholder 2">
                <a:extLst>
                  <a:ext uri="{FF2B5EF4-FFF2-40B4-BE49-F238E27FC236}">
                    <a16:creationId xmlns:a16="http://schemas.microsoft.com/office/drawing/2014/main" id="{ACE80E80-655F-3946-B6E0-BD6BDBB919CE}"/>
                  </a:ext>
                </a:extLst>
              </p:cNvPr>
              <p:cNvSpPr txBox="1">
                <a:spLocks noRot="1" noChangeAspect="1" noMove="1" noResize="1" noEditPoints="1" noAdjustHandles="1" noChangeArrowheads="1" noChangeShapeType="1" noTextEdit="1"/>
              </p:cNvSpPr>
              <p:nvPr/>
            </p:nvSpPr>
            <p:spPr>
              <a:xfrm>
                <a:off x="269875" y="1164919"/>
                <a:ext cx="4889499" cy="7340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Content Placeholder 2">
                <a:extLst>
                  <a:ext uri="{FF2B5EF4-FFF2-40B4-BE49-F238E27FC236}">
                    <a16:creationId xmlns:a16="http://schemas.microsoft.com/office/drawing/2014/main" id="{82F3030A-C86B-E747-A3BC-0558C571EBB5}"/>
                  </a:ext>
                </a:extLst>
              </p:cNvPr>
              <p:cNvSpPr txBox="1">
                <a:spLocks/>
              </p:cNvSpPr>
              <p:nvPr/>
            </p:nvSpPr>
            <p:spPr>
              <a:xfrm>
                <a:off x="1749420" y="148872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p:txBody>
          </p:sp>
        </mc:Choice>
        <mc:Fallback>
          <p:sp>
            <p:nvSpPr>
              <p:cNvPr id="16" name="Content Placeholder 2">
                <a:extLst>
                  <a:ext uri="{FF2B5EF4-FFF2-40B4-BE49-F238E27FC236}">
                    <a16:creationId xmlns:a16="http://schemas.microsoft.com/office/drawing/2014/main" id="{82F3030A-C86B-E747-A3BC-0558C571EBB5}"/>
                  </a:ext>
                </a:extLst>
              </p:cNvPr>
              <p:cNvSpPr txBox="1">
                <a:spLocks noRot="1" noChangeAspect="1" noMove="1" noResize="1" noEditPoints="1" noAdjustHandles="1" noChangeArrowheads="1" noChangeShapeType="1" noTextEdit="1"/>
              </p:cNvSpPr>
              <p:nvPr/>
            </p:nvSpPr>
            <p:spPr>
              <a:xfrm>
                <a:off x="1749420" y="1488726"/>
                <a:ext cx="609602" cy="469672"/>
              </a:xfrm>
              <a:prstGeom prst="rect">
                <a:avLst/>
              </a:prstGeom>
              <a:blipFill>
                <a:blip r:embed="rId4"/>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659CA8D5-4602-554E-B8B0-17153353F0A3}"/>
                  </a:ext>
                </a:extLst>
              </p:cNvPr>
              <p:cNvSpPr txBox="1">
                <a:spLocks/>
              </p:cNvSpPr>
              <p:nvPr/>
            </p:nvSpPr>
            <p:spPr>
              <a:xfrm>
                <a:off x="2346322" y="1473193"/>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p:txBody>
          </p:sp>
        </mc:Choice>
        <mc:Fallback>
          <p:sp>
            <p:nvSpPr>
              <p:cNvPr id="19" name="Content Placeholder 2">
                <a:extLst>
                  <a:ext uri="{FF2B5EF4-FFF2-40B4-BE49-F238E27FC236}">
                    <a16:creationId xmlns:a16="http://schemas.microsoft.com/office/drawing/2014/main" id="{659CA8D5-4602-554E-B8B0-17153353F0A3}"/>
                  </a:ext>
                </a:extLst>
              </p:cNvPr>
              <p:cNvSpPr txBox="1">
                <a:spLocks noRot="1" noChangeAspect="1" noMove="1" noResize="1" noEditPoints="1" noAdjustHandles="1" noChangeArrowheads="1" noChangeShapeType="1" noTextEdit="1"/>
              </p:cNvSpPr>
              <p:nvPr/>
            </p:nvSpPr>
            <p:spPr>
              <a:xfrm>
                <a:off x="2346322" y="1473193"/>
                <a:ext cx="609602" cy="469672"/>
              </a:xfrm>
              <a:prstGeom prst="rect">
                <a:avLst/>
              </a:prstGeom>
              <a:blipFill>
                <a:blip r:embed="rId5"/>
                <a:stretch>
                  <a:fillRect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179FA53B-BA0D-E749-8D18-07D3A3AD32A1}"/>
                  </a:ext>
                </a:extLst>
              </p:cNvPr>
              <p:cNvSpPr txBox="1">
                <a:spLocks/>
              </p:cNvSpPr>
              <p:nvPr/>
            </p:nvSpPr>
            <p:spPr>
              <a:xfrm>
                <a:off x="2943223" y="147602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p:txBody>
          </p:sp>
        </mc:Choice>
        <mc:Fallback>
          <p:sp>
            <p:nvSpPr>
              <p:cNvPr id="20" name="Content Placeholder 2">
                <a:extLst>
                  <a:ext uri="{FF2B5EF4-FFF2-40B4-BE49-F238E27FC236}">
                    <a16:creationId xmlns:a16="http://schemas.microsoft.com/office/drawing/2014/main" id="{179FA53B-BA0D-E749-8D18-07D3A3AD32A1}"/>
                  </a:ext>
                </a:extLst>
              </p:cNvPr>
              <p:cNvSpPr txBox="1">
                <a:spLocks noRot="1" noChangeAspect="1" noMove="1" noResize="1" noEditPoints="1" noAdjustHandles="1" noChangeArrowheads="1" noChangeShapeType="1" noTextEdit="1"/>
              </p:cNvSpPr>
              <p:nvPr/>
            </p:nvSpPr>
            <p:spPr>
              <a:xfrm>
                <a:off x="2943223" y="1476026"/>
                <a:ext cx="609602" cy="469672"/>
              </a:xfrm>
              <a:prstGeom prst="rect">
                <a:avLst/>
              </a:prstGeom>
              <a:blipFill>
                <a:blip r:embed="rId6"/>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F8C4F43A-25AD-E446-9CCF-4EA08E296C0C}"/>
                  </a:ext>
                </a:extLst>
              </p:cNvPr>
              <p:cNvSpPr txBox="1">
                <a:spLocks/>
              </p:cNvSpPr>
              <p:nvPr/>
            </p:nvSpPr>
            <p:spPr>
              <a:xfrm>
                <a:off x="3521071" y="147499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p:txBody>
          </p:sp>
        </mc:Choice>
        <mc:Fallback>
          <p:sp>
            <p:nvSpPr>
              <p:cNvPr id="21" name="Content Placeholder 2">
                <a:extLst>
                  <a:ext uri="{FF2B5EF4-FFF2-40B4-BE49-F238E27FC236}">
                    <a16:creationId xmlns:a16="http://schemas.microsoft.com/office/drawing/2014/main" id="{F8C4F43A-25AD-E446-9CCF-4EA08E296C0C}"/>
                  </a:ext>
                </a:extLst>
              </p:cNvPr>
              <p:cNvSpPr txBox="1">
                <a:spLocks noRot="1" noChangeAspect="1" noMove="1" noResize="1" noEditPoints="1" noAdjustHandles="1" noChangeArrowheads="1" noChangeShapeType="1" noTextEdit="1"/>
              </p:cNvSpPr>
              <p:nvPr/>
            </p:nvSpPr>
            <p:spPr>
              <a:xfrm>
                <a:off x="3521071" y="1474999"/>
                <a:ext cx="609602" cy="469672"/>
              </a:xfrm>
              <a:prstGeom prst="rect">
                <a:avLst/>
              </a:prstGeom>
              <a:blipFill>
                <a:blip r:embed="rId7"/>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Content Placeholder 2">
                <a:extLst>
                  <a:ext uri="{FF2B5EF4-FFF2-40B4-BE49-F238E27FC236}">
                    <a16:creationId xmlns:a16="http://schemas.microsoft.com/office/drawing/2014/main" id="{D0024482-5DDA-E740-B1FB-2E9BB0162A91}"/>
                  </a:ext>
                </a:extLst>
              </p:cNvPr>
              <p:cNvSpPr txBox="1">
                <a:spLocks/>
              </p:cNvSpPr>
              <p:nvPr/>
            </p:nvSpPr>
            <p:spPr>
              <a:xfrm>
                <a:off x="4143373" y="148351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p:txBody>
          </p:sp>
        </mc:Choice>
        <mc:Fallback>
          <p:sp>
            <p:nvSpPr>
              <p:cNvPr id="22" name="Content Placeholder 2">
                <a:extLst>
                  <a:ext uri="{FF2B5EF4-FFF2-40B4-BE49-F238E27FC236}">
                    <a16:creationId xmlns:a16="http://schemas.microsoft.com/office/drawing/2014/main" id="{D0024482-5DDA-E740-B1FB-2E9BB0162A91}"/>
                  </a:ext>
                </a:extLst>
              </p:cNvPr>
              <p:cNvSpPr txBox="1">
                <a:spLocks noRot="1" noChangeAspect="1" noMove="1" noResize="1" noEditPoints="1" noAdjustHandles="1" noChangeArrowheads="1" noChangeShapeType="1" noTextEdit="1"/>
              </p:cNvSpPr>
              <p:nvPr/>
            </p:nvSpPr>
            <p:spPr>
              <a:xfrm>
                <a:off x="4143373" y="1483516"/>
                <a:ext cx="609602" cy="469672"/>
              </a:xfrm>
              <a:prstGeom prst="rect">
                <a:avLst/>
              </a:prstGeom>
              <a:blipFill>
                <a:blip r:embed="rId8"/>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CC583A8C-3304-0446-8CF6-4E32D54B3B6C}"/>
                  </a:ext>
                </a:extLst>
              </p:cNvPr>
              <p:cNvSpPr/>
              <p:nvPr/>
            </p:nvSpPr>
            <p:spPr>
              <a:xfrm>
                <a:off x="6096000" y="4891029"/>
                <a:ext cx="5442067" cy="497700"/>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𝑛</m:t>
                        </m:r>
                      </m:e>
                      <m:sub>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e>
                          <m:sub>
                            <m:r>
                              <a:rPr lang="en-US" sz="2400" i="1">
                                <a:solidFill>
                                  <a:srgbClr val="C00000"/>
                                </a:solidFill>
                                <a:latin typeface="Cambria Math" panose="02040503050406030204" pitchFamily="18" charset="0"/>
                              </a:rPr>
                              <m:t>𝑖</m:t>
                            </m:r>
                          </m:sub>
                        </m:sSub>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oMath>
                </a14:m>
                <a:r>
                  <a:rPr lang="en-US" sz="2400" dirty="0"/>
                  <a:t> = # of times word </a:t>
                </a:r>
                <a14:m>
                  <m:oMath xmlns:m="http://schemas.openxmlformats.org/officeDocument/2006/math">
                    <m:sSub>
                      <m:sSubPr>
                        <m:ctrlPr>
                          <a:rPr lang="en-US" sz="2400" b="1" i="1" dirty="0" smtClean="0">
                            <a:solidFill>
                              <a:srgbClr val="C00000"/>
                            </a:solidFill>
                            <a:latin typeface="Cambria Math" panose="02040503050406030204" pitchFamily="18" charset="0"/>
                          </a:rPr>
                        </m:ctrlPr>
                      </m:sSubPr>
                      <m:e>
                        <m:r>
                          <a:rPr lang="en-US" sz="2400" b="1" i="1" dirty="0" smtClean="0">
                            <a:solidFill>
                              <a:srgbClr val="C00000"/>
                            </a:solidFill>
                            <a:latin typeface="Cambria Math" panose="02040503050406030204" pitchFamily="18" charset="0"/>
                          </a:rPr>
                          <m:t>𝒘</m:t>
                        </m:r>
                      </m:e>
                      <m:sub>
                        <m:r>
                          <a:rPr lang="en-US" sz="2400" b="1" i="1" dirty="0" smtClean="0">
                            <a:solidFill>
                              <a:srgbClr val="C00000"/>
                            </a:solidFill>
                            <a:latin typeface="Cambria Math" panose="02040503050406030204" pitchFamily="18" charset="0"/>
                          </a:rPr>
                          <m:t>𝒊</m:t>
                        </m:r>
                      </m:sub>
                    </m:sSub>
                    <m:r>
                      <a:rPr lang="en-US" sz="2400" b="1" i="1" dirty="0">
                        <a:solidFill>
                          <a:srgbClr val="C00000"/>
                        </a:solidFill>
                        <a:latin typeface="Cambria Math" panose="02040503050406030204" pitchFamily="18" charset="0"/>
                      </a:rPr>
                      <m:t> </m:t>
                    </m:r>
                  </m:oMath>
                </a14:m>
                <a:r>
                  <a:rPr lang="en-US" sz="2400" dirty="0"/>
                  <a:t>appears in </a:t>
                </a:r>
                <a14:m>
                  <m:oMath xmlns:m="http://schemas.openxmlformats.org/officeDocument/2006/math">
                    <m:r>
                      <a:rPr lang="en-US" sz="2400" b="1" i="1" dirty="0">
                        <a:latin typeface="Cambria Math" panose="02040503050406030204" pitchFamily="18" charset="0"/>
                      </a:rPr>
                      <m:t>𝒅</m:t>
                    </m:r>
                    <m:r>
                      <a:rPr lang="en-US" sz="2400" b="1" i="1" dirty="0">
                        <a:latin typeface="Cambria Math" panose="02040503050406030204" pitchFamily="18" charset="0"/>
                      </a:rPr>
                      <m:t> </m:t>
                    </m:r>
                  </m:oMath>
                </a14:m>
                <a:endParaRPr lang="en-US" sz="2400" dirty="0"/>
              </a:p>
            </p:txBody>
          </p:sp>
        </mc:Choice>
        <mc:Fallback>
          <p:sp>
            <p:nvSpPr>
              <p:cNvPr id="5" name="Rectangle 4">
                <a:extLst>
                  <a:ext uri="{FF2B5EF4-FFF2-40B4-BE49-F238E27FC236}">
                    <a16:creationId xmlns:a16="http://schemas.microsoft.com/office/drawing/2014/main" id="{CC583A8C-3304-0446-8CF6-4E32D54B3B6C}"/>
                  </a:ext>
                </a:extLst>
              </p:cNvPr>
              <p:cNvSpPr>
                <a:spLocks noRot="1" noChangeAspect="1" noMove="1" noResize="1" noEditPoints="1" noAdjustHandles="1" noChangeArrowheads="1" noChangeShapeType="1" noTextEdit="1"/>
              </p:cNvSpPr>
              <p:nvPr/>
            </p:nvSpPr>
            <p:spPr>
              <a:xfrm>
                <a:off x="6096000" y="4891029"/>
                <a:ext cx="5442067" cy="497700"/>
              </a:xfrm>
              <a:prstGeom prst="rect">
                <a:avLst/>
              </a:prstGeom>
              <a:blipFill>
                <a:blip r:embed="rId9"/>
                <a:stretch>
                  <a:fillRect t="-4878" r="-233" b="-19512"/>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E0A899B3-3F36-FF4C-8E4B-1C4052475CF6}"/>
              </a:ext>
            </a:extLst>
          </p:cNvPr>
          <p:cNvCxnSpPr/>
          <p:nvPr/>
        </p:nvCxnSpPr>
        <p:spPr>
          <a:xfrm>
            <a:off x="5464174" y="889000"/>
            <a:ext cx="0" cy="565150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Content Placeholder 2">
                <a:extLst>
                  <a:ext uri="{FF2B5EF4-FFF2-40B4-BE49-F238E27FC236}">
                    <a16:creationId xmlns:a16="http://schemas.microsoft.com/office/drawing/2014/main" id="{8908143B-F564-CD41-A505-F4AF6623CE90}"/>
                  </a:ext>
                </a:extLst>
              </p:cNvPr>
              <p:cNvSpPr txBox="1">
                <a:spLocks/>
              </p:cNvSpPr>
              <p:nvPr/>
            </p:nvSpPr>
            <p:spPr>
              <a:xfrm>
                <a:off x="5778498" y="771482"/>
                <a:ext cx="5940425"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Let’s say our corpus </a:t>
                </a:r>
                <a14:m>
                  <m:oMath xmlns:m="http://schemas.openxmlformats.org/officeDocument/2006/math">
                    <m:r>
                      <a:rPr lang="en-US" sz="2400" b="1" i="1" dirty="0" smtClean="0">
                        <a:latin typeface="Cambria Math" panose="02040503050406030204" pitchFamily="18" charset="0"/>
                      </a:rPr>
                      <m:t>𝒅</m:t>
                    </m:r>
                  </m:oMath>
                </a14:m>
                <a:r>
                  <a:rPr lang="en-US" sz="2400" dirty="0">
                    <a:latin typeface="Avenir Light" panose="020B0402020203020204" pitchFamily="34" charset="77"/>
                  </a:rPr>
                  <a:t> has 100,000 words</a:t>
                </a:r>
                <a:endParaRPr lang="en-US" sz="2400" dirty="0">
                  <a:solidFill>
                    <a:schemeClr val="accent5">
                      <a:lumMod val="75000"/>
                    </a:schemeClr>
                  </a:solidFill>
                  <a:latin typeface="Avenir Light" panose="020B0402020203020204" pitchFamily="34" charset="77"/>
                </a:endParaRPr>
              </a:p>
            </p:txBody>
          </p:sp>
        </mc:Choice>
        <mc:Fallback>
          <p:sp>
            <p:nvSpPr>
              <p:cNvPr id="18" name="Content Placeholder 2">
                <a:extLst>
                  <a:ext uri="{FF2B5EF4-FFF2-40B4-BE49-F238E27FC236}">
                    <a16:creationId xmlns:a16="http://schemas.microsoft.com/office/drawing/2014/main" id="{8908143B-F564-CD41-A505-F4AF6623CE90}"/>
                  </a:ext>
                </a:extLst>
              </p:cNvPr>
              <p:cNvSpPr txBox="1">
                <a:spLocks noRot="1" noChangeAspect="1" noMove="1" noResize="1" noEditPoints="1" noAdjustHandles="1" noChangeArrowheads="1" noChangeShapeType="1" noTextEdit="1"/>
              </p:cNvSpPr>
              <p:nvPr/>
            </p:nvSpPr>
            <p:spPr>
              <a:xfrm>
                <a:off x="5778498" y="771482"/>
                <a:ext cx="5940425" cy="734091"/>
              </a:xfrm>
              <a:prstGeom prst="rect">
                <a:avLst/>
              </a:prstGeom>
              <a:blipFill>
                <a:blip r:embed="rId10"/>
                <a:stretch>
                  <a:fillRect/>
                </a:stretch>
              </a:blipFill>
            </p:spPr>
            <p:txBody>
              <a:bodyPr/>
              <a:lstStyle/>
              <a:p>
                <a:r>
                  <a:rPr lang="en-US">
                    <a:noFill/>
                  </a:rPr>
                  <a:t> </a:t>
                </a:r>
              </a:p>
            </p:txBody>
          </p:sp>
        </mc:Fallback>
      </mc:AlternateContent>
      <p:graphicFrame>
        <p:nvGraphicFramePr>
          <p:cNvPr id="23" name="Table 22">
            <a:extLst>
              <a:ext uri="{FF2B5EF4-FFF2-40B4-BE49-F238E27FC236}">
                <a16:creationId xmlns:a16="http://schemas.microsoft.com/office/drawing/2014/main" id="{B57FDB60-0E08-3C45-9AD4-1549A7DBC458}"/>
              </a:ext>
            </a:extLst>
          </p:cNvPr>
          <p:cNvGraphicFramePr>
            <a:graphicFrameLocks noGrp="1"/>
          </p:cNvGraphicFramePr>
          <p:nvPr/>
        </p:nvGraphicFramePr>
        <p:xfrm>
          <a:off x="6854823" y="1531964"/>
          <a:ext cx="3743325" cy="2350770"/>
        </p:xfrm>
        <a:graphic>
          <a:graphicData uri="http://schemas.openxmlformats.org/drawingml/2006/table">
            <a:tbl>
              <a:tblPr/>
              <a:tblGrid>
                <a:gridCol w="1619250">
                  <a:extLst>
                    <a:ext uri="{9D8B030D-6E8A-4147-A177-3AD203B41FA5}">
                      <a16:colId xmlns:a16="http://schemas.microsoft.com/office/drawing/2014/main" val="1285587778"/>
                    </a:ext>
                  </a:extLst>
                </a:gridCol>
                <a:gridCol w="2124075">
                  <a:extLst>
                    <a:ext uri="{9D8B030D-6E8A-4147-A177-3AD203B41FA5}">
                      <a16:colId xmlns:a16="http://schemas.microsoft.com/office/drawing/2014/main" val="3836941891"/>
                    </a:ext>
                  </a:extLst>
                </a:gridCol>
              </a:tblGrid>
              <a:tr h="333375">
                <a:tc>
                  <a:txBody>
                    <a:bodyPr/>
                    <a:lstStyle/>
                    <a:p>
                      <a:pPr algn="ctr"/>
                      <a:r>
                        <a:rPr lang="en-US" b="1">
                          <a:solidFill>
                            <a:srgbClr val="FFFFFF"/>
                          </a:solidFill>
                          <a:effectLst/>
                          <a:latin typeface="Avenir" panose="02000503020000020003" pitchFamily="2" charset="0"/>
                        </a:rPr>
                        <a:t>word</a:t>
                      </a:r>
                      <a:endParaRPr lang="en-US">
                        <a:effectLst/>
                      </a:endParaRPr>
                    </a:p>
                  </a:txBody>
                  <a:tcPr marL="38100" marR="38100" marT="38100" marB="38100" anchor="ctr">
                    <a:lnL>
                      <a:noFill/>
                    </a:lnL>
                    <a:lnR>
                      <a:noFill/>
                    </a:lnR>
                    <a:lnT>
                      <a:noFill/>
                    </a:lnT>
                    <a:lnB>
                      <a:noFill/>
                    </a:lnB>
                    <a:solidFill>
                      <a:srgbClr val="073A6C"/>
                    </a:solidFill>
                  </a:tcPr>
                </a:tc>
                <a:tc>
                  <a:txBody>
                    <a:bodyPr/>
                    <a:lstStyle/>
                    <a:p>
                      <a:pPr algn="ctr"/>
                      <a:r>
                        <a:rPr lang="en-US" b="1">
                          <a:solidFill>
                            <a:srgbClr val="FFFFFF"/>
                          </a:solidFill>
                          <a:effectLst/>
                          <a:latin typeface="Avenir" panose="02000503020000020003" pitchFamily="2" charset="0"/>
                        </a:rPr>
                        <a:t># occurrences</a:t>
                      </a:r>
                      <a:endParaRPr lang="en-US">
                        <a:effectLst/>
                      </a:endParaRPr>
                    </a:p>
                  </a:txBody>
                  <a:tcPr marL="38100" marR="38100" marT="38100" marB="38100" anchor="ctr">
                    <a:lnL>
                      <a:noFill/>
                    </a:lnL>
                    <a:lnR>
                      <a:noFill/>
                    </a:lnR>
                    <a:lnT>
                      <a:noFill/>
                    </a:lnT>
                    <a:lnB>
                      <a:noFill/>
                    </a:lnB>
                    <a:solidFill>
                      <a:srgbClr val="073A6C"/>
                    </a:solidFill>
                  </a:tcPr>
                </a:tc>
                <a:extLst>
                  <a:ext uri="{0D108BD9-81ED-4DB2-BD59-A6C34878D82A}">
                    <a16:rowId xmlns:a16="http://schemas.microsoft.com/office/drawing/2014/main" val="577504555"/>
                  </a:ext>
                </a:extLst>
              </a:tr>
              <a:tr h="400050">
                <a:tc>
                  <a:txBody>
                    <a:bodyPr/>
                    <a:lstStyle/>
                    <a:p>
                      <a:pPr algn="ctr"/>
                      <a:r>
                        <a:rPr lang="en-US" b="1">
                          <a:solidFill>
                            <a:srgbClr val="073A6C"/>
                          </a:solidFill>
                          <a:effectLst/>
                          <a:latin typeface="Avenir" panose="02000503020000020003" pitchFamily="2" charset="0"/>
                        </a:rPr>
                        <a:t>Anqi</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dirty="0">
                          <a:solidFill>
                            <a:srgbClr val="000000"/>
                          </a:solidFill>
                          <a:effectLst/>
                          <a:latin typeface="Avenir" panose="02000503020000020003" pitchFamily="2" charset="0"/>
                        </a:rPr>
                        <a:t>15</a:t>
                      </a:r>
                      <a:endParaRPr lang="en-US" dirty="0">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664111085"/>
                  </a:ext>
                </a:extLst>
              </a:tr>
              <a:tr h="400050">
                <a:tc>
                  <a:txBody>
                    <a:bodyPr/>
                    <a:lstStyle/>
                    <a:p>
                      <a:pPr algn="ctr"/>
                      <a:r>
                        <a:rPr lang="en-US" b="1">
                          <a:solidFill>
                            <a:srgbClr val="073A6C"/>
                          </a:solidFill>
                          <a:effectLst/>
                          <a:latin typeface="Avenir" panose="02000503020000020003" pitchFamily="2" charset="0"/>
                        </a:rPr>
                        <a:t>was</a:t>
                      </a:r>
                      <a:endParaRPr lang="en-US">
                        <a:effectLst/>
                      </a:endParaRPr>
                    </a:p>
                  </a:txBody>
                  <a:tcPr marL="38100" marR="38100" marT="38100" marB="38100" anchor="ctr">
                    <a:lnL>
                      <a:noFill/>
                    </a:lnL>
                    <a:lnR>
                      <a:noFill/>
                    </a:lnR>
                    <a:lnT>
                      <a:noFill/>
                    </a:lnT>
                    <a:lnB>
                      <a:noFill/>
                    </a:lnB>
                    <a:solidFill>
                      <a:srgbClr val="FFFFFF"/>
                    </a:solidFill>
                  </a:tcPr>
                </a:tc>
                <a:tc>
                  <a:txBody>
                    <a:bodyPr/>
                    <a:lstStyle/>
                    <a:p>
                      <a:pPr algn="ctr"/>
                      <a:r>
                        <a:rPr lang="en-US" dirty="0">
                          <a:solidFill>
                            <a:srgbClr val="000000"/>
                          </a:solidFill>
                          <a:effectLst/>
                          <a:latin typeface="Avenir" panose="02000503020000020003" pitchFamily="2" charset="0"/>
                        </a:rPr>
                        <a:t>1,000</a:t>
                      </a:r>
                      <a:endParaRPr lang="en-US" dirty="0">
                        <a:effectLst/>
                      </a:endParaRPr>
                    </a:p>
                  </a:txBody>
                  <a:tcPr marL="38100" marR="38100" marT="38100" marB="38100" anchor="ctr">
                    <a:lnL>
                      <a:noFill/>
                    </a:lnL>
                    <a:lnR>
                      <a:noFill/>
                    </a:lnR>
                    <a:lnT>
                      <a:noFill/>
                    </a:lnT>
                    <a:lnB>
                      <a:noFill/>
                    </a:lnB>
                    <a:solidFill>
                      <a:srgbClr val="FFFFFF"/>
                    </a:solidFill>
                  </a:tcPr>
                </a:tc>
                <a:extLst>
                  <a:ext uri="{0D108BD9-81ED-4DB2-BD59-A6C34878D82A}">
                    <a16:rowId xmlns:a16="http://schemas.microsoft.com/office/drawing/2014/main" val="337490900"/>
                  </a:ext>
                </a:extLst>
              </a:tr>
              <a:tr h="400050">
                <a:tc>
                  <a:txBody>
                    <a:bodyPr/>
                    <a:lstStyle/>
                    <a:p>
                      <a:pPr algn="ctr"/>
                      <a:r>
                        <a:rPr lang="en-US" b="1">
                          <a:solidFill>
                            <a:srgbClr val="073A6C"/>
                          </a:solidFill>
                          <a:effectLst/>
                          <a:latin typeface="Avenir" panose="02000503020000020003" pitchFamily="2" charset="0"/>
                        </a:rPr>
                        <a:t>late</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dirty="0">
                          <a:solidFill>
                            <a:srgbClr val="000000"/>
                          </a:solidFill>
                          <a:effectLst/>
                          <a:latin typeface="Avenir" panose="02000503020000020003" pitchFamily="2" charset="0"/>
                        </a:rPr>
                        <a:t>400</a:t>
                      </a:r>
                      <a:endParaRPr lang="en-US" dirty="0">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1165236682"/>
                  </a:ext>
                </a:extLst>
              </a:tr>
              <a:tr h="400050">
                <a:tc>
                  <a:txBody>
                    <a:bodyPr/>
                    <a:lstStyle/>
                    <a:p>
                      <a:pPr algn="ctr"/>
                      <a:r>
                        <a:rPr lang="en-US" b="1">
                          <a:solidFill>
                            <a:srgbClr val="073A6C"/>
                          </a:solidFill>
                          <a:effectLst/>
                          <a:latin typeface="Avenir" panose="02000503020000020003" pitchFamily="2" charset="0"/>
                        </a:rPr>
                        <a:t>for</a:t>
                      </a:r>
                      <a:endParaRPr lang="en-US">
                        <a:effectLst/>
                      </a:endParaRPr>
                    </a:p>
                  </a:txBody>
                  <a:tcPr marL="38100" marR="38100" marT="38100" marB="38100" anchor="ctr">
                    <a:lnL>
                      <a:noFill/>
                    </a:lnL>
                    <a:lnR>
                      <a:noFill/>
                    </a:lnR>
                    <a:lnT>
                      <a:noFill/>
                    </a:lnT>
                    <a:lnB>
                      <a:noFill/>
                    </a:lnB>
                    <a:solidFill>
                      <a:srgbClr val="FFFFFF"/>
                    </a:solidFill>
                  </a:tcPr>
                </a:tc>
                <a:tc>
                  <a:txBody>
                    <a:bodyPr/>
                    <a:lstStyle/>
                    <a:p>
                      <a:pPr algn="ctr"/>
                      <a:r>
                        <a:rPr lang="en-US" dirty="0">
                          <a:solidFill>
                            <a:srgbClr val="000000"/>
                          </a:solidFill>
                          <a:effectLst/>
                          <a:latin typeface="Avenir" panose="02000503020000020003" pitchFamily="2" charset="0"/>
                        </a:rPr>
                        <a:t>3,000</a:t>
                      </a:r>
                      <a:endParaRPr lang="en-US" dirty="0">
                        <a:effectLst/>
                      </a:endParaRPr>
                    </a:p>
                  </a:txBody>
                  <a:tcPr marL="38100" marR="38100" marT="38100" marB="38100" anchor="ctr">
                    <a:lnL>
                      <a:noFill/>
                    </a:lnL>
                    <a:lnR>
                      <a:noFill/>
                    </a:lnR>
                    <a:lnT>
                      <a:noFill/>
                    </a:lnT>
                    <a:lnB>
                      <a:noFill/>
                    </a:lnB>
                    <a:solidFill>
                      <a:srgbClr val="FFFFFF"/>
                    </a:solidFill>
                  </a:tcPr>
                </a:tc>
                <a:extLst>
                  <a:ext uri="{0D108BD9-81ED-4DB2-BD59-A6C34878D82A}">
                    <a16:rowId xmlns:a16="http://schemas.microsoft.com/office/drawing/2014/main" val="2076682866"/>
                  </a:ext>
                </a:extLst>
              </a:tr>
              <a:tr h="400050">
                <a:tc>
                  <a:txBody>
                    <a:bodyPr/>
                    <a:lstStyle/>
                    <a:p>
                      <a:pPr algn="ctr"/>
                      <a:r>
                        <a:rPr lang="en-US" b="1">
                          <a:solidFill>
                            <a:srgbClr val="073A6C"/>
                          </a:solidFill>
                          <a:effectLst/>
                          <a:latin typeface="Avenir" panose="02000503020000020003" pitchFamily="2" charset="0"/>
                        </a:rPr>
                        <a:t>class</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dirty="0">
                          <a:solidFill>
                            <a:srgbClr val="000000"/>
                          </a:solidFill>
                          <a:effectLst/>
                          <a:latin typeface="Avenir" panose="02000503020000020003" pitchFamily="2" charset="0"/>
                        </a:rPr>
                        <a:t>350</a:t>
                      </a:r>
                      <a:endParaRPr lang="en-US" dirty="0">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1636823802"/>
                  </a:ext>
                </a:extLst>
              </a:tr>
            </a:tbl>
          </a:graphicData>
        </a:graphic>
      </p:graphicFrame>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86FAE996-DED4-4D4E-A5D6-5B9F80FC2966}"/>
                  </a:ext>
                </a:extLst>
              </p:cNvPr>
              <p:cNvSpPr/>
              <p:nvPr/>
            </p:nvSpPr>
            <p:spPr>
              <a:xfrm>
                <a:off x="7219196" y="4051258"/>
                <a:ext cx="3557384" cy="49340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𝑊</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e>
                            <m:sub>
                              <m:r>
                                <a:rPr lang="en-US" sz="2400" i="1">
                                  <a:solidFill>
                                    <a:srgbClr val="C00000"/>
                                  </a:solidFill>
                                  <a:latin typeface="Cambria Math" panose="02040503050406030204" pitchFamily="18" charset="0"/>
                                </a:rPr>
                                <m:t>∗</m:t>
                              </m:r>
                            </m:sub>
                          </m:sSub>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r>
                        <a:rPr lang="en-US" sz="2400" b="0" i="1" smtClean="0">
                          <a:latin typeface="Cambria Math" panose="02040503050406030204" pitchFamily="18" charset="0"/>
                        </a:rPr>
                        <m:t>=100,000</m:t>
                      </m:r>
                    </m:oMath>
                  </m:oMathPara>
                </a14:m>
                <a:endParaRPr lang="en-US" sz="2400" dirty="0"/>
              </a:p>
            </p:txBody>
          </p:sp>
        </mc:Choice>
        <mc:Fallback>
          <p:sp>
            <p:nvSpPr>
              <p:cNvPr id="24" name="Rectangle 23">
                <a:extLst>
                  <a:ext uri="{FF2B5EF4-FFF2-40B4-BE49-F238E27FC236}">
                    <a16:creationId xmlns:a16="http://schemas.microsoft.com/office/drawing/2014/main" id="{86FAE996-DED4-4D4E-A5D6-5B9F80FC2966}"/>
                  </a:ext>
                </a:extLst>
              </p:cNvPr>
              <p:cNvSpPr>
                <a:spLocks noRot="1" noChangeAspect="1" noMove="1" noResize="1" noEditPoints="1" noAdjustHandles="1" noChangeArrowheads="1" noChangeShapeType="1" noTextEdit="1"/>
              </p:cNvSpPr>
              <p:nvPr/>
            </p:nvSpPr>
            <p:spPr>
              <a:xfrm>
                <a:off x="7219196" y="4051258"/>
                <a:ext cx="3557384" cy="493405"/>
              </a:xfrm>
              <a:prstGeom prst="rect">
                <a:avLst/>
              </a:prstGeom>
              <a:blipFill>
                <a:blip r:embed="rId11"/>
                <a:stretch>
                  <a:fillRect b="-7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888D8E0C-9D63-AF44-B0F7-AF8ED3A411E7}"/>
                  </a:ext>
                </a:extLst>
              </p:cNvPr>
              <p:cNvSpPr/>
              <p:nvPr/>
            </p:nvSpPr>
            <p:spPr>
              <a:xfrm>
                <a:off x="6063399" y="5455448"/>
                <a:ext cx="5868979" cy="493405"/>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𝑛</m:t>
                        </m:r>
                      </m:e>
                      <m:sub>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e>
                          <m:sub>
                            <m:r>
                              <a:rPr lang="en-US" sz="2400" b="0" i="1" smtClean="0">
                                <a:solidFill>
                                  <a:srgbClr val="C00000"/>
                                </a:solidFill>
                                <a:latin typeface="Cambria Math" panose="02040503050406030204" pitchFamily="18" charset="0"/>
                              </a:rPr>
                              <m:t>∗</m:t>
                            </m:r>
                          </m:sub>
                        </m:sSub>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oMath>
                </a14:m>
                <a:r>
                  <a:rPr lang="en-US" sz="2400" dirty="0"/>
                  <a:t> = # of times any word </a:t>
                </a:r>
                <a14:m>
                  <m:oMath xmlns:m="http://schemas.openxmlformats.org/officeDocument/2006/math">
                    <m:r>
                      <a:rPr lang="en-US" sz="2400" b="1" i="1" dirty="0">
                        <a:solidFill>
                          <a:srgbClr val="C00000"/>
                        </a:solidFill>
                        <a:latin typeface="Cambria Math" panose="02040503050406030204" pitchFamily="18" charset="0"/>
                      </a:rPr>
                      <m:t>𝒘</m:t>
                    </m:r>
                    <m:r>
                      <a:rPr lang="en-US" sz="2400" b="0" i="1" dirty="0" smtClean="0">
                        <a:solidFill>
                          <a:srgbClr val="C00000"/>
                        </a:solidFill>
                        <a:latin typeface="Cambria Math" panose="02040503050406030204" pitchFamily="18" charset="0"/>
                      </a:rPr>
                      <m:t> </m:t>
                    </m:r>
                  </m:oMath>
                </a14:m>
                <a:r>
                  <a:rPr lang="en-US" sz="2400" dirty="0"/>
                  <a:t>appears in </a:t>
                </a:r>
                <a14:m>
                  <m:oMath xmlns:m="http://schemas.openxmlformats.org/officeDocument/2006/math">
                    <m:r>
                      <a:rPr lang="en-US" sz="2400" b="1" i="1" dirty="0">
                        <a:latin typeface="Cambria Math" panose="02040503050406030204" pitchFamily="18" charset="0"/>
                      </a:rPr>
                      <m:t>𝒅</m:t>
                    </m:r>
                    <m:r>
                      <a:rPr lang="en-US" sz="2400" b="1" i="1" dirty="0">
                        <a:latin typeface="Cambria Math" panose="02040503050406030204" pitchFamily="18" charset="0"/>
                      </a:rPr>
                      <m:t> </m:t>
                    </m:r>
                  </m:oMath>
                </a14:m>
                <a:endParaRPr lang="en-US" sz="2400" dirty="0"/>
              </a:p>
            </p:txBody>
          </p:sp>
        </mc:Choice>
        <mc:Fallback>
          <p:sp>
            <p:nvSpPr>
              <p:cNvPr id="26" name="Rectangle 25">
                <a:extLst>
                  <a:ext uri="{FF2B5EF4-FFF2-40B4-BE49-F238E27FC236}">
                    <a16:creationId xmlns:a16="http://schemas.microsoft.com/office/drawing/2014/main" id="{888D8E0C-9D63-AF44-B0F7-AF8ED3A411E7}"/>
                  </a:ext>
                </a:extLst>
              </p:cNvPr>
              <p:cNvSpPr>
                <a:spLocks noRot="1" noChangeAspect="1" noMove="1" noResize="1" noEditPoints="1" noAdjustHandles="1" noChangeArrowheads="1" noChangeShapeType="1" noTextEdit="1"/>
              </p:cNvSpPr>
              <p:nvPr/>
            </p:nvSpPr>
            <p:spPr>
              <a:xfrm>
                <a:off x="6063399" y="5455448"/>
                <a:ext cx="5868979" cy="493405"/>
              </a:xfrm>
              <a:prstGeom prst="rect">
                <a:avLst/>
              </a:prstGeom>
              <a:blipFill>
                <a:blip r:embed="rId12"/>
                <a:stretch>
                  <a:fillRect t="-7500" r="-216" b="-22500"/>
                </a:stretch>
              </a:blipFill>
            </p:spPr>
            <p:txBody>
              <a:bodyPr/>
              <a:lstStyle/>
              <a:p>
                <a:r>
                  <a:rPr lang="en-US">
                    <a:noFill/>
                  </a:rPr>
                  <a:t> </a:t>
                </a:r>
              </a:p>
            </p:txBody>
          </p:sp>
        </mc:Fallback>
      </mc:AlternateContent>
    </p:spTree>
    <p:extLst>
      <p:ext uri="{BB962C8B-B14F-4D97-AF65-F5344CB8AC3E}">
        <p14:creationId xmlns:p14="http://schemas.microsoft.com/office/powerpoint/2010/main" val="28256227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Unigram Model</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34</a:t>
            </a:fld>
            <a:endParaRPr lang="en-US" dirty="0"/>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ACE80E80-655F-3946-B6E0-BD6BDBB919CE}"/>
                  </a:ext>
                </a:extLst>
              </p:cNvPr>
              <p:cNvSpPr txBox="1">
                <a:spLocks/>
              </p:cNvSpPr>
              <p:nvPr/>
            </p:nvSpPr>
            <p:spPr>
              <a:xfrm>
                <a:off x="269875" y="1164919"/>
                <a:ext cx="4889499"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p:sp>
            <p:nvSpPr>
              <p:cNvPr id="15" name="Content Placeholder 2">
                <a:extLst>
                  <a:ext uri="{FF2B5EF4-FFF2-40B4-BE49-F238E27FC236}">
                    <a16:creationId xmlns:a16="http://schemas.microsoft.com/office/drawing/2014/main" id="{ACE80E80-655F-3946-B6E0-BD6BDBB919CE}"/>
                  </a:ext>
                </a:extLst>
              </p:cNvPr>
              <p:cNvSpPr txBox="1">
                <a:spLocks noRot="1" noChangeAspect="1" noMove="1" noResize="1" noEditPoints="1" noAdjustHandles="1" noChangeArrowheads="1" noChangeShapeType="1" noTextEdit="1"/>
              </p:cNvSpPr>
              <p:nvPr/>
            </p:nvSpPr>
            <p:spPr>
              <a:xfrm>
                <a:off x="269875" y="1164919"/>
                <a:ext cx="4889499" cy="7340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Content Placeholder 2">
                <a:extLst>
                  <a:ext uri="{FF2B5EF4-FFF2-40B4-BE49-F238E27FC236}">
                    <a16:creationId xmlns:a16="http://schemas.microsoft.com/office/drawing/2014/main" id="{82F3030A-C86B-E747-A3BC-0558C571EBB5}"/>
                  </a:ext>
                </a:extLst>
              </p:cNvPr>
              <p:cNvSpPr txBox="1">
                <a:spLocks/>
              </p:cNvSpPr>
              <p:nvPr/>
            </p:nvSpPr>
            <p:spPr>
              <a:xfrm>
                <a:off x="1749420" y="148872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p:txBody>
          </p:sp>
        </mc:Choice>
        <mc:Fallback>
          <p:sp>
            <p:nvSpPr>
              <p:cNvPr id="16" name="Content Placeholder 2">
                <a:extLst>
                  <a:ext uri="{FF2B5EF4-FFF2-40B4-BE49-F238E27FC236}">
                    <a16:creationId xmlns:a16="http://schemas.microsoft.com/office/drawing/2014/main" id="{82F3030A-C86B-E747-A3BC-0558C571EBB5}"/>
                  </a:ext>
                </a:extLst>
              </p:cNvPr>
              <p:cNvSpPr txBox="1">
                <a:spLocks noRot="1" noChangeAspect="1" noMove="1" noResize="1" noEditPoints="1" noAdjustHandles="1" noChangeArrowheads="1" noChangeShapeType="1" noTextEdit="1"/>
              </p:cNvSpPr>
              <p:nvPr/>
            </p:nvSpPr>
            <p:spPr>
              <a:xfrm>
                <a:off x="1749420" y="1488726"/>
                <a:ext cx="609602" cy="469672"/>
              </a:xfrm>
              <a:prstGeom prst="rect">
                <a:avLst/>
              </a:prstGeom>
              <a:blipFill>
                <a:blip r:embed="rId3"/>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659CA8D5-4602-554E-B8B0-17153353F0A3}"/>
                  </a:ext>
                </a:extLst>
              </p:cNvPr>
              <p:cNvSpPr txBox="1">
                <a:spLocks/>
              </p:cNvSpPr>
              <p:nvPr/>
            </p:nvSpPr>
            <p:spPr>
              <a:xfrm>
                <a:off x="2346322" y="1473193"/>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p:txBody>
          </p:sp>
        </mc:Choice>
        <mc:Fallback>
          <p:sp>
            <p:nvSpPr>
              <p:cNvPr id="19" name="Content Placeholder 2">
                <a:extLst>
                  <a:ext uri="{FF2B5EF4-FFF2-40B4-BE49-F238E27FC236}">
                    <a16:creationId xmlns:a16="http://schemas.microsoft.com/office/drawing/2014/main" id="{659CA8D5-4602-554E-B8B0-17153353F0A3}"/>
                  </a:ext>
                </a:extLst>
              </p:cNvPr>
              <p:cNvSpPr txBox="1">
                <a:spLocks noRot="1" noChangeAspect="1" noMove="1" noResize="1" noEditPoints="1" noAdjustHandles="1" noChangeArrowheads="1" noChangeShapeType="1" noTextEdit="1"/>
              </p:cNvSpPr>
              <p:nvPr/>
            </p:nvSpPr>
            <p:spPr>
              <a:xfrm>
                <a:off x="2346322" y="1473193"/>
                <a:ext cx="609602" cy="469672"/>
              </a:xfrm>
              <a:prstGeom prst="rect">
                <a:avLst/>
              </a:prstGeom>
              <a:blipFill>
                <a:blip r:embed="rId4"/>
                <a:stretch>
                  <a:fillRect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179FA53B-BA0D-E749-8D18-07D3A3AD32A1}"/>
                  </a:ext>
                </a:extLst>
              </p:cNvPr>
              <p:cNvSpPr txBox="1">
                <a:spLocks/>
              </p:cNvSpPr>
              <p:nvPr/>
            </p:nvSpPr>
            <p:spPr>
              <a:xfrm>
                <a:off x="2943223" y="147602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p:txBody>
          </p:sp>
        </mc:Choice>
        <mc:Fallback>
          <p:sp>
            <p:nvSpPr>
              <p:cNvPr id="20" name="Content Placeholder 2">
                <a:extLst>
                  <a:ext uri="{FF2B5EF4-FFF2-40B4-BE49-F238E27FC236}">
                    <a16:creationId xmlns:a16="http://schemas.microsoft.com/office/drawing/2014/main" id="{179FA53B-BA0D-E749-8D18-07D3A3AD32A1}"/>
                  </a:ext>
                </a:extLst>
              </p:cNvPr>
              <p:cNvSpPr txBox="1">
                <a:spLocks noRot="1" noChangeAspect="1" noMove="1" noResize="1" noEditPoints="1" noAdjustHandles="1" noChangeArrowheads="1" noChangeShapeType="1" noTextEdit="1"/>
              </p:cNvSpPr>
              <p:nvPr/>
            </p:nvSpPr>
            <p:spPr>
              <a:xfrm>
                <a:off x="2943223" y="1476026"/>
                <a:ext cx="609602" cy="469672"/>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F8C4F43A-25AD-E446-9CCF-4EA08E296C0C}"/>
                  </a:ext>
                </a:extLst>
              </p:cNvPr>
              <p:cNvSpPr txBox="1">
                <a:spLocks/>
              </p:cNvSpPr>
              <p:nvPr/>
            </p:nvSpPr>
            <p:spPr>
              <a:xfrm>
                <a:off x="3521071" y="147499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p:txBody>
          </p:sp>
        </mc:Choice>
        <mc:Fallback>
          <p:sp>
            <p:nvSpPr>
              <p:cNvPr id="21" name="Content Placeholder 2">
                <a:extLst>
                  <a:ext uri="{FF2B5EF4-FFF2-40B4-BE49-F238E27FC236}">
                    <a16:creationId xmlns:a16="http://schemas.microsoft.com/office/drawing/2014/main" id="{F8C4F43A-25AD-E446-9CCF-4EA08E296C0C}"/>
                  </a:ext>
                </a:extLst>
              </p:cNvPr>
              <p:cNvSpPr txBox="1">
                <a:spLocks noRot="1" noChangeAspect="1" noMove="1" noResize="1" noEditPoints="1" noAdjustHandles="1" noChangeArrowheads="1" noChangeShapeType="1" noTextEdit="1"/>
              </p:cNvSpPr>
              <p:nvPr/>
            </p:nvSpPr>
            <p:spPr>
              <a:xfrm>
                <a:off x="3521071" y="1474999"/>
                <a:ext cx="609602" cy="469672"/>
              </a:xfrm>
              <a:prstGeom prst="rect">
                <a:avLst/>
              </a:prstGeom>
              <a:blipFill>
                <a:blip r:embed="rId6"/>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Content Placeholder 2">
                <a:extLst>
                  <a:ext uri="{FF2B5EF4-FFF2-40B4-BE49-F238E27FC236}">
                    <a16:creationId xmlns:a16="http://schemas.microsoft.com/office/drawing/2014/main" id="{D0024482-5DDA-E740-B1FB-2E9BB0162A91}"/>
                  </a:ext>
                </a:extLst>
              </p:cNvPr>
              <p:cNvSpPr txBox="1">
                <a:spLocks/>
              </p:cNvSpPr>
              <p:nvPr/>
            </p:nvSpPr>
            <p:spPr>
              <a:xfrm>
                <a:off x="4143373" y="148351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p:txBody>
          </p:sp>
        </mc:Choice>
        <mc:Fallback>
          <p:sp>
            <p:nvSpPr>
              <p:cNvPr id="22" name="Content Placeholder 2">
                <a:extLst>
                  <a:ext uri="{FF2B5EF4-FFF2-40B4-BE49-F238E27FC236}">
                    <a16:creationId xmlns:a16="http://schemas.microsoft.com/office/drawing/2014/main" id="{D0024482-5DDA-E740-B1FB-2E9BB0162A91}"/>
                  </a:ext>
                </a:extLst>
              </p:cNvPr>
              <p:cNvSpPr txBox="1">
                <a:spLocks noRot="1" noChangeAspect="1" noMove="1" noResize="1" noEditPoints="1" noAdjustHandles="1" noChangeArrowheads="1" noChangeShapeType="1" noTextEdit="1"/>
              </p:cNvSpPr>
              <p:nvPr/>
            </p:nvSpPr>
            <p:spPr>
              <a:xfrm>
                <a:off x="4143373" y="1483516"/>
                <a:ext cx="609602" cy="469672"/>
              </a:xfrm>
              <a:prstGeom prst="rect">
                <a:avLst/>
              </a:prstGeom>
              <a:blipFill>
                <a:blip r:embed="rId7"/>
                <a:stretch>
                  <a:fillRect b="-7895"/>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E0A899B3-3F36-FF4C-8E4B-1C4052475CF6}"/>
              </a:ext>
            </a:extLst>
          </p:cNvPr>
          <p:cNvCxnSpPr/>
          <p:nvPr/>
        </p:nvCxnSpPr>
        <p:spPr>
          <a:xfrm>
            <a:off x="5464174" y="889000"/>
            <a:ext cx="0" cy="565150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Content Placeholder 2">
                <a:extLst>
                  <a:ext uri="{FF2B5EF4-FFF2-40B4-BE49-F238E27FC236}">
                    <a16:creationId xmlns:a16="http://schemas.microsoft.com/office/drawing/2014/main" id="{8908143B-F564-CD41-A505-F4AF6623CE90}"/>
                  </a:ext>
                </a:extLst>
              </p:cNvPr>
              <p:cNvSpPr txBox="1">
                <a:spLocks/>
              </p:cNvSpPr>
              <p:nvPr/>
            </p:nvSpPr>
            <p:spPr>
              <a:xfrm>
                <a:off x="5778498" y="771482"/>
                <a:ext cx="5940425"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Let’s say our corpus </a:t>
                </a:r>
                <a14:m>
                  <m:oMath xmlns:m="http://schemas.openxmlformats.org/officeDocument/2006/math">
                    <m:r>
                      <a:rPr lang="en-US" sz="2400" b="1" i="1" dirty="0" smtClean="0">
                        <a:latin typeface="Cambria Math" panose="02040503050406030204" pitchFamily="18" charset="0"/>
                      </a:rPr>
                      <m:t>𝒅</m:t>
                    </m:r>
                  </m:oMath>
                </a14:m>
                <a:r>
                  <a:rPr lang="en-US" sz="2400" dirty="0">
                    <a:latin typeface="Avenir Light" panose="020B0402020203020204" pitchFamily="34" charset="77"/>
                  </a:rPr>
                  <a:t> has 100,000 words</a:t>
                </a:r>
                <a:endParaRPr lang="en-US" sz="2400" dirty="0">
                  <a:solidFill>
                    <a:schemeClr val="accent5">
                      <a:lumMod val="75000"/>
                    </a:schemeClr>
                  </a:solidFill>
                  <a:latin typeface="Avenir Light" panose="020B0402020203020204" pitchFamily="34" charset="77"/>
                </a:endParaRPr>
              </a:p>
            </p:txBody>
          </p:sp>
        </mc:Choice>
        <mc:Fallback>
          <p:sp>
            <p:nvSpPr>
              <p:cNvPr id="18" name="Content Placeholder 2">
                <a:extLst>
                  <a:ext uri="{FF2B5EF4-FFF2-40B4-BE49-F238E27FC236}">
                    <a16:creationId xmlns:a16="http://schemas.microsoft.com/office/drawing/2014/main" id="{8908143B-F564-CD41-A505-F4AF6623CE90}"/>
                  </a:ext>
                </a:extLst>
              </p:cNvPr>
              <p:cNvSpPr txBox="1">
                <a:spLocks noRot="1" noChangeAspect="1" noMove="1" noResize="1" noEditPoints="1" noAdjustHandles="1" noChangeArrowheads="1" noChangeShapeType="1" noTextEdit="1"/>
              </p:cNvSpPr>
              <p:nvPr/>
            </p:nvSpPr>
            <p:spPr>
              <a:xfrm>
                <a:off x="5778498" y="771482"/>
                <a:ext cx="5940425" cy="734091"/>
              </a:xfrm>
              <a:prstGeom prst="rect">
                <a:avLst/>
              </a:prstGeom>
              <a:blipFill>
                <a:blip r:embed="rId8"/>
                <a:stretch>
                  <a:fillRect/>
                </a:stretch>
              </a:blipFill>
            </p:spPr>
            <p:txBody>
              <a:bodyPr/>
              <a:lstStyle/>
              <a:p>
                <a:r>
                  <a:rPr lang="en-US">
                    <a:noFill/>
                  </a:rPr>
                  <a:t> </a:t>
                </a:r>
              </a:p>
            </p:txBody>
          </p:sp>
        </mc:Fallback>
      </mc:AlternateContent>
      <p:graphicFrame>
        <p:nvGraphicFramePr>
          <p:cNvPr id="23" name="Table 22">
            <a:extLst>
              <a:ext uri="{FF2B5EF4-FFF2-40B4-BE49-F238E27FC236}">
                <a16:creationId xmlns:a16="http://schemas.microsoft.com/office/drawing/2014/main" id="{B57FDB60-0E08-3C45-9AD4-1549A7DBC458}"/>
              </a:ext>
            </a:extLst>
          </p:cNvPr>
          <p:cNvGraphicFramePr>
            <a:graphicFrameLocks noGrp="1"/>
          </p:cNvGraphicFramePr>
          <p:nvPr/>
        </p:nvGraphicFramePr>
        <p:xfrm>
          <a:off x="6854823" y="1531964"/>
          <a:ext cx="3743325" cy="2350770"/>
        </p:xfrm>
        <a:graphic>
          <a:graphicData uri="http://schemas.openxmlformats.org/drawingml/2006/table">
            <a:tbl>
              <a:tblPr/>
              <a:tblGrid>
                <a:gridCol w="1619250">
                  <a:extLst>
                    <a:ext uri="{9D8B030D-6E8A-4147-A177-3AD203B41FA5}">
                      <a16:colId xmlns:a16="http://schemas.microsoft.com/office/drawing/2014/main" val="1285587778"/>
                    </a:ext>
                  </a:extLst>
                </a:gridCol>
                <a:gridCol w="2124075">
                  <a:extLst>
                    <a:ext uri="{9D8B030D-6E8A-4147-A177-3AD203B41FA5}">
                      <a16:colId xmlns:a16="http://schemas.microsoft.com/office/drawing/2014/main" val="3836941891"/>
                    </a:ext>
                  </a:extLst>
                </a:gridCol>
              </a:tblGrid>
              <a:tr h="333375">
                <a:tc>
                  <a:txBody>
                    <a:bodyPr/>
                    <a:lstStyle/>
                    <a:p>
                      <a:pPr algn="ctr"/>
                      <a:r>
                        <a:rPr lang="en-US" b="1">
                          <a:solidFill>
                            <a:srgbClr val="FFFFFF"/>
                          </a:solidFill>
                          <a:effectLst/>
                          <a:latin typeface="Avenir" panose="02000503020000020003" pitchFamily="2" charset="0"/>
                        </a:rPr>
                        <a:t>word</a:t>
                      </a:r>
                      <a:endParaRPr lang="en-US">
                        <a:effectLst/>
                      </a:endParaRPr>
                    </a:p>
                  </a:txBody>
                  <a:tcPr marL="38100" marR="38100" marT="38100" marB="38100" anchor="ctr">
                    <a:lnL>
                      <a:noFill/>
                    </a:lnL>
                    <a:lnR>
                      <a:noFill/>
                    </a:lnR>
                    <a:lnT>
                      <a:noFill/>
                    </a:lnT>
                    <a:lnB>
                      <a:noFill/>
                    </a:lnB>
                    <a:solidFill>
                      <a:srgbClr val="073A6C"/>
                    </a:solidFill>
                  </a:tcPr>
                </a:tc>
                <a:tc>
                  <a:txBody>
                    <a:bodyPr/>
                    <a:lstStyle/>
                    <a:p>
                      <a:pPr algn="ctr"/>
                      <a:r>
                        <a:rPr lang="en-US" b="1">
                          <a:solidFill>
                            <a:srgbClr val="FFFFFF"/>
                          </a:solidFill>
                          <a:effectLst/>
                          <a:latin typeface="Avenir" panose="02000503020000020003" pitchFamily="2" charset="0"/>
                        </a:rPr>
                        <a:t># occurrences</a:t>
                      </a:r>
                      <a:endParaRPr lang="en-US">
                        <a:effectLst/>
                      </a:endParaRPr>
                    </a:p>
                  </a:txBody>
                  <a:tcPr marL="38100" marR="38100" marT="38100" marB="38100" anchor="ctr">
                    <a:lnL>
                      <a:noFill/>
                    </a:lnL>
                    <a:lnR>
                      <a:noFill/>
                    </a:lnR>
                    <a:lnT>
                      <a:noFill/>
                    </a:lnT>
                    <a:lnB>
                      <a:noFill/>
                    </a:lnB>
                    <a:solidFill>
                      <a:srgbClr val="073A6C"/>
                    </a:solidFill>
                  </a:tcPr>
                </a:tc>
                <a:extLst>
                  <a:ext uri="{0D108BD9-81ED-4DB2-BD59-A6C34878D82A}">
                    <a16:rowId xmlns:a16="http://schemas.microsoft.com/office/drawing/2014/main" val="577504555"/>
                  </a:ext>
                </a:extLst>
              </a:tr>
              <a:tr h="400050">
                <a:tc>
                  <a:txBody>
                    <a:bodyPr/>
                    <a:lstStyle/>
                    <a:p>
                      <a:pPr algn="ctr"/>
                      <a:r>
                        <a:rPr lang="en-US" b="1">
                          <a:solidFill>
                            <a:srgbClr val="073A6C"/>
                          </a:solidFill>
                          <a:effectLst/>
                          <a:latin typeface="Avenir" panose="02000503020000020003" pitchFamily="2" charset="0"/>
                        </a:rPr>
                        <a:t>Anqi</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dirty="0">
                          <a:solidFill>
                            <a:srgbClr val="000000"/>
                          </a:solidFill>
                          <a:effectLst/>
                          <a:latin typeface="Avenir" panose="02000503020000020003" pitchFamily="2" charset="0"/>
                        </a:rPr>
                        <a:t>15</a:t>
                      </a:r>
                      <a:endParaRPr lang="en-US" dirty="0">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664111085"/>
                  </a:ext>
                </a:extLst>
              </a:tr>
              <a:tr h="400050">
                <a:tc>
                  <a:txBody>
                    <a:bodyPr/>
                    <a:lstStyle/>
                    <a:p>
                      <a:pPr algn="ctr"/>
                      <a:r>
                        <a:rPr lang="en-US" b="1">
                          <a:solidFill>
                            <a:srgbClr val="073A6C"/>
                          </a:solidFill>
                          <a:effectLst/>
                          <a:latin typeface="Avenir" panose="02000503020000020003" pitchFamily="2" charset="0"/>
                        </a:rPr>
                        <a:t>was</a:t>
                      </a:r>
                      <a:endParaRPr lang="en-US">
                        <a:effectLst/>
                      </a:endParaRPr>
                    </a:p>
                  </a:txBody>
                  <a:tcPr marL="38100" marR="38100" marT="38100" marB="38100" anchor="ctr">
                    <a:lnL>
                      <a:noFill/>
                    </a:lnL>
                    <a:lnR>
                      <a:noFill/>
                    </a:lnR>
                    <a:lnT>
                      <a:noFill/>
                    </a:lnT>
                    <a:lnB>
                      <a:noFill/>
                    </a:lnB>
                    <a:solidFill>
                      <a:srgbClr val="FFFFFF"/>
                    </a:solidFill>
                  </a:tcPr>
                </a:tc>
                <a:tc>
                  <a:txBody>
                    <a:bodyPr/>
                    <a:lstStyle/>
                    <a:p>
                      <a:pPr algn="ctr"/>
                      <a:r>
                        <a:rPr lang="en-US" dirty="0">
                          <a:solidFill>
                            <a:srgbClr val="000000"/>
                          </a:solidFill>
                          <a:effectLst/>
                          <a:latin typeface="Avenir" panose="02000503020000020003" pitchFamily="2" charset="0"/>
                        </a:rPr>
                        <a:t>1,000</a:t>
                      </a:r>
                      <a:endParaRPr lang="en-US" dirty="0">
                        <a:effectLst/>
                      </a:endParaRPr>
                    </a:p>
                  </a:txBody>
                  <a:tcPr marL="38100" marR="38100" marT="38100" marB="38100" anchor="ctr">
                    <a:lnL>
                      <a:noFill/>
                    </a:lnL>
                    <a:lnR>
                      <a:noFill/>
                    </a:lnR>
                    <a:lnT>
                      <a:noFill/>
                    </a:lnT>
                    <a:lnB>
                      <a:noFill/>
                    </a:lnB>
                    <a:solidFill>
                      <a:srgbClr val="FFFFFF"/>
                    </a:solidFill>
                  </a:tcPr>
                </a:tc>
                <a:extLst>
                  <a:ext uri="{0D108BD9-81ED-4DB2-BD59-A6C34878D82A}">
                    <a16:rowId xmlns:a16="http://schemas.microsoft.com/office/drawing/2014/main" val="337490900"/>
                  </a:ext>
                </a:extLst>
              </a:tr>
              <a:tr h="400050">
                <a:tc>
                  <a:txBody>
                    <a:bodyPr/>
                    <a:lstStyle/>
                    <a:p>
                      <a:pPr algn="ctr"/>
                      <a:r>
                        <a:rPr lang="en-US" b="1">
                          <a:solidFill>
                            <a:srgbClr val="073A6C"/>
                          </a:solidFill>
                          <a:effectLst/>
                          <a:latin typeface="Avenir" panose="02000503020000020003" pitchFamily="2" charset="0"/>
                        </a:rPr>
                        <a:t>late</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dirty="0">
                          <a:solidFill>
                            <a:srgbClr val="000000"/>
                          </a:solidFill>
                          <a:effectLst/>
                          <a:latin typeface="Avenir" panose="02000503020000020003" pitchFamily="2" charset="0"/>
                        </a:rPr>
                        <a:t>400</a:t>
                      </a:r>
                      <a:endParaRPr lang="en-US" dirty="0">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1165236682"/>
                  </a:ext>
                </a:extLst>
              </a:tr>
              <a:tr h="400050">
                <a:tc>
                  <a:txBody>
                    <a:bodyPr/>
                    <a:lstStyle/>
                    <a:p>
                      <a:pPr algn="ctr"/>
                      <a:r>
                        <a:rPr lang="en-US" b="1">
                          <a:solidFill>
                            <a:srgbClr val="073A6C"/>
                          </a:solidFill>
                          <a:effectLst/>
                          <a:latin typeface="Avenir" panose="02000503020000020003" pitchFamily="2" charset="0"/>
                        </a:rPr>
                        <a:t>for</a:t>
                      </a:r>
                      <a:endParaRPr lang="en-US">
                        <a:effectLst/>
                      </a:endParaRPr>
                    </a:p>
                  </a:txBody>
                  <a:tcPr marL="38100" marR="38100" marT="38100" marB="38100" anchor="ctr">
                    <a:lnL>
                      <a:noFill/>
                    </a:lnL>
                    <a:lnR>
                      <a:noFill/>
                    </a:lnR>
                    <a:lnT>
                      <a:noFill/>
                    </a:lnT>
                    <a:lnB>
                      <a:noFill/>
                    </a:lnB>
                    <a:solidFill>
                      <a:srgbClr val="FFFFFF"/>
                    </a:solidFill>
                  </a:tcPr>
                </a:tc>
                <a:tc>
                  <a:txBody>
                    <a:bodyPr/>
                    <a:lstStyle/>
                    <a:p>
                      <a:pPr algn="ctr"/>
                      <a:r>
                        <a:rPr lang="en-US" dirty="0">
                          <a:solidFill>
                            <a:srgbClr val="000000"/>
                          </a:solidFill>
                          <a:effectLst/>
                          <a:latin typeface="Avenir" panose="02000503020000020003" pitchFamily="2" charset="0"/>
                        </a:rPr>
                        <a:t>3,000</a:t>
                      </a:r>
                      <a:endParaRPr lang="en-US" dirty="0">
                        <a:effectLst/>
                      </a:endParaRPr>
                    </a:p>
                  </a:txBody>
                  <a:tcPr marL="38100" marR="38100" marT="38100" marB="38100" anchor="ctr">
                    <a:lnL>
                      <a:noFill/>
                    </a:lnL>
                    <a:lnR>
                      <a:noFill/>
                    </a:lnR>
                    <a:lnT>
                      <a:noFill/>
                    </a:lnT>
                    <a:lnB>
                      <a:noFill/>
                    </a:lnB>
                    <a:solidFill>
                      <a:srgbClr val="FFFFFF"/>
                    </a:solidFill>
                  </a:tcPr>
                </a:tc>
                <a:extLst>
                  <a:ext uri="{0D108BD9-81ED-4DB2-BD59-A6C34878D82A}">
                    <a16:rowId xmlns:a16="http://schemas.microsoft.com/office/drawing/2014/main" val="2076682866"/>
                  </a:ext>
                </a:extLst>
              </a:tr>
              <a:tr h="400050">
                <a:tc>
                  <a:txBody>
                    <a:bodyPr/>
                    <a:lstStyle/>
                    <a:p>
                      <a:pPr algn="ctr"/>
                      <a:r>
                        <a:rPr lang="en-US" b="1">
                          <a:solidFill>
                            <a:srgbClr val="073A6C"/>
                          </a:solidFill>
                          <a:effectLst/>
                          <a:latin typeface="Avenir" panose="02000503020000020003" pitchFamily="2" charset="0"/>
                        </a:rPr>
                        <a:t>class</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dirty="0">
                          <a:solidFill>
                            <a:srgbClr val="000000"/>
                          </a:solidFill>
                          <a:effectLst/>
                          <a:latin typeface="Avenir" panose="02000503020000020003" pitchFamily="2" charset="0"/>
                        </a:rPr>
                        <a:t>350</a:t>
                      </a:r>
                      <a:endParaRPr lang="en-US" dirty="0">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1636823802"/>
                  </a:ext>
                </a:extLst>
              </a:tr>
            </a:tbl>
          </a:graphicData>
        </a:graphic>
      </p:graphicFrame>
      <mc:AlternateContent xmlns:mc="http://schemas.openxmlformats.org/markup-compatibility/2006">
        <mc:Choice xmlns:a14="http://schemas.microsoft.com/office/drawing/2010/main" Requires="a14">
          <p:sp>
            <p:nvSpPr>
              <p:cNvPr id="25" name="Content Placeholder 2">
                <a:extLst>
                  <a:ext uri="{FF2B5EF4-FFF2-40B4-BE49-F238E27FC236}">
                    <a16:creationId xmlns:a16="http://schemas.microsoft.com/office/drawing/2014/main" id="{15400E4F-9082-7A47-B368-4C83EADC8FC0}"/>
                  </a:ext>
                </a:extLst>
              </p:cNvPr>
              <p:cNvSpPr txBox="1">
                <a:spLocks/>
              </p:cNvSpPr>
              <p:nvPr/>
            </p:nvSpPr>
            <p:spPr>
              <a:xfrm>
                <a:off x="392224" y="3661985"/>
                <a:ext cx="4919550"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Anqi</m:t>
                    </m:r>
                    <m:r>
                      <a:rPr lang="en-US" sz="2400" b="0" i="0" dirty="0" smtClean="0">
                        <a:latin typeface="Cambria Math" panose="02040503050406030204" pitchFamily="18" charset="0"/>
                      </a:rPr>
                      <m:t>)</m:t>
                    </m:r>
                  </m:oMath>
                </a14:m>
                <a:r>
                  <a:rPr lang="en-US" sz="2400" dirty="0">
                    <a:latin typeface="Avenir Light" panose="020B0402020203020204" pitchFamily="34" charset="77"/>
                  </a:rPr>
                  <a:t> =</a:t>
                </a:r>
                <a:r>
                  <a:rPr lang="en-US" sz="2400" dirty="0">
                    <a:solidFill>
                      <a:schemeClr val="accent5">
                        <a:lumMod val="75000"/>
                      </a:schemeClr>
                    </a:solidFill>
                    <a:latin typeface="Avenir Light" panose="020B0402020203020204" pitchFamily="34" charset="77"/>
                  </a:rPr>
                  <a:t> </a:t>
                </a:r>
                <a14:m>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15</m:t>
                        </m:r>
                      </m:num>
                      <m:den>
                        <m:r>
                          <a:rPr lang="en-US" sz="2400" b="0" i="1" smtClean="0">
                            <a:solidFill>
                              <a:schemeClr val="tx1"/>
                            </a:solidFill>
                            <a:latin typeface="Cambria Math" panose="02040503050406030204" pitchFamily="18" charset="0"/>
                          </a:rPr>
                          <m:t>100,000</m:t>
                        </m:r>
                      </m:den>
                    </m:f>
                    <m:r>
                      <a:rPr lang="en-US" sz="2400" b="0" i="1" smtClean="0">
                        <a:solidFill>
                          <a:schemeClr val="tx1"/>
                        </a:solidFill>
                        <a:latin typeface="Cambria Math" panose="02040503050406030204" pitchFamily="18" charset="0"/>
                      </a:rPr>
                      <m:t>=0.00015</m:t>
                    </m:r>
                  </m:oMath>
                </a14:m>
                <a:endParaRPr lang="en-US" sz="2400" dirty="0">
                  <a:solidFill>
                    <a:schemeClr val="accent5">
                      <a:lumMod val="75000"/>
                    </a:schemeClr>
                  </a:solidFill>
                  <a:latin typeface="Avenir Light" panose="020B0402020203020204" pitchFamily="34" charset="77"/>
                </a:endParaRPr>
              </a:p>
            </p:txBody>
          </p:sp>
        </mc:Choice>
        <mc:Fallback>
          <p:sp>
            <p:nvSpPr>
              <p:cNvPr id="25" name="Content Placeholder 2">
                <a:extLst>
                  <a:ext uri="{FF2B5EF4-FFF2-40B4-BE49-F238E27FC236}">
                    <a16:creationId xmlns:a16="http://schemas.microsoft.com/office/drawing/2014/main" id="{15400E4F-9082-7A47-B368-4C83EADC8FC0}"/>
                  </a:ext>
                </a:extLst>
              </p:cNvPr>
              <p:cNvSpPr txBox="1">
                <a:spLocks noRot="1" noChangeAspect="1" noMove="1" noResize="1" noEditPoints="1" noAdjustHandles="1" noChangeArrowheads="1" noChangeShapeType="1" noTextEdit="1"/>
              </p:cNvSpPr>
              <p:nvPr/>
            </p:nvSpPr>
            <p:spPr>
              <a:xfrm>
                <a:off x="392224" y="3661985"/>
                <a:ext cx="4919550" cy="734091"/>
              </a:xfrm>
              <a:prstGeom prst="rect">
                <a:avLst/>
              </a:prstGeom>
              <a:blipFill>
                <a:blip r:embed="rId9"/>
                <a:stretch>
                  <a:fillRect b="-84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938E3B30-435B-604F-ACB2-0D52173995C8}"/>
                  </a:ext>
                </a:extLst>
              </p:cNvPr>
              <p:cNvSpPr txBox="1">
                <a:spLocks/>
              </p:cNvSpPr>
              <p:nvPr/>
            </p:nvSpPr>
            <p:spPr>
              <a:xfrm>
                <a:off x="206373" y="2254722"/>
                <a:ext cx="4889499"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sSub>
                      <m:sSubPr>
                        <m:ctrlPr>
                          <a:rPr lang="en-US" sz="2400" b="0" i="0" dirty="0" smtClean="0">
                            <a:solidFill>
                              <a:srgbClr val="C00000"/>
                            </a:solidFill>
                            <a:latin typeface="Cambria Math" panose="02040503050406030204" pitchFamily="18" charset="0"/>
                          </a:rPr>
                        </m:ctrlPr>
                      </m:sSubPr>
                      <m:e>
                        <m:r>
                          <m:rPr>
                            <m:sty m:val="p"/>
                          </m:rPr>
                          <a:rPr lang="en-US" sz="2400" b="0" i="0" dirty="0" smtClean="0">
                            <a:solidFill>
                              <a:srgbClr val="C00000"/>
                            </a:solidFill>
                            <a:latin typeface="Cambria Math" panose="02040503050406030204" pitchFamily="18" charset="0"/>
                          </a:rPr>
                          <m:t>w</m:t>
                        </m:r>
                      </m:e>
                      <m:sub>
                        <m:r>
                          <m:rPr>
                            <m:sty m:val="p"/>
                          </m:rPr>
                          <a:rPr lang="en-US" sz="2400" b="0" i="0" dirty="0" smtClean="0">
                            <a:solidFill>
                              <a:srgbClr val="C00000"/>
                            </a:solidFill>
                            <a:latin typeface="Cambria Math" panose="02040503050406030204" pitchFamily="18" charset="0"/>
                          </a:rPr>
                          <m:t>i</m:t>
                        </m:r>
                      </m:sub>
                    </m:sSub>
                    <m:r>
                      <a:rPr lang="en-US" sz="2400" b="0" i="0" dirty="0" smtClean="0">
                        <a:latin typeface="Cambria Math" panose="02040503050406030204" pitchFamily="18" charset="0"/>
                      </a:rPr>
                      <m:t>)</m:t>
                    </m:r>
                  </m:oMath>
                </a14:m>
                <a:r>
                  <a:rPr lang="en-US" sz="2400" dirty="0">
                    <a:latin typeface="Avenir Light" panose="020B0402020203020204" pitchFamily="34" charset="77"/>
                  </a:rPr>
                  <a:t> =</a:t>
                </a:r>
                <a:r>
                  <a:rPr lang="en-US" sz="2400" dirty="0">
                    <a:solidFill>
                      <a:schemeClr val="accent5">
                        <a:lumMod val="75000"/>
                      </a:schemeClr>
                    </a:solidFill>
                    <a:latin typeface="Avenir Light" panose="020B0402020203020204" pitchFamily="34" charset="77"/>
                  </a:rPr>
                  <a:t> </a:t>
                </a:r>
                <a14:m>
                  <m:oMath xmlns:m="http://schemas.openxmlformats.org/officeDocument/2006/math">
                    <m:f>
                      <m:fPr>
                        <m:ctrlPr>
                          <a:rPr lang="en-US" sz="2400" i="1" smtClean="0">
                            <a:solidFill>
                              <a:schemeClr val="tx1"/>
                            </a:solidFill>
                            <a:latin typeface="Cambria Math" panose="02040503050406030204" pitchFamily="18" charset="0"/>
                          </a:rPr>
                        </m:ctrlPr>
                      </m:fPr>
                      <m:num>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e>
                              <m:sub>
                                <m:r>
                                  <a:rPr lang="en-US" sz="2400" b="0" i="1" smtClean="0">
                                    <a:solidFill>
                                      <a:srgbClr val="C00000"/>
                                    </a:solidFill>
                                    <a:latin typeface="Cambria Math" panose="02040503050406030204" pitchFamily="18" charset="0"/>
                                  </a:rPr>
                                  <m:t>𝑖</m:t>
                                </m:r>
                              </m:sub>
                            </m:sSub>
                          </m:sub>
                        </m:sSub>
                        <m:r>
                          <a:rPr lang="en-US" sz="2400" b="0"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𝒅</m:t>
                        </m:r>
                        <m:r>
                          <a:rPr lang="en-US" sz="2400" b="0" i="1" smtClean="0">
                            <a:solidFill>
                              <a:schemeClr val="tx1"/>
                            </a:solidFill>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e>
                              <m:sub>
                                <m:r>
                                  <a:rPr lang="en-US" sz="2400" b="0" i="1" smtClean="0">
                                    <a:solidFill>
                                      <a:srgbClr val="C00000"/>
                                    </a:solidFill>
                                    <a:latin typeface="Cambria Math" panose="02040503050406030204" pitchFamily="18" charset="0"/>
                                  </a:rPr>
                                  <m:t>∗</m:t>
                                </m:r>
                              </m:sub>
                            </m:sSub>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den>
                    </m:f>
                  </m:oMath>
                </a14:m>
                <a:endParaRPr lang="en-US" sz="2400" dirty="0">
                  <a:solidFill>
                    <a:schemeClr val="accent5">
                      <a:lumMod val="75000"/>
                    </a:schemeClr>
                  </a:solidFill>
                  <a:latin typeface="Avenir Light" panose="020B0402020203020204" pitchFamily="34" charset="77"/>
                </a:endParaRPr>
              </a:p>
            </p:txBody>
          </p:sp>
        </mc:Choice>
        <mc:Fallback>
          <p:sp>
            <p:nvSpPr>
              <p:cNvPr id="29" name="Content Placeholder 2">
                <a:extLst>
                  <a:ext uri="{FF2B5EF4-FFF2-40B4-BE49-F238E27FC236}">
                    <a16:creationId xmlns:a16="http://schemas.microsoft.com/office/drawing/2014/main" id="{938E3B30-435B-604F-ACB2-0D52173995C8}"/>
                  </a:ext>
                </a:extLst>
              </p:cNvPr>
              <p:cNvSpPr txBox="1">
                <a:spLocks noRot="1" noChangeAspect="1" noMove="1" noResize="1" noEditPoints="1" noAdjustHandles="1" noChangeArrowheads="1" noChangeShapeType="1" noTextEdit="1"/>
              </p:cNvSpPr>
              <p:nvPr/>
            </p:nvSpPr>
            <p:spPr>
              <a:xfrm>
                <a:off x="206373" y="2254722"/>
                <a:ext cx="4889499" cy="734091"/>
              </a:xfrm>
              <a:prstGeom prst="rect">
                <a:avLst/>
              </a:prstGeom>
              <a:blipFill>
                <a:blip r:embed="rId10"/>
                <a:stretch>
                  <a:fillRect b="-237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F4834275-2160-9D49-83F5-88E26C9187F4}"/>
                  </a:ext>
                </a:extLst>
              </p:cNvPr>
              <p:cNvSpPr/>
              <p:nvPr/>
            </p:nvSpPr>
            <p:spPr>
              <a:xfrm>
                <a:off x="6096000" y="4891029"/>
                <a:ext cx="5442067" cy="497700"/>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𝑛</m:t>
                        </m:r>
                      </m:e>
                      <m:sub>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e>
                          <m:sub>
                            <m:r>
                              <a:rPr lang="en-US" sz="2400" i="1">
                                <a:solidFill>
                                  <a:srgbClr val="C00000"/>
                                </a:solidFill>
                                <a:latin typeface="Cambria Math" panose="02040503050406030204" pitchFamily="18" charset="0"/>
                              </a:rPr>
                              <m:t>𝑖</m:t>
                            </m:r>
                          </m:sub>
                        </m:sSub>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oMath>
                </a14:m>
                <a:r>
                  <a:rPr lang="en-US" sz="2400" dirty="0"/>
                  <a:t> = # of times word </a:t>
                </a:r>
                <a14:m>
                  <m:oMath xmlns:m="http://schemas.openxmlformats.org/officeDocument/2006/math">
                    <m:sSub>
                      <m:sSubPr>
                        <m:ctrlPr>
                          <a:rPr lang="en-US" sz="2400" b="1" i="1" dirty="0" smtClean="0">
                            <a:solidFill>
                              <a:srgbClr val="C00000"/>
                            </a:solidFill>
                            <a:latin typeface="Cambria Math" panose="02040503050406030204" pitchFamily="18" charset="0"/>
                          </a:rPr>
                        </m:ctrlPr>
                      </m:sSubPr>
                      <m:e>
                        <m:r>
                          <a:rPr lang="en-US" sz="2400" b="1" i="1" dirty="0" smtClean="0">
                            <a:solidFill>
                              <a:srgbClr val="C00000"/>
                            </a:solidFill>
                            <a:latin typeface="Cambria Math" panose="02040503050406030204" pitchFamily="18" charset="0"/>
                          </a:rPr>
                          <m:t>𝒘</m:t>
                        </m:r>
                      </m:e>
                      <m:sub>
                        <m:r>
                          <a:rPr lang="en-US" sz="2400" b="1" i="1" dirty="0" smtClean="0">
                            <a:solidFill>
                              <a:srgbClr val="C00000"/>
                            </a:solidFill>
                            <a:latin typeface="Cambria Math" panose="02040503050406030204" pitchFamily="18" charset="0"/>
                          </a:rPr>
                          <m:t>𝒊</m:t>
                        </m:r>
                      </m:sub>
                    </m:sSub>
                    <m:r>
                      <a:rPr lang="en-US" sz="2400" b="1" i="1" dirty="0">
                        <a:solidFill>
                          <a:srgbClr val="C00000"/>
                        </a:solidFill>
                        <a:latin typeface="Cambria Math" panose="02040503050406030204" pitchFamily="18" charset="0"/>
                      </a:rPr>
                      <m:t> </m:t>
                    </m:r>
                  </m:oMath>
                </a14:m>
                <a:r>
                  <a:rPr lang="en-US" sz="2400" dirty="0"/>
                  <a:t>appears in </a:t>
                </a:r>
                <a14:m>
                  <m:oMath xmlns:m="http://schemas.openxmlformats.org/officeDocument/2006/math">
                    <m:r>
                      <a:rPr lang="en-US" sz="2400" b="1" i="1" dirty="0">
                        <a:latin typeface="Cambria Math" panose="02040503050406030204" pitchFamily="18" charset="0"/>
                      </a:rPr>
                      <m:t>𝒅</m:t>
                    </m:r>
                    <m:r>
                      <a:rPr lang="en-US" sz="2400" b="1" i="1" dirty="0">
                        <a:latin typeface="Cambria Math" panose="02040503050406030204" pitchFamily="18" charset="0"/>
                      </a:rPr>
                      <m:t> </m:t>
                    </m:r>
                  </m:oMath>
                </a14:m>
                <a:endParaRPr lang="en-US" sz="2400" dirty="0"/>
              </a:p>
            </p:txBody>
          </p:sp>
        </mc:Choice>
        <mc:Fallback>
          <p:sp>
            <p:nvSpPr>
              <p:cNvPr id="30" name="Rectangle 29">
                <a:extLst>
                  <a:ext uri="{FF2B5EF4-FFF2-40B4-BE49-F238E27FC236}">
                    <a16:creationId xmlns:a16="http://schemas.microsoft.com/office/drawing/2014/main" id="{F4834275-2160-9D49-83F5-88E26C9187F4}"/>
                  </a:ext>
                </a:extLst>
              </p:cNvPr>
              <p:cNvSpPr>
                <a:spLocks noRot="1" noChangeAspect="1" noMove="1" noResize="1" noEditPoints="1" noAdjustHandles="1" noChangeArrowheads="1" noChangeShapeType="1" noTextEdit="1"/>
              </p:cNvSpPr>
              <p:nvPr/>
            </p:nvSpPr>
            <p:spPr>
              <a:xfrm>
                <a:off x="6096000" y="4891029"/>
                <a:ext cx="5442067" cy="497700"/>
              </a:xfrm>
              <a:prstGeom prst="rect">
                <a:avLst/>
              </a:prstGeom>
              <a:blipFill>
                <a:blip r:embed="rId11"/>
                <a:stretch>
                  <a:fillRect t="-4878" r="-233" b="-195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A602BA9D-04BA-A74E-A804-7C0B025BBECB}"/>
                  </a:ext>
                </a:extLst>
              </p:cNvPr>
              <p:cNvSpPr/>
              <p:nvPr/>
            </p:nvSpPr>
            <p:spPr>
              <a:xfrm>
                <a:off x="7219196" y="4051258"/>
                <a:ext cx="3557384" cy="49340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𝑊</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e>
                            <m:sub>
                              <m:r>
                                <a:rPr lang="en-US" sz="2400" i="1">
                                  <a:solidFill>
                                    <a:srgbClr val="C00000"/>
                                  </a:solidFill>
                                  <a:latin typeface="Cambria Math" panose="02040503050406030204" pitchFamily="18" charset="0"/>
                                </a:rPr>
                                <m:t>∗</m:t>
                              </m:r>
                            </m:sub>
                          </m:sSub>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r>
                        <a:rPr lang="en-US" sz="2400" b="0" i="1" smtClean="0">
                          <a:latin typeface="Cambria Math" panose="02040503050406030204" pitchFamily="18" charset="0"/>
                        </a:rPr>
                        <m:t>=100,000</m:t>
                      </m:r>
                    </m:oMath>
                  </m:oMathPara>
                </a14:m>
                <a:endParaRPr lang="en-US" sz="2400" dirty="0"/>
              </a:p>
            </p:txBody>
          </p:sp>
        </mc:Choice>
        <mc:Fallback>
          <p:sp>
            <p:nvSpPr>
              <p:cNvPr id="31" name="Rectangle 30">
                <a:extLst>
                  <a:ext uri="{FF2B5EF4-FFF2-40B4-BE49-F238E27FC236}">
                    <a16:creationId xmlns:a16="http://schemas.microsoft.com/office/drawing/2014/main" id="{A602BA9D-04BA-A74E-A804-7C0B025BBECB}"/>
                  </a:ext>
                </a:extLst>
              </p:cNvPr>
              <p:cNvSpPr>
                <a:spLocks noRot="1" noChangeAspect="1" noMove="1" noResize="1" noEditPoints="1" noAdjustHandles="1" noChangeArrowheads="1" noChangeShapeType="1" noTextEdit="1"/>
              </p:cNvSpPr>
              <p:nvPr/>
            </p:nvSpPr>
            <p:spPr>
              <a:xfrm>
                <a:off x="7219196" y="4051258"/>
                <a:ext cx="3557384" cy="493405"/>
              </a:xfrm>
              <a:prstGeom prst="rect">
                <a:avLst/>
              </a:prstGeom>
              <a:blipFill>
                <a:blip r:embed="rId12"/>
                <a:stretch>
                  <a:fillRect b="-7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Rectangle 31">
                <a:extLst>
                  <a:ext uri="{FF2B5EF4-FFF2-40B4-BE49-F238E27FC236}">
                    <a16:creationId xmlns:a16="http://schemas.microsoft.com/office/drawing/2014/main" id="{59193898-B071-F844-938B-A41317A6E2C3}"/>
                  </a:ext>
                </a:extLst>
              </p:cNvPr>
              <p:cNvSpPr/>
              <p:nvPr/>
            </p:nvSpPr>
            <p:spPr>
              <a:xfrm>
                <a:off x="6063399" y="5455448"/>
                <a:ext cx="5868979" cy="493405"/>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𝑛</m:t>
                        </m:r>
                      </m:e>
                      <m:sub>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e>
                          <m:sub>
                            <m:r>
                              <a:rPr lang="en-US" sz="2400" b="0" i="1" smtClean="0">
                                <a:solidFill>
                                  <a:srgbClr val="C00000"/>
                                </a:solidFill>
                                <a:latin typeface="Cambria Math" panose="02040503050406030204" pitchFamily="18" charset="0"/>
                              </a:rPr>
                              <m:t>∗</m:t>
                            </m:r>
                          </m:sub>
                        </m:sSub>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oMath>
                </a14:m>
                <a:r>
                  <a:rPr lang="en-US" sz="2400" dirty="0"/>
                  <a:t> = # of times any word </a:t>
                </a:r>
                <a14:m>
                  <m:oMath xmlns:m="http://schemas.openxmlformats.org/officeDocument/2006/math">
                    <m:r>
                      <a:rPr lang="en-US" sz="2400" b="1" i="1" dirty="0">
                        <a:solidFill>
                          <a:srgbClr val="C00000"/>
                        </a:solidFill>
                        <a:latin typeface="Cambria Math" panose="02040503050406030204" pitchFamily="18" charset="0"/>
                      </a:rPr>
                      <m:t>𝒘</m:t>
                    </m:r>
                    <m:r>
                      <a:rPr lang="en-US" sz="2400" b="0" i="1" dirty="0" smtClean="0">
                        <a:solidFill>
                          <a:srgbClr val="C00000"/>
                        </a:solidFill>
                        <a:latin typeface="Cambria Math" panose="02040503050406030204" pitchFamily="18" charset="0"/>
                      </a:rPr>
                      <m:t> </m:t>
                    </m:r>
                  </m:oMath>
                </a14:m>
                <a:r>
                  <a:rPr lang="en-US" sz="2400" dirty="0"/>
                  <a:t>appears in </a:t>
                </a:r>
                <a14:m>
                  <m:oMath xmlns:m="http://schemas.openxmlformats.org/officeDocument/2006/math">
                    <m:r>
                      <a:rPr lang="en-US" sz="2400" b="1" i="1" dirty="0">
                        <a:latin typeface="Cambria Math" panose="02040503050406030204" pitchFamily="18" charset="0"/>
                      </a:rPr>
                      <m:t>𝒅</m:t>
                    </m:r>
                    <m:r>
                      <a:rPr lang="en-US" sz="2400" b="1" i="1" dirty="0">
                        <a:latin typeface="Cambria Math" panose="02040503050406030204" pitchFamily="18" charset="0"/>
                      </a:rPr>
                      <m:t> </m:t>
                    </m:r>
                  </m:oMath>
                </a14:m>
                <a:endParaRPr lang="en-US" sz="2400" dirty="0"/>
              </a:p>
            </p:txBody>
          </p:sp>
        </mc:Choice>
        <mc:Fallback>
          <p:sp>
            <p:nvSpPr>
              <p:cNvPr id="32" name="Rectangle 31">
                <a:extLst>
                  <a:ext uri="{FF2B5EF4-FFF2-40B4-BE49-F238E27FC236}">
                    <a16:creationId xmlns:a16="http://schemas.microsoft.com/office/drawing/2014/main" id="{59193898-B071-F844-938B-A41317A6E2C3}"/>
                  </a:ext>
                </a:extLst>
              </p:cNvPr>
              <p:cNvSpPr>
                <a:spLocks noRot="1" noChangeAspect="1" noMove="1" noResize="1" noEditPoints="1" noAdjustHandles="1" noChangeArrowheads="1" noChangeShapeType="1" noTextEdit="1"/>
              </p:cNvSpPr>
              <p:nvPr/>
            </p:nvSpPr>
            <p:spPr>
              <a:xfrm>
                <a:off x="6063399" y="5455448"/>
                <a:ext cx="5868979" cy="493405"/>
              </a:xfrm>
              <a:prstGeom prst="rect">
                <a:avLst/>
              </a:prstGeom>
              <a:blipFill>
                <a:blip r:embed="rId13"/>
                <a:stretch>
                  <a:fillRect t="-7500" r="-216" b="-22500"/>
                </a:stretch>
              </a:blipFill>
            </p:spPr>
            <p:txBody>
              <a:bodyPr/>
              <a:lstStyle/>
              <a:p>
                <a:r>
                  <a:rPr lang="en-US">
                    <a:noFill/>
                  </a:rPr>
                  <a:t> </a:t>
                </a:r>
              </a:p>
            </p:txBody>
          </p:sp>
        </mc:Fallback>
      </mc:AlternateContent>
    </p:spTree>
    <p:extLst>
      <p:ext uri="{BB962C8B-B14F-4D97-AF65-F5344CB8AC3E}">
        <p14:creationId xmlns:p14="http://schemas.microsoft.com/office/powerpoint/2010/main" val="3257146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Unigram Model</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35</a:t>
            </a:fld>
            <a:endParaRPr lang="en-US" dirty="0"/>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ACE80E80-655F-3946-B6E0-BD6BDBB919CE}"/>
                  </a:ext>
                </a:extLst>
              </p:cNvPr>
              <p:cNvSpPr txBox="1">
                <a:spLocks/>
              </p:cNvSpPr>
              <p:nvPr/>
            </p:nvSpPr>
            <p:spPr>
              <a:xfrm>
                <a:off x="269875" y="1164919"/>
                <a:ext cx="4889499"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p:sp>
            <p:nvSpPr>
              <p:cNvPr id="15" name="Content Placeholder 2">
                <a:extLst>
                  <a:ext uri="{FF2B5EF4-FFF2-40B4-BE49-F238E27FC236}">
                    <a16:creationId xmlns:a16="http://schemas.microsoft.com/office/drawing/2014/main" id="{ACE80E80-655F-3946-B6E0-BD6BDBB919CE}"/>
                  </a:ext>
                </a:extLst>
              </p:cNvPr>
              <p:cNvSpPr txBox="1">
                <a:spLocks noRot="1" noChangeAspect="1" noMove="1" noResize="1" noEditPoints="1" noAdjustHandles="1" noChangeArrowheads="1" noChangeShapeType="1" noTextEdit="1"/>
              </p:cNvSpPr>
              <p:nvPr/>
            </p:nvSpPr>
            <p:spPr>
              <a:xfrm>
                <a:off x="269875" y="1164919"/>
                <a:ext cx="4889499" cy="7340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Content Placeholder 2">
                <a:extLst>
                  <a:ext uri="{FF2B5EF4-FFF2-40B4-BE49-F238E27FC236}">
                    <a16:creationId xmlns:a16="http://schemas.microsoft.com/office/drawing/2014/main" id="{82F3030A-C86B-E747-A3BC-0558C571EBB5}"/>
                  </a:ext>
                </a:extLst>
              </p:cNvPr>
              <p:cNvSpPr txBox="1">
                <a:spLocks/>
              </p:cNvSpPr>
              <p:nvPr/>
            </p:nvSpPr>
            <p:spPr>
              <a:xfrm>
                <a:off x="1749420" y="148872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p:txBody>
          </p:sp>
        </mc:Choice>
        <mc:Fallback>
          <p:sp>
            <p:nvSpPr>
              <p:cNvPr id="16" name="Content Placeholder 2">
                <a:extLst>
                  <a:ext uri="{FF2B5EF4-FFF2-40B4-BE49-F238E27FC236}">
                    <a16:creationId xmlns:a16="http://schemas.microsoft.com/office/drawing/2014/main" id="{82F3030A-C86B-E747-A3BC-0558C571EBB5}"/>
                  </a:ext>
                </a:extLst>
              </p:cNvPr>
              <p:cNvSpPr txBox="1">
                <a:spLocks noRot="1" noChangeAspect="1" noMove="1" noResize="1" noEditPoints="1" noAdjustHandles="1" noChangeArrowheads="1" noChangeShapeType="1" noTextEdit="1"/>
              </p:cNvSpPr>
              <p:nvPr/>
            </p:nvSpPr>
            <p:spPr>
              <a:xfrm>
                <a:off x="1749420" y="1488726"/>
                <a:ext cx="609602" cy="469672"/>
              </a:xfrm>
              <a:prstGeom prst="rect">
                <a:avLst/>
              </a:prstGeom>
              <a:blipFill>
                <a:blip r:embed="rId3"/>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659CA8D5-4602-554E-B8B0-17153353F0A3}"/>
                  </a:ext>
                </a:extLst>
              </p:cNvPr>
              <p:cNvSpPr txBox="1">
                <a:spLocks/>
              </p:cNvSpPr>
              <p:nvPr/>
            </p:nvSpPr>
            <p:spPr>
              <a:xfrm>
                <a:off x="2346322" y="1473193"/>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p:txBody>
          </p:sp>
        </mc:Choice>
        <mc:Fallback>
          <p:sp>
            <p:nvSpPr>
              <p:cNvPr id="19" name="Content Placeholder 2">
                <a:extLst>
                  <a:ext uri="{FF2B5EF4-FFF2-40B4-BE49-F238E27FC236}">
                    <a16:creationId xmlns:a16="http://schemas.microsoft.com/office/drawing/2014/main" id="{659CA8D5-4602-554E-B8B0-17153353F0A3}"/>
                  </a:ext>
                </a:extLst>
              </p:cNvPr>
              <p:cNvSpPr txBox="1">
                <a:spLocks noRot="1" noChangeAspect="1" noMove="1" noResize="1" noEditPoints="1" noAdjustHandles="1" noChangeArrowheads="1" noChangeShapeType="1" noTextEdit="1"/>
              </p:cNvSpPr>
              <p:nvPr/>
            </p:nvSpPr>
            <p:spPr>
              <a:xfrm>
                <a:off x="2346322" y="1473193"/>
                <a:ext cx="609602" cy="469672"/>
              </a:xfrm>
              <a:prstGeom prst="rect">
                <a:avLst/>
              </a:prstGeom>
              <a:blipFill>
                <a:blip r:embed="rId4"/>
                <a:stretch>
                  <a:fillRect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179FA53B-BA0D-E749-8D18-07D3A3AD32A1}"/>
                  </a:ext>
                </a:extLst>
              </p:cNvPr>
              <p:cNvSpPr txBox="1">
                <a:spLocks/>
              </p:cNvSpPr>
              <p:nvPr/>
            </p:nvSpPr>
            <p:spPr>
              <a:xfrm>
                <a:off x="2943223" y="147602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p:txBody>
          </p:sp>
        </mc:Choice>
        <mc:Fallback>
          <p:sp>
            <p:nvSpPr>
              <p:cNvPr id="20" name="Content Placeholder 2">
                <a:extLst>
                  <a:ext uri="{FF2B5EF4-FFF2-40B4-BE49-F238E27FC236}">
                    <a16:creationId xmlns:a16="http://schemas.microsoft.com/office/drawing/2014/main" id="{179FA53B-BA0D-E749-8D18-07D3A3AD32A1}"/>
                  </a:ext>
                </a:extLst>
              </p:cNvPr>
              <p:cNvSpPr txBox="1">
                <a:spLocks noRot="1" noChangeAspect="1" noMove="1" noResize="1" noEditPoints="1" noAdjustHandles="1" noChangeArrowheads="1" noChangeShapeType="1" noTextEdit="1"/>
              </p:cNvSpPr>
              <p:nvPr/>
            </p:nvSpPr>
            <p:spPr>
              <a:xfrm>
                <a:off x="2943223" y="1476026"/>
                <a:ext cx="609602" cy="469672"/>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F8C4F43A-25AD-E446-9CCF-4EA08E296C0C}"/>
                  </a:ext>
                </a:extLst>
              </p:cNvPr>
              <p:cNvSpPr txBox="1">
                <a:spLocks/>
              </p:cNvSpPr>
              <p:nvPr/>
            </p:nvSpPr>
            <p:spPr>
              <a:xfrm>
                <a:off x="3521071" y="147499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p:txBody>
          </p:sp>
        </mc:Choice>
        <mc:Fallback>
          <p:sp>
            <p:nvSpPr>
              <p:cNvPr id="21" name="Content Placeholder 2">
                <a:extLst>
                  <a:ext uri="{FF2B5EF4-FFF2-40B4-BE49-F238E27FC236}">
                    <a16:creationId xmlns:a16="http://schemas.microsoft.com/office/drawing/2014/main" id="{F8C4F43A-25AD-E446-9CCF-4EA08E296C0C}"/>
                  </a:ext>
                </a:extLst>
              </p:cNvPr>
              <p:cNvSpPr txBox="1">
                <a:spLocks noRot="1" noChangeAspect="1" noMove="1" noResize="1" noEditPoints="1" noAdjustHandles="1" noChangeArrowheads="1" noChangeShapeType="1" noTextEdit="1"/>
              </p:cNvSpPr>
              <p:nvPr/>
            </p:nvSpPr>
            <p:spPr>
              <a:xfrm>
                <a:off x="3521071" y="1474999"/>
                <a:ext cx="609602" cy="469672"/>
              </a:xfrm>
              <a:prstGeom prst="rect">
                <a:avLst/>
              </a:prstGeom>
              <a:blipFill>
                <a:blip r:embed="rId6"/>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Content Placeholder 2">
                <a:extLst>
                  <a:ext uri="{FF2B5EF4-FFF2-40B4-BE49-F238E27FC236}">
                    <a16:creationId xmlns:a16="http://schemas.microsoft.com/office/drawing/2014/main" id="{D0024482-5DDA-E740-B1FB-2E9BB0162A91}"/>
                  </a:ext>
                </a:extLst>
              </p:cNvPr>
              <p:cNvSpPr txBox="1">
                <a:spLocks/>
              </p:cNvSpPr>
              <p:nvPr/>
            </p:nvSpPr>
            <p:spPr>
              <a:xfrm>
                <a:off x="4143373" y="148351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p:txBody>
          </p:sp>
        </mc:Choice>
        <mc:Fallback>
          <p:sp>
            <p:nvSpPr>
              <p:cNvPr id="22" name="Content Placeholder 2">
                <a:extLst>
                  <a:ext uri="{FF2B5EF4-FFF2-40B4-BE49-F238E27FC236}">
                    <a16:creationId xmlns:a16="http://schemas.microsoft.com/office/drawing/2014/main" id="{D0024482-5DDA-E740-B1FB-2E9BB0162A91}"/>
                  </a:ext>
                </a:extLst>
              </p:cNvPr>
              <p:cNvSpPr txBox="1">
                <a:spLocks noRot="1" noChangeAspect="1" noMove="1" noResize="1" noEditPoints="1" noAdjustHandles="1" noChangeArrowheads="1" noChangeShapeType="1" noTextEdit="1"/>
              </p:cNvSpPr>
              <p:nvPr/>
            </p:nvSpPr>
            <p:spPr>
              <a:xfrm>
                <a:off x="4143373" y="1483516"/>
                <a:ext cx="609602" cy="469672"/>
              </a:xfrm>
              <a:prstGeom prst="rect">
                <a:avLst/>
              </a:prstGeom>
              <a:blipFill>
                <a:blip r:embed="rId7"/>
                <a:stretch>
                  <a:fillRect b="-7895"/>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E0A899B3-3F36-FF4C-8E4B-1C4052475CF6}"/>
              </a:ext>
            </a:extLst>
          </p:cNvPr>
          <p:cNvCxnSpPr/>
          <p:nvPr/>
        </p:nvCxnSpPr>
        <p:spPr>
          <a:xfrm>
            <a:off x="5464174" y="889000"/>
            <a:ext cx="0" cy="565150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Content Placeholder 2">
                <a:extLst>
                  <a:ext uri="{FF2B5EF4-FFF2-40B4-BE49-F238E27FC236}">
                    <a16:creationId xmlns:a16="http://schemas.microsoft.com/office/drawing/2014/main" id="{8908143B-F564-CD41-A505-F4AF6623CE90}"/>
                  </a:ext>
                </a:extLst>
              </p:cNvPr>
              <p:cNvSpPr txBox="1">
                <a:spLocks/>
              </p:cNvSpPr>
              <p:nvPr/>
            </p:nvSpPr>
            <p:spPr>
              <a:xfrm>
                <a:off x="5778498" y="771482"/>
                <a:ext cx="5940425"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Let’s say our corpus </a:t>
                </a:r>
                <a14:m>
                  <m:oMath xmlns:m="http://schemas.openxmlformats.org/officeDocument/2006/math">
                    <m:r>
                      <a:rPr lang="en-US" sz="2400" b="1" i="1" dirty="0" smtClean="0">
                        <a:latin typeface="Cambria Math" panose="02040503050406030204" pitchFamily="18" charset="0"/>
                      </a:rPr>
                      <m:t>𝒅</m:t>
                    </m:r>
                  </m:oMath>
                </a14:m>
                <a:r>
                  <a:rPr lang="en-US" sz="2400" dirty="0">
                    <a:latin typeface="Avenir Light" panose="020B0402020203020204" pitchFamily="34" charset="77"/>
                  </a:rPr>
                  <a:t> has 100,000 words</a:t>
                </a:r>
                <a:endParaRPr lang="en-US" sz="2400" dirty="0">
                  <a:solidFill>
                    <a:schemeClr val="accent5">
                      <a:lumMod val="75000"/>
                    </a:schemeClr>
                  </a:solidFill>
                  <a:latin typeface="Avenir Light" panose="020B0402020203020204" pitchFamily="34" charset="77"/>
                </a:endParaRPr>
              </a:p>
            </p:txBody>
          </p:sp>
        </mc:Choice>
        <mc:Fallback>
          <p:sp>
            <p:nvSpPr>
              <p:cNvPr id="18" name="Content Placeholder 2">
                <a:extLst>
                  <a:ext uri="{FF2B5EF4-FFF2-40B4-BE49-F238E27FC236}">
                    <a16:creationId xmlns:a16="http://schemas.microsoft.com/office/drawing/2014/main" id="{8908143B-F564-CD41-A505-F4AF6623CE90}"/>
                  </a:ext>
                </a:extLst>
              </p:cNvPr>
              <p:cNvSpPr txBox="1">
                <a:spLocks noRot="1" noChangeAspect="1" noMove="1" noResize="1" noEditPoints="1" noAdjustHandles="1" noChangeArrowheads="1" noChangeShapeType="1" noTextEdit="1"/>
              </p:cNvSpPr>
              <p:nvPr/>
            </p:nvSpPr>
            <p:spPr>
              <a:xfrm>
                <a:off x="5778498" y="771482"/>
                <a:ext cx="5940425" cy="734091"/>
              </a:xfrm>
              <a:prstGeom prst="rect">
                <a:avLst/>
              </a:prstGeom>
              <a:blipFill>
                <a:blip r:embed="rId8"/>
                <a:stretch>
                  <a:fillRect/>
                </a:stretch>
              </a:blipFill>
            </p:spPr>
            <p:txBody>
              <a:bodyPr/>
              <a:lstStyle/>
              <a:p>
                <a:r>
                  <a:rPr lang="en-US">
                    <a:noFill/>
                  </a:rPr>
                  <a:t> </a:t>
                </a:r>
              </a:p>
            </p:txBody>
          </p:sp>
        </mc:Fallback>
      </mc:AlternateContent>
      <p:graphicFrame>
        <p:nvGraphicFramePr>
          <p:cNvPr id="23" name="Table 22">
            <a:extLst>
              <a:ext uri="{FF2B5EF4-FFF2-40B4-BE49-F238E27FC236}">
                <a16:creationId xmlns:a16="http://schemas.microsoft.com/office/drawing/2014/main" id="{B57FDB60-0E08-3C45-9AD4-1549A7DBC458}"/>
              </a:ext>
            </a:extLst>
          </p:cNvPr>
          <p:cNvGraphicFramePr>
            <a:graphicFrameLocks noGrp="1"/>
          </p:cNvGraphicFramePr>
          <p:nvPr/>
        </p:nvGraphicFramePr>
        <p:xfrm>
          <a:off x="6854823" y="1531964"/>
          <a:ext cx="3743325" cy="2350770"/>
        </p:xfrm>
        <a:graphic>
          <a:graphicData uri="http://schemas.openxmlformats.org/drawingml/2006/table">
            <a:tbl>
              <a:tblPr/>
              <a:tblGrid>
                <a:gridCol w="1619250">
                  <a:extLst>
                    <a:ext uri="{9D8B030D-6E8A-4147-A177-3AD203B41FA5}">
                      <a16:colId xmlns:a16="http://schemas.microsoft.com/office/drawing/2014/main" val="1285587778"/>
                    </a:ext>
                  </a:extLst>
                </a:gridCol>
                <a:gridCol w="2124075">
                  <a:extLst>
                    <a:ext uri="{9D8B030D-6E8A-4147-A177-3AD203B41FA5}">
                      <a16:colId xmlns:a16="http://schemas.microsoft.com/office/drawing/2014/main" val="3836941891"/>
                    </a:ext>
                  </a:extLst>
                </a:gridCol>
              </a:tblGrid>
              <a:tr h="333375">
                <a:tc>
                  <a:txBody>
                    <a:bodyPr/>
                    <a:lstStyle/>
                    <a:p>
                      <a:pPr algn="ctr"/>
                      <a:r>
                        <a:rPr lang="en-US" b="1">
                          <a:solidFill>
                            <a:srgbClr val="FFFFFF"/>
                          </a:solidFill>
                          <a:effectLst/>
                          <a:latin typeface="Avenir" panose="02000503020000020003" pitchFamily="2" charset="0"/>
                        </a:rPr>
                        <a:t>word</a:t>
                      </a:r>
                      <a:endParaRPr lang="en-US">
                        <a:effectLst/>
                      </a:endParaRPr>
                    </a:p>
                  </a:txBody>
                  <a:tcPr marL="38100" marR="38100" marT="38100" marB="38100" anchor="ctr">
                    <a:lnL>
                      <a:noFill/>
                    </a:lnL>
                    <a:lnR>
                      <a:noFill/>
                    </a:lnR>
                    <a:lnT>
                      <a:noFill/>
                    </a:lnT>
                    <a:lnB>
                      <a:noFill/>
                    </a:lnB>
                    <a:solidFill>
                      <a:srgbClr val="073A6C"/>
                    </a:solidFill>
                  </a:tcPr>
                </a:tc>
                <a:tc>
                  <a:txBody>
                    <a:bodyPr/>
                    <a:lstStyle/>
                    <a:p>
                      <a:pPr algn="ctr"/>
                      <a:r>
                        <a:rPr lang="en-US" b="1">
                          <a:solidFill>
                            <a:srgbClr val="FFFFFF"/>
                          </a:solidFill>
                          <a:effectLst/>
                          <a:latin typeface="Avenir" panose="02000503020000020003" pitchFamily="2" charset="0"/>
                        </a:rPr>
                        <a:t># occurrences</a:t>
                      </a:r>
                      <a:endParaRPr lang="en-US">
                        <a:effectLst/>
                      </a:endParaRPr>
                    </a:p>
                  </a:txBody>
                  <a:tcPr marL="38100" marR="38100" marT="38100" marB="38100" anchor="ctr">
                    <a:lnL>
                      <a:noFill/>
                    </a:lnL>
                    <a:lnR>
                      <a:noFill/>
                    </a:lnR>
                    <a:lnT>
                      <a:noFill/>
                    </a:lnT>
                    <a:lnB>
                      <a:noFill/>
                    </a:lnB>
                    <a:solidFill>
                      <a:srgbClr val="073A6C"/>
                    </a:solidFill>
                  </a:tcPr>
                </a:tc>
                <a:extLst>
                  <a:ext uri="{0D108BD9-81ED-4DB2-BD59-A6C34878D82A}">
                    <a16:rowId xmlns:a16="http://schemas.microsoft.com/office/drawing/2014/main" val="577504555"/>
                  </a:ext>
                </a:extLst>
              </a:tr>
              <a:tr h="400050">
                <a:tc>
                  <a:txBody>
                    <a:bodyPr/>
                    <a:lstStyle/>
                    <a:p>
                      <a:pPr algn="ctr"/>
                      <a:r>
                        <a:rPr lang="en-US" b="1">
                          <a:solidFill>
                            <a:srgbClr val="073A6C"/>
                          </a:solidFill>
                          <a:effectLst/>
                          <a:latin typeface="Avenir" panose="02000503020000020003" pitchFamily="2" charset="0"/>
                        </a:rPr>
                        <a:t>Anqi</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dirty="0">
                          <a:solidFill>
                            <a:srgbClr val="000000"/>
                          </a:solidFill>
                          <a:effectLst/>
                          <a:latin typeface="Avenir" panose="02000503020000020003" pitchFamily="2" charset="0"/>
                        </a:rPr>
                        <a:t>15</a:t>
                      </a:r>
                      <a:endParaRPr lang="en-US" dirty="0">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664111085"/>
                  </a:ext>
                </a:extLst>
              </a:tr>
              <a:tr h="400050">
                <a:tc>
                  <a:txBody>
                    <a:bodyPr/>
                    <a:lstStyle/>
                    <a:p>
                      <a:pPr algn="ctr"/>
                      <a:r>
                        <a:rPr lang="en-US" b="1">
                          <a:solidFill>
                            <a:srgbClr val="073A6C"/>
                          </a:solidFill>
                          <a:effectLst/>
                          <a:latin typeface="Avenir" panose="02000503020000020003" pitchFamily="2" charset="0"/>
                        </a:rPr>
                        <a:t>was</a:t>
                      </a:r>
                      <a:endParaRPr lang="en-US">
                        <a:effectLst/>
                      </a:endParaRPr>
                    </a:p>
                  </a:txBody>
                  <a:tcPr marL="38100" marR="38100" marT="38100" marB="38100" anchor="ctr">
                    <a:lnL>
                      <a:noFill/>
                    </a:lnL>
                    <a:lnR>
                      <a:noFill/>
                    </a:lnR>
                    <a:lnT>
                      <a:noFill/>
                    </a:lnT>
                    <a:lnB>
                      <a:noFill/>
                    </a:lnB>
                    <a:solidFill>
                      <a:srgbClr val="FFFFFF"/>
                    </a:solidFill>
                  </a:tcPr>
                </a:tc>
                <a:tc>
                  <a:txBody>
                    <a:bodyPr/>
                    <a:lstStyle/>
                    <a:p>
                      <a:pPr algn="ctr"/>
                      <a:r>
                        <a:rPr lang="en-US" dirty="0">
                          <a:solidFill>
                            <a:srgbClr val="000000"/>
                          </a:solidFill>
                          <a:effectLst/>
                          <a:latin typeface="Avenir" panose="02000503020000020003" pitchFamily="2" charset="0"/>
                        </a:rPr>
                        <a:t>1,000</a:t>
                      </a:r>
                      <a:endParaRPr lang="en-US" dirty="0">
                        <a:effectLst/>
                      </a:endParaRPr>
                    </a:p>
                  </a:txBody>
                  <a:tcPr marL="38100" marR="38100" marT="38100" marB="38100" anchor="ctr">
                    <a:lnL>
                      <a:noFill/>
                    </a:lnL>
                    <a:lnR>
                      <a:noFill/>
                    </a:lnR>
                    <a:lnT>
                      <a:noFill/>
                    </a:lnT>
                    <a:lnB>
                      <a:noFill/>
                    </a:lnB>
                    <a:solidFill>
                      <a:srgbClr val="FFFFFF"/>
                    </a:solidFill>
                  </a:tcPr>
                </a:tc>
                <a:extLst>
                  <a:ext uri="{0D108BD9-81ED-4DB2-BD59-A6C34878D82A}">
                    <a16:rowId xmlns:a16="http://schemas.microsoft.com/office/drawing/2014/main" val="337490900"/>
                  </a:ext>
                </a:extLst>
              </a:tr>
              <a:tr h="400050">
                <a:tc>
                  <a:txBody>
                    <a:bodyPr/>
                    <a:lstStyle/>
                    <a:p>
                      <a:pPr algn="ctr"/>
                      <a:r>
                        <a:rPr lang="en-US" b="1">
                          <a:solidFill>
                            <a:srgbClr val="073A6C"/>
                          </a:solidFill>
                          <a:effectLst/>
                          <a:latin typeface="Avenir" panose="02000503020000020003" pitchFamily="2" charset="0"/>
                        </a:rPr>
                        <a:t>late</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dirty="0">
                          <a:solidFill>
                            <a:srgbClr val="000000"/>
                          </a:solidFill>
                          <a:effectLst/>
                          <a:latin typeface="Avenir" panose="02000503020000020003" pitchFamily="2" charset="0"/>
                        </a:rPr>
                        <a:t>400</a:t>
                      </a:r>
                      <a:endParaRPr lang="en-US" dirty="0">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1165236682"/>
                  </a:ext>
                </a:extLst>
              </a:tr>
              <a:tr h="400050">
                <a:tc>
                  <a:txBody>
                    <a:bodyPr/>
                    <a:lstStyle/>
                    <a:p>
                      <a:pPr algn="ctr"/>
                      <a:r>
                        <a:rPr lang="en-US" b="1">
                          <a:solidFill>
                            <a:srgbClr val="073A6C"/>
                          </a:solidFill>
                          <a:effectLst/>
                          <a:latin typeface="Avenir" panose="02000503020000020003" pitchFamily="2" charset="0"/>
                        </a:rPr>
                        <a:t>for</a:t>
                      </a:r>
                      <a:endParaRPr lang="en-US">
                        <a:effectLst/>
                      </a:endParaRPr>
                    </a:p>
                  </a:txBody>
                  <a:tcPr marL="38100" marR="38100" marT="38100" marB="38100" anchor="ctr">
                    <a:lnL>
                      <a:noFill/>
                    </a:lnL>
                    <a:lnR>
                      <a:noFill/>
                    </a:lnR>
                    <a:lnT>
                      <a:noFill/>
                    </a:lnT>
                    <a:lnB>
                      <a:noFill/>
                    </a:lnB>
                    <a:solidFill>
                      <a:srgbClr val="FFFFFF"/>
                    </a:solidFill>
                  </a:tcPr>
                </a:tc>
                <a:tc>
                  <a:txBody>
                    <a:bodyPr/>
                    <a:lstStyle/>
                    <a:p>
                      <a:pPr algn="ctr"/>
                      <a:r>
                        <a:rPr lang="en-US" dirty="0">
                          <a:solidFill>
                            <a:srgbClr val="000000"/>
                          </a:solidFill>
                          <a:effectLst/>
                          <a:latin typeface="Avenir" panose="02000503020000020003" pitchFamily="2" charset="0"/>
                        </a:rPr>
                        <a:t>3,000</a:t>
                      </a:r>
                      <a:endParaRPr lang="en-US" dirty="0">
                        <a:effectLst/>
                      </a:endParaRPr>
                    </a:p>
                  </a:txBody>
                  <a:tcPr marL="38100" marR="38100" marT="38100" marB="38100" anchor="ctr">
                    <a:lnL>
                      <a:noFill/>
                    </a:lnL>
                    <a:lnR>
                      <a:noFill/>
                    </a:lnR>
                    <a:lnT>
                      <a:noFill/>
                    </a:lnT>
                    <a:lnB>
                      <a:noFill/>
                    </a:lnB>
                    <a:solidFill>
                      <a:srgbClr val="FFFFFF"/>
                    </a:solidFill>
                  </a:tcPr>
                </a:tc>
                <a:extLst>
                  <a:ext uri="{0D108BD9-81ED-4DB2-BD59-A6C34878D82A}">
                    <a16:rowId xmlns:a16="http://schemas.microsoft.com/office/drawing/2014/main" val="2076682866"/>
                  </a:ext>
                </a:extLst>
              </a:tr>
              <a:tr h="400050">
                <a:tc>
                  <a:txBody>
                    <a:bodyPr/>
                    <a:lstStyle/>
                    <a:p>
                      <a:pPr algn="ctr"/>
                      <a:r>
                        <a:rPr lang="en-US" b="1">
                          <a:solidFill>
                            <a:srgbClr val="073A6C"/>
                          </a:solidFill>
                          <a:effectLst/>
                          <a:latin typeface="Avenir" panose="02000503020000020003" pitchFamily="2" charset="0"/>
                        </a:rPr>
                        <a:t>class</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dirty="0">
                          <a:solidFill>
                            <a:srgbClr val="000000"/>
                          </a:solidFill>
                          <a:effectLst/>
                          <a:latin typeface="Avenir" panose="02000503020000020003" pitchFamily="2" charset="0"/>
                        </a:rPr>
                        <a:t>350</a:t>
                      </a:r>
                      <a:endParaRPr lang="en-US" dirty="0">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1636823802"/>
                  </a:ext>
                </a:extLst>
              </a:tr>
            </a:tbl>
          </a:graphicData>
        </a:graphic>
      </p:graphicFrame>
      <mc:AlternateContent xmlns:mc="http://schemas.openxmlformats.org/markup-compatibility/2006">
        <mc:Choice xmlns:a14="http://schemas.microsoft.com/office/drawing/2010/main" Requires="a14">
          <p:sp>
            <p:nvSpPr>
              <p:cNvPr id="25" name="Content Placeholder 2">
                <a:extLst>
                  <a:ext uri="{FF2B5EF4-FFF2-40B4-BE49-F238E27FC236}">
                    <a16:creationId xmlns:a16="http://schemas.microsoft.com/office/drawing/2014/main" id="{15400E4F-9082-7A47-B368-4C83EADC8FC0}"/>
                  </a:ext>
                </a:extLst>
              </p:cNvPr>
              <p:cNvSpPr txBox="1">
                <a:spLocks/>
              </p:cNvSpPr>
              <p:nvPr/>
            </p:nvSpPr>
            <p:spPr>
              <a:xfrm>
                <a:off x="392224" y="3661985"/>
                <a:ext cx="4919550"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Anqi</m:t>
                    </m:r>
                    <m:r>
                      <a:rPr lang="en-US" sz="2400" b="0" i="0" dirty="0" smtClean="0">
                        <a:latin typeface="Cambria Math" panose="02040503050406030204" pitchFamily="18" charset="0"/>
                      </a:rPr>
                      <m:t>)</m:t>
                    </m:r>
                  </m:oMath>
                </a14:m>
                <a:r>
                  <a:rPr lang="en-US" sz="2400" dirty="0">
                    <a:latin typeface="Avenir Light" panose="020B0402020203020204" pitchFamily="34" charset="77"/>
                  </a:rPr>
                  <a:t> =</a:t>
                </a:r>
                <a:r>
                  <a:rPr lang="en-US" sz="2400" dirty="0">
                    <a:solidFill>
                      <a:schemeClr val="accent5">
                        <a:lumMod val="75000"/>
                      </a:schemeClr>
                    </a:solidFill>
                    <a:latin typeface="Avenir Light" panose="020B0402020203020204" pitchFamily="34" charset="77"/>
                  </a:rPr>
                  <a:t> </a:t>
                </a:r>
                <a14:m>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15</m:t>
                        </m:r>
                      </m:num>
                      <m:den>
                        <m:r>
                          <a:rPr lang="en-US" sz="2400" b="0" i="1" smtClean="0">
                            <a:solidFill>
                              <a:schemeClr val="tx1"/>
                            </a:solidFill>
                            <a:latin typeface="Cambria Math" panose="02040503050406030204" pitchFamily="18" charset="0"/>
                          </a:rPr>
                          <m:t>100,000</m:t>
                        </m:r>
                      </m:den>
                    </m:f>
                    <m:r>
                      <a:rPr lang="en-US" sz="2400" b="0" i="1" smtClean="0">
                        <a:solidFill>
                          <a:schemeClr val="tx1"/>
                        </a:solidFill>
                        <a:latin typeface="Cambria Math" panose="02040503050406030204" pitchFamily="18" charset="0"/>
                      </a:rPr>
                      <m:t>=0.00015</m:t>
                    </m:r>
                  </m:oMath>
                </a14:m>
                <a:endParaRPr lang="en-US" sz="2400" dirty="0">
                  <a:solidFill>
                    <a:schemeClr val="accent5">
                      <a:lumMod val="75000"/>
                    </a:schemeClr>
                  </a:solidFill>
                  <a:latin typeface="Avenir Light" panose="020B0402020203020204" pitchFamily="34" charset="77"/>
                </a:endParaRPr>
              </a:p>
            </p:txBody>
          </p:sp>
        </mc:Choice>
        <mc:Fallback>
          <p:sp>
            <p:nvSpPr>
              <p:cNvPr id="25" name="Content Placeholder 2">
                <a:extLst>
                  <a:ext uri="{FF2B5EF4-FFF2-40B4-BE49-F238E27FC236}">
                    <a16:creationId xmlns:a16="http://schemas.microsoft.com/office/drawing/2014/main" id="{15400E4F-9082-7A47-B368-4C83EADC8FC0}"/>
                  </a:ext>
                </a:extLst>
              </p:cNvPr>
              <p:cNvSpPr txBox="1">
                <a:spLocks noRot="1" noChangeAspect="1" noMove="1" noResize="1" noEditPoints="1" noAdjustHandles="1" noChangeArrowheads="1" noChangeShapeType="1" noTextEdit="1"/>
              </p:cNvSpPr>
              <p:nvPr/>
            </p:nvSpPr>
            <p:spPr>
              <a:xfrm>
                <a:off x="392224" y="3661985"/>
                <a:ext cx="4919550" cy="734091"/>
              </a:xfrm>
              <a:prstGeom prst="rect">
                <a:avLst/>
              </a:prstGeom>
              <a:blipFill>
                <a:blip r:embed="rId9"/>
                <a:stretch>
                  <a:fillRect b="-84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Content Placeholder 2">
                <a:extLst>
                  <a:ext uri="{FF2B5EF4-FFF2-40B4-BE49-F238E27FC236}">
                    <a16:creationId xmlns:a16="http://schemas.microsoft.com/office/drawing/2014/main" id="{F77C6C54-24B2-6D4C-9F8D-416F79943525}"/>
                  </a:ext>
                </a:extLst>
              </p:cNvPr>
              <p:cNvSpPr txBox="1">
                <a:spLocks/>
              </p:cNvSpPr>
              <p:nvPr/>
            </p:nvSpPr>
            <p:spPr>
              <a:xfrm>
                <a:off x="879789" y="4530564"/>
                <a:ext cx="3487222"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was</m:t>
                    </m:r>
                    <m:r>
                      <a:rPr lang="en-US" sz="2400" b="0" i="0" dirty="0" smtClean="0">
                        <a:latin typeface="Cambria Math" panose="02040503050406030204" pitchFamily="18" charset="0"/>
                      </a:rPr>
                      <m:t>)</m:t>
                    </m:r>
                  </m:oMath>
                </a14:m>
                <a:r>
                  <a:rPr lang="en-US" sz="2400" dirty="0">
                    <a:latin typeface="Avenir Light" panose="020B0402020203020204" pitchFamily="34" charset="77"/>
                  </a:rPr>
                  <a:t> =</a:t>
                </a:r>
                <a:r>
                  <a:rPr lang="en-US" sz="2400" dirty="0">
                    <a:solidFill>
                      <a:schemeClr val="accent5">
                        <a:lumMod val="75000"/>
                      </a:schemeClr>
                    </a:solidFill>
                    <a:latin typeface="Avenir Light" panose="020B0402020203020204" pitchFamily="34" charset="77"/>
                  </a:rPr>
                  <a:t> </a:t>
                </a:r>
                <a14:m>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1,000</m:t>
                        </m:r>
                      </m:num>
                      <m:den>
                        <m:r>
                          <a:rPr lang="en-US" sz="2400" b="0" i="1" smtClean="0">
                            <a:solidFill>
                              <a:schemeClr val="tx1"/>
                            </a:solidFill>
                            <a:latin typeface="Cambria Math" panose="02040503050406030204" pitchFamily="18" charset="0"/>
                          </a:rPr>
                          <m:t>100,000</m:t>
                        </m:r>
                      </m:den>
                    </m:f>
                    <m:r>
                      <a:rPr lang="en-US" sz="2400" b="0" i="1" smtClean="0">
                        <a:solidFill>
                          <a:schemeClr val="tx1"/>
                        </a:solidFill>
                        <a:latin typeface="Cambria Math" panose="02040503050406030204" pitchFamily="18" charset="0"/>
                      </a:rPr>
                      <m:t>=0.01</m:t>
                    </m:r>
                  </m:oMath>
                </a14:m>
                <a:endParaRPr lang="en-US" sz="2400" dirty="0">
                  <a:solidFill>
                    <a:schemeClr val="accent5">
                      <a:lumMod val="75000"/>
                    </a:schemeClr>
                  </a:solidFill>
                  <a:latin typeface="Avenir Light" panose="020B0402020203020204" pitchFamily="34" charset="77"/>
                </a:endParaRPr>
              </a:p>
            </p:txBody>
          </p:sp>
        </mc:Choice>
        <mc:Fallback>
          <p:sp>
            <p:nvSpPr>
              <p:cNvPr id="26" name="Content Placeholder 2">
                <a:extLst>
                  <a:ext uri="{FF2B5EF4-FFF2-40B4-BE49-F238E27FC236}">
                    <a16:creationId xmlns:a16="http://schemas.microsoft.com/office/drawing/2014/main" id="{F77C6C54-24B2-6D4C-9F8D-416F79943525}"/>
                  </a:ext>
                </a:extLst>
              </p:cNvPr>
              <p:cNvSpPr txBox="1">
                <a:spLocks noRot="1" noChangeAspect="1" noMove="1" noResize="1" noEditPoints="1" noAdjustHandles="1" noChangeArrowheads="1" noChangeShapeType="1" noTextEdit="1"/>
              </p:cNvSpPr>
              <p:nvPr/>
            </p:nvSpPr>
            <p:spPr>
              <a:xfrm>
                <a:off x="879789" y="4530564"/>
                <a:ext cx="3487222" cy="734091"/>
              </a:xfrm>
              <a:prstGeom prst="rect">
                <a:avLst/>
              </a:prstGeom>
              <a:blipFill>
                <a:blip r:embed="rId10"/>
                <a:stretch>
                  <a:fillRect b="-84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CB63EBA7-18CB-4B4F-960D-4E8517BD3F81}"/>
                  </a:ext>
                </a:extLst>
              </p:cNvPr>
              <p:cNvSpPr txBox="1">
                <a:spLocks/>
              </p:cNvSpPr>
              <p:nvPr/>
            </p:nvSpPr>
            <p:spPr>
              <a:xfrm>
                <a:off x="206373" y="2254722"/>
                <a:ext cx="4889499"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sSub>
                      <m:sSubPr>
                        <m:ctrlPr>
                          <a:rPr lang="en-US" sz="2400" b="0" i="0" dirty="0" smtClean="0">
                            <a:solidFill>
                              <a:srgbClr val="C00000"/>
                            </a:solidFill>
                            <a:latin typeface="Cambria Math" panose="02040503050406030204" pitchFamily="18" charset="0"/>
                          </a:rPr>
                        </m:ctrlPr>
                      </m:sSubPr>
                      <m:e>
                        <m:r>
                          <m:rPr>
                            <m:sty m:val="p"/>
                          </m:rPr>
                          <a:rPr lang="en-US" sz="2400" b="0" i="0" dirty="0" smtClean="0">
                            <a:solidFill>
                              <a:srgbClr val="C00000"/>
                            </a:solidFill>
                            <a:latin typeface="Cambria Math" panose="02040503050406030204" pitchFamily="18" charset="0"/>
                          </a:rPr>
                          <m:t>w</m:t>
                        </m:r>
                      </m:e>
                      <m:sub>
                        <m:r>
                          <m:rPr>
                            <m:sty m:val="p"/>
                          </m:rPr>
                          <a:rPr lang="en-US" sz="2400" b="0" i="0" dirty="0" smtClean="0">
                            <a:solidFill>
                              <a:srgbClr val="C00000"/>
                            </a:solidFill>
                            <a:latin typeface="Cambria Math" panose="02040503050406030204" pitchFamily="18" charset="0"/>
                          </a:rPr>
                          <m:t>i</m:t>
                        </m:r>
                      </m:sub>
                    </m:sSub>
                    <m:r>
                      <a:rPr lang="en-US" sz="2400" b="0" i="0" dirty="0" smtClean="0">
                        <a:latin typeface="Cambria Math" panose="02040503050406030204" pitchFamily="18" charset="0"/>
                      </a:rPr>
                      <m:t>)</m:t>
                    </m:r>
                  </m:oMath>
                </a14:m>
                <a:r>
                  <a:rPr lang="en-US" sz="2400" dirty="0">
                    <a:latin typeface="Avenir Light" panose="020B0402020203020204" pitchFamily="34" charset="77"/>
                  </a:rPr>
                  <a:t> =</a:t>
                </a:r>
                <a:r>
                  <a:rPr lang="en-US" sz="2400" dirty="0">
                    <a:solidFill>
                      <a:schemeClr val="accent5">
                        <a:lumMod val="75000"/>
                      </a:schemeClr>
                    </a:solidFill>
                    <a:latin typeface="Avenir Light" panose="020B0402020203020204" pitchFamily="34" charset="77"/>
                  </a:rPr>
                  <a:t> </a:t>
                </a:r>
                <a14:m>
                  <m:oMath xmlns:m="http://schemas.openxmlformats.org/officeDocument/2006/math">
                    <m:f>
                      <m:fPr>
                        <m:ctrlPr>
                          <a:rPr lang="en-US" sz="2400" i="1" smtClean="0">
                            <a:solidFill>
                              <a:schemeClr val="tx1"/>
                            </a:solidFill>
                            <a:latin typeface="Cambria Math" panose="02040503050406030204" pitchFamily="18" charset="0"/>
                          </a:rPr>
                        </m:ctrlPr>
                      </m:fPr>
                      <m:num>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e>
                              <m:sub>
                                <m:r>
                                  <a:rPr lang="en-US" sz="2400" b="0" i="1" smtClean="0">
                                    <a:solidFill>
                                      <a:srgbClr val="C00000"/>
                                    </a:solidFill>
                                    <a:latin typeface="Cambria Math" panose="02040503050406030204" pitchFamily="18" charset="0"/>
                                  </a:rPr>
                                  <m:t>𝑖</m:t>
                                </m:r>
                              </m:sub>
                            </m:sSub>
                          </m:sub>
                        </m:sSub>
                        <m:r>
                          <a:rPr lang="en-US" sz="2400" b="0"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𝒅</m:t>
                        </m:r>
                        <m:r>
                          <a:rPr lang="en-US" sz="2400" b="0" i="1" smtClean="0">
                            <a:solidFill>
                              <a:schemeClr val="tx1"/>
                            </a:solidFill>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e>
                              <m:sub>
                                <m:r>
                                  <a:rPr lang="en-US" sz="2400" b="0" i="1" smtClean="0">
                                    <a:solidFill>
                                      <a:srgbClr val="C00000"/>
                                    </a:solidFill>
                                    <a:latin typeface="Cambria Math" panose="02040503050406030204" pitchFamily="18" charset="0"/>
                                  </a:rPr>
                                  <m:t>∗</m:t>
                                </m:r>
                              </m:sub>
                            </m:sSub>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den>
                    </m:f>
                  </m:oMath>
                </a14:m>
                <a:endParaRPr lang="en-US" sz="2400" dirty="0">
                  <a:solidFill>
                    <a:schemeClr val="accent5">
                      <a:lumMod val="75000"/>
                    </a:schemeClr>
                  </a:solidFill>
                  <a:latin typeface="Avenir Light" panose="020B0402020203020204" pitchFamily="34" charset="77"/>
                </a:endParaRPr>
              </a:p>
            </p:txBody>
          </p:sp>
        </mc:Choice>
        <mc:Fallback>
          <p:sp>
            <p:nvSpPr>
              <p:cNvPr id="29" name="Content Placeholder 2">
                <a:extLst>
                  <a:ext uri="{FF2B5EF4-FFF2-40B4-BE49-F238E27FC236}">
                    <a16:creationId xmlns:a16="http://schemas.microsoft.com/office/drawing/2014/main" id="{CB63EBA7-18CB-4B4F-960D-4E8517BD3F81}"/>
                  </a:ext>
                </a:extLst>
              </p:cNvPr>
              <p:cNvSpPr txBox="1">
                <a:spLocks noRot="1" noChangeAspect="1" noMove="1" noResize="1" noEditPoints="1" noAdjustHandles="1" noChangeArrowheads="1" noChangeShapeType="1" noTextEdit="1"/>
              </p:cNvSpPr>
              <p:nvPr/>
            </p:nvSpPr>
            <p:spPr>
              <a:xfrm>
                <a:off x="206373" y="2254722"/>
                <a:ext cx="4889499" cy="734091"/>
              </a:xfrm>
              <a:prstGeom prst="rect">
                <a:avLst/>
              </a:prstGeom>
              <a:blipFill>
                <a:blip r:embed="rId11"/>
                <a:stretch>
                  <a:fillRect b="-237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C30CAF31-FF74-A245-AF12-4FDDFDBE7D85}"/>
                  </a:ext>
                </a:extLst>
              </p:cNvPr>
              <p:cNvSpPr/>
              <p:nvPr/>
            </p:nvSpPr>
            <p:spPr>
              <a:xfrm>
                <a:off x="6096000" y="4891029"/>
                <a:ext cx="5442067" cy="497700"/>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𝑛</m:t>
                        </m:r>
                      </m:e>
                      <m:sub>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e>
                          <m:sub>
                            <m:r>
                              <a:rPr lang="en-US" sz="2400" i="1">
                                <a:solidFill>
                                  <a:srgbClr val="C00000"/>
                                </a:solidFill>
                                <a:latin typeface="Cambria Math" panose="02040503050406030204" pitchFamily="18" charset="0"/>
                              </a:rPr>
                              <m:t>𝑖</m:t>
                            </m:r>
                          </m:sub>
                        </m:sSub>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oMath>
                </a14:m>
                <a:r>
                  <a:rPr lang="en-US" sz="2400" dirty="0"/>
                  <a:t> = # of times word </a:t>
                </a:r>
                <a14:m>
                  <m:oMath xmlns:m="http://schemas.openxmlformats.org/officeDocument/2006/math">
                    <m:sSub>
                      <m:sSubPr>
                        <m:ctrlPr>
                          <a:rPr lang="en-US" sz="2400" b="1" i="1" dirty="0" smtClean="0">
                            <a:solidFill>
                              <a:srgbClr val="C00000"/>
                            </a:solidFill>
                            <a:latin typeface="Cambria Math" panose="02040503050406030204" pitchFamily="18" charset="0"/>
                          </a:rPr>
                        </m:ctrlPr>
                      </m:sSubPr>
                      <m:e>
                        <m:r>
                          <a:rPr lang="en-US" sz="2400" b="1" i="1" dirty="0" smtClean="0">
                            <a:solidFill>
                              <a:srgbClr val="C00000"/>
                            </a:solidFill>
                            <a:latin typeface="Cambria Math" panose="02040503050406030204" pitchFamily="18" charset="0"/>
                          </a:rPr>
                          <m:t>𝒘</m:t>
                        </m:r>
                      </m:e>
                      <m:sub>
                        <m:r>
                          <a:rPr lang="en-US" sz="2400" b="1" i="1" dirty="0" smtClean="0">
                            <a:solidFill>
                              <a:srgbClr val="C00000"/>
                            </a:solidFill>
                            <a:latin typeface="Cambria Math" panose="02040503050406030204" pitchFamily="18" charset="0"/>
                          </a:rPr>
                          <m:t>𝒊</m:t>
                        </m:r>
                      </m:sub>
                    </m:sSub>
                    <m:r>
                      <a:rPr lang="en-US" sz="2400" b="1" i="1" dirty="0">
                        <a:solidFill>
                          <a:srgbClr val="C00000"/>
                        </a:solidFill>
                        <a:latin typeface="Cambria Math" panose="02040503050406030204" pitchFamily="18" charset="0"/>
                      </a:rPr>
                      <m:t> </m:t>
                    </m:r>
                  </m:oMath>
                </a14:m>
                <a:r>
                  <a:rPr lang="en-US" sz="2400" dirty="0"/>
                  <a:t>appears in </a:t>
                </a:r>
                <a14:m>
                  <m:oMath xmlns:m="http://schemas.openxmlformats.org/officeDocument/2006/math">
                    <m:r>
                      <a:rPr lang="en-US" sz="2400" b="1" i="1" dirty="0">
                        <a:latin typeface="Cambria Math" panose="02040503050406030204" pitchFamily="18" charset="0"/>
                      </a:rPr>
                      <m:t>𝒅</m:t>
                    </m:r>
                    <m:r>
                      <a:rPr lang="en-US" sz="2400" b="1" i="1" dirty="0">
                        <a:latin typeface="Cambria Math" panose="02040503050406030204" pitchFamily="18" charset="0"/>
                      </a:rPr>
                      <m:t> </m:t>
                    </m:r>
                  </m:oMath>
                </a14:m>
                <a:endParaRPr lang="en-US" sz="2400" dirty="0"/>
              </a:p>
            </p:txBody>
          </p:sp>
        </mc:Choice>
        <mc:Fallback>
          <p:sp>
            <p:nvSpPr>
              <p:cNvPr id="30" name="Rectangle 29">
                <a:extLst>
                  <a:ext uri="{FF2B5EF4-FFF2-40B4-BE49-F238E27FC236}">
                    <a16:creationId xmlns:a16="http://schemas.microsoft.com/office/drawing/2014/main" id="{C30CAF31-FF74-A245-AF12-4FDDFDBE7D85}"/>
                  </a:ext>
                </a:extLst>
              </p:cNvPr>
              <p:cNvSpPr>
                <a:spLocks noRot="1" noChangeAspect="1" noMove="1" noResize="1" noEditPoints="1" noAdjustHandles="1" noChangeArrowheads="1" noChangeShapeType="1" noTextEdit="1"/>
              </p:cNvSpPr>
              <p:nvPr/>
            </p:nvSpPr>
            <p:spPr>
              <a:xfrm>
                <a:off x="6096000" y="4891029"/>
                <a:ext cx="5442067" cy="497700"/>
              </a:xfrm>
              <a:prstGeom prst="rect">
                <a:avLst/>
              </a:prstGeom>
              <a:blipFill>
                <a:blip r:embed="rId12"/>
                <a:stretch>
                  <a:fillRect t="-4878" r="-233" b="-195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989C859F-B461-9F42-B83E-B82865EC3E89}"/>
                  </a:ext>
                </a:extLst>
              </p:cNvPr>
              <p:cNvSpPr/>
              <p:nvPr/>
            </p:nvSpPr>
            <p:spPr>
              <a:xfrm>
                <a:off x="7219196" y="4051258"/>
                <a:ext cx="3557384" cy="49340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𝑊</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e>
                            <m:sub>
                              <m:r>
                                <a:rPr lang="en-US" sz="2400" i="1">
                                  <a:solidFill>
                                    <a:srgbClr val="C00000"/>
                                  </a:solidFill>
                                  <a:latin typeface="Cambria Math" panose="02040503050406030204" pitchFamily="18" charset="0"/>
                                </a:rPr>
                                <m:t>∗</m:t>
                              </m:r>
                            </m:sub>
                          </m:sSub>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r>
                        <a:rPr lang="en-US" sz="2400" b="0" i="1" smtClean="0">
                          <a:latin typeface="Cambria Math" panose="02040503050406030204" pitchFamily="18" charset="0"/>
                        </a:rPr>
                        <m:t>=100,000</m:t>
                      </m:r>
                    </m:oMath>
                  </m:oMathPara>
                </a14:m>
                <a:endParaRPr lang="en-US" sz="2400" dirty="0"/>
              </a:p>
            </p:txBody>
          </p:sp>
        </mc:Choice>
        <mc:Fallback>
          <p:sp>
            <p:nvSpPr>
              <p:cNvPr id="31" name="Rectangle 30">
                <a:extLst>
                  <a:ext uri="{FF2B5EF4-FFF2-40B4-BE49-F238E27FC236}">
                    <a16:creationId xmlns:a16="http://schemas.microsoft.com/office/drawing/2014/main" id="{989C859F-B461-9F42-B83E-B82865EC3E89}"/>
                  </a:ext>
                </a:extLst>
              </p:cNvPr>
              <p:cNvSpPr>
                <a:spLocks noRot="1" noChangeAspect="1" noMove="1" noResize="1" noEditPoints="1" noAdjustHandles="1" noChangeArrowheads="1" noChangeShapeType="1" noTextEdit="1"/>
              </p:cNvSpPr>
              <p:nvPr/>
            </p:nvSpPr>
            <p:spPr>
              <a:xfrm>
                <a:off x="7219196" y="4051258"/>
                <a:ext cx="3557384" cy="493405"/>
              </a:xfrm>
              <a:prstGeom prst="rect">
                <a:avLst/>
              </a:prstGeom>
              <a:blipFill>
                <a:blip r:embed="rId13"/>
                <a:stretch>
                  <a:fillRect b="-7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Rectangle 31">
                <a:extLst>
                  <a:ext uri="{FF2B5EF4-FFF2-40B4-BE49-F238E27FC236}">
                    <a16:creationId xmlns:a16="http://schemas.microsoft.com/office/drawing/2014/main" id="{398E82CB-01F9-C941-8289-8C9F8EE6E71A}"/>
                  </a:ext>
                </a:extLst>
              </p:cNvPr>
              <p:cNvSpPr/>
              <p:nvPr/>
            </p:nvSpPr>
            <p:spPr>
              <a:xfrm>
                <a:off x="6063399" y="5455448"/>
                <a:ext cx="5868979" cy="493405"/>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𝑛</m:t>
                        </m:r>
                      </m:e>
                      <m:sub>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e>
                          <m:sub>
                            <m:r>
                              <a:rPr lang="en-US" sz="2400" b="0" i="1" smtClean="0">
                                <a:solidFill>
                                  <a:srgbClr val="C00000"/>
                                </a:solidFill>
                                <a:latin typeface="Cambria Math" panose="02040503050406030204" pitchFamily="18" charset="0"/>
                              </a:rPr>
                              <m:t>∗</m:t>
                            </m:r>
                          </m:sub>
                        </m:sSub>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oMath>
                </a14:m>
                <a:r>
                  <a:rPr lang="en-US" sz="2400" dirty="0"/>
                  <a:t> = # of times any word </a:t>
                </a:r>
                <a14:m>
                  <m:oMath xmlns:m="http://schemas.openxmlformats.org/officeDocument/2006/math">
                    <m:r>
                      <a:rPr lang="en-US" sz="2400" b="1" i="1" dirty="0">
                        <a:solidFill>
                          <a:srgbClr val="C00000"/>
                        </a:solidFill>
                        <a:latin typeface="Cambria Math" panose="02040503050406030204" pitchFamily="18" charset="0"/>
                      </a:rPr>
                      <m:t>𝒘</m:t>
                    </m:r>
                    <m:r>
                      <a:rPr lang="en-US" sz="2400" b="0" i="1" dirty="0" smtClean="0">
                        <a:solidFill>
                          <a:srgbClr val="C00000"/>
                        </a:solidFill>
                        <a:latin typeface="Cambria Math" panose="02040503050406030204" pitchFamily="18" charset="0"/>
                      </a:rPr>
                      <m:t> </m:t>
                    </m:r>
                  </m:oMath>
                </a14:m>
                <a:r>
                  <a:rPr lang="en-US" sz="2400" dirty="0"/>
                  <a:t>appears in </a:t>
                </a:r>
                <a14:m>
                  <m:oMath xmlns:m="http://schemas.openxmlformats.org/officeDocument/2006/math">
                    <m:r>
                      <a:rPr lang="en-US" sz="2400" b="1" i="1" dirty="0">
                        <a:latin typeface="Cambria Math" panose="02040503050406030204" pitchFamily="18" charset="0"/>
                      </a:rPr>
                      <m:t>𝒅</m:t>
                    </m:r>
                    <m:r>
                      <a:rPr lang="en-US" sz="2400" b="1" i="1" dirty="0">
                        <a:latin typeface="Cambria Math" panose="02040503050406030204" pitchFamily="18" charset="0"/>
                      </a:rPr>
                      <m:t> </m:t>
                    </m:r>
                  </m:oMath>
                </a14:m>
                <a:endParaRPr lang="en-US" sz="2400" dirty="0"/>
              </a:p>
            </p:txBody>
          </p:sp>
        </mc:Choice>
        <mc:Fallback>
          <p:sp>
            <p:nvSpPr>
              <p:cNvPr id="32" name="Rectangle 31">
                <a:extLst>
                  <a:ext uri="{FF2B5EF4-FFF2-40B4-BE49-F238E27FC236}">
                    <a16:creationId xmlns:a16="http://schemas.microsoft.com/office/drawing/2014/main" id="{398E82CB-01F9-C941-8289-8C9F8EE6E71A}"/>
                  </a:ext>
                </a:extLst>
              </p:cNvPr>
              <p:cNvSpPr>
                <a:spLocks noRot="1" noChangeAspect="1" noMove="1" noResize="1" noEditPoints="1" noAdjustHandles="1" noChangeArrowheads="1" noChangeShapeType="1" noTextEdit="1"/>
              </p:cNvSpPr>
              <p:nvPr/>
            </p:nvSpPr>
            <p:spPr>
              <a:xfrm>
                <a:off x="6063399" y="5455448"/>
                <a:ext cx="5868979" cy="493405"/>
              </a:xfrm>
              <a:prstGeom prst="rect">
                <a:avLst/>
              </a:prstGeom>
              <a:blipFill>
                <a:blip r:embed="rId14"/>
                <a:stretch>
                  <a:fillRect t="-7500" r="-216" b="-22500"/>
                </a:stretch>
              </a:blipFill>
            </p:spPr>
            <p:txBody>
              <a:bodyPr/>
              <a:lstStyle/>
              <a:p>
                <a:r>
                  <a:rPr lang="en-US">
                    <a:noFill/>
                  </a:rPr>
                  <a:t> </a:t>
                </a:r>
              </a:p>
            </p:txBody>
          </p:sp>
        </mc:Fallback>
      </mc:AlternateContent>
    </p:spTree>
    <p:extLst>
      <p:ext uri="{BB962C8B-B14F-4D97-AF65-F5344CB8AC3E}">
        <p14:creationId xmlns:p14="http://schemas.microsoft.com/office/powerpoint/2010/main" val="1552477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Unigram Model</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36</a:t>
            </a:fld>
            <a:endParaRPr lang="en-US" dirty="0"/>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ACE80E80-655F-3946-B6E0-BD6BDBB919CE}"/>
                  </a:ext>
                </a:extLst>
              </p:cNvPr>
              <p:cNvSpPr txBox="1">
                <a:spLocks/>
              </p:cNvSpPr>
              <p:nvPr/>
            </p:nvSpPr>
            <p:spPr>
              <a:xfrm>
                <a:off x="269875" y="1164919"/>
                <a:ext cx="4889499"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p:sp>
            <p:nvSpPr>
              <p:cNvPr id="15" name="Content Placeholder 2">
                <a:extLst>
                  <a:ext uri="{FF2B5EF4-FFF2-40B4-BE49-F238E27FC236}">
                    <a16:creationId xmlns:a16="http://schemas.microsoft.com/office/drawing/2014/main" id="{ACE80E80-655F-3946-B6E0-BD6BDBB919CE}"/>
                  </a:ext>
                </a:extLst>
              </p:cNvPr>
              <p:cNvSpPr txBox="1">
                <a:spLocks noRot="1" noChangeAspect="1" noMove="1" noResize="1" noEditPoints="1" noAdjustHandles="1" noChangeArrowheads="1" noChangeShapeType="1" noTextEdit="1"/>
              </p:cNvSpPr>
              <p:nvPr/>
            </p:nvSpPr>
            <p:spPr>
              <a:xfrm>
                <a:off x="269875" y="1164919"/>
                <a:ext cx="4889499" cy="7340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Content Placeholder 2">
                <a:extLst>
                  <a:ext uri="{FF2B5EF4-FFF2-40B4-BE49-F238E27FC236}">
                    <a16:creationId xmlns:a16="http://schemas.microsoft.com/office/drawing/2014/main" id="{82F3030A-C86B-E747-A3BC-0558C571EBB5}"/>
                  </a:ext>
                </a:extLst>
              </p:cNvPr>
              <p:cNvSpPr txBox="1">
                <a:spLocks/>
              </p:cNvSpPr>
              <p:nvPr/>
            </p:nvSpPr>
            <p:spPr>
              <a:xfrm>
                <a:off x="1749420" y="148872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p:txBody>
          </p:sp>
        </mc:Choice>
        <mc:Fallback>
          <p:sp>
            <p:nvSpPr>
              <p:cNvPr id="16" name="Content Placeholder 2">
                <a:extLst>
                  <a:ext uri="{FF2B5EF4-FFF2-40B4-BE49-F238E27FC236}">
                    <a16:creationId xmlns:a16="http://schemas.microsoft.com/office/drawing/2014/main" id="{82F3030A-C86B-E747-A3BC-0558C571EBB5}"/>
                  </a:ext>
                </a:extLst>
              </p:cNvPr>
              <p:cNvSpPr txBox="1">
                <a:spLocks noRot="1" noChangeAspect="1" noMove="1" noResize="1" noEditPoints="1" noAdjustHandles="1" noChangeArrowheads="1" noChangeShapeType="1" noTextEdit="1"/>
              </p:cNvSpPr>
              <p:nvPr/>
            </p:nvSpPr>
            <p:spPr>
              <a:xfrm>
                <a:off x="1749420" y="1488726"/>
                <a:ext cx="609602" cy="469672"/>
              </a:xfrm>
              <a:prstGeom prst="rect">
                <a:avLst/>
              </a:prstGeom>
              <a:blipFill>
                <a:blip r:embed="rId3"/>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659CA8D5-4602-554E-B8B0-17153353F0A3}"/>
                  </a:ext>
                </a:extLst>
              </p:cNvPr>
              <p:cNvSpPr txBox="1">
                <a:spLocks/>
              </p:cNvSpPr>
              <p:nvPr/>
            </p:nvSpPr>
            <p:spPr>
              <a:xfrm>
                <a:off x="2346322" y="1473193"/>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p:txBody>
          </p:sp>
        </mc:Choice>
        <mc:Fallback>
          <p:sp>
            <p:nvSpPr>
              <p:cNvPr id="19" name="Content Placeholder 2">
                <a:extLst>
                  <a:ext uri="{FF2B5EF4-FFF2-40B4-BE49-F238E27FC236}">
                    <a16:creationId xmlns:a16="http://schemas.microsoft.com/office/drawing/2014/main" id="{659CA8D5-4602-554E-B8B0-17153353F0A3}"/>
                  </a:ext>
                </a:extLst>
              </p:cNvPr>
              <p:cNvSpPr txBox="1">
                <a:spLocks noRot="1" noChangeAspect="1" noMove="1" noResize="1" noEditPoints="1" noAdjustHandles="1" noChangeArrowheads="1" noChangeShapeType="1" noTextEdit="1"/>
              </p:cNvSpPr>
              <p:nvPr/>
            </p:nvSpPr>
            <p:spPr>
              <a:xfrm>
                <a:off x="2346322" y="1473193"/>
                <a:ext cx="609602" cy="469672"/>
              </a:xfrm>
              <a:prstGeom prst="rect">
                <a:avLst/>
              </a:prstGeom>
              <a:blipFill>
                <a:blip r:embed="rId4"/>
                <a:stretch>
                  <a:fillRect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179FA53B-BA0D-E749-8D18-07D3A3AD32A1}"/>
                  </a:ext>
                </a:extLst>
              </p:cNvPr>
              <p:cNvSpPr txBox="1">
                <a:spLocks/>
              </p:cNvSpPr>
              <p:nvPr/>
            </p:nvSpPr>
            <p:spPr>
              <a:xfrm>
                <a:off x="2943223" y="147602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p:txBody>
          </p:sp>
        </mc:Choice>
        <mc:Fallback>
          <p:sp>
            <p:nvSpPr>
              <p:cNvPr id="20" name="Content Placeholder 2">
                <a:extLst>
                  <a:ext uri="{FF2B5EF4-FFF2-40B4-BE49-F238E27FC236}">
                    <a16:creationId xmlns:a16="http://schemas.microsoft.com/office/drawing/2014/main" id="{179FA53B-BA0D-E749-8D18-07D3A3AD32A1}"/>
                  </a:ext>
                </a:extLst>
              </p:cNvPr>
              <p:cNvSpPr txBox="1">
                <a:spLocks noRot="1" noChangeAspect="1" noMove="1" noResize="1" noEditPoints="1" noAdjustHandles="1" noChangeArrowheads="1" noChangeShapeType="1" noTextEdit="1"/>
              </p:cNvSpPr>
              <p:nvPr/>
            </p:nvSpPr>
            <p:spPr>
              <a:xfrm>
                <a:off x="2943223" y="1476026"/>
                <a:ext cx="609602" cy="469672"/>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F8C4F43A-25AD-E446-9CCF-4EA08E296C0C}"/>
                  </a:ext>
                </a:extLst>
              </p:cNvPr>
              <p:cNvSpPr txBox="1">
                <a:spLocks/>
              </p:cNvSpPr>
              <p:nvPr/>
            </p:nvSpPr>
            <p:spPr>
              <a:xfrm>
                <a:off x="3521071" y="147499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p:txBody>
          </p:sp>
        </mc:Choice>
        <mc:Fallback>
          <p:sp>
            <p:nvSpPr>
              <p:cNvPr id="21" name="Content Placeholder 2">
                <a:extLst>
                  <a:ext uri="{FF2B5EF4-FFF2-40B4-BE49-F238E27FC236}">
                    <a16:creationId xmlns:a16="http://schemas.microsoft.com/office/drawing/2014/main" id="{F8C4F43A-25AD-E446-9CCF-4EA08E296C0C}"/>
                  </a:ext>
                </a:extLst>
              </p:cNvPr>
              <p:cNvSpPr txBox="1">
                <a:spLocks noRot="1" noChangeAspect="1" noMove="1" noResize="1" noEditPoints="1" noAdjustHandles="1" noChangeArrowheads="1" noChangeShapeType="1" noTextEdit="1"/>
              </p:cNvSpPr>
              <p:nvPr/>
            </p:nvSpPr>
            <p:spPr>
              <a:xfrm>
                <a:off x="3521071" y="1474999"/>
                <a:ext cx="609602" cy="469672"/>
              </a:xfrm>
              <a:prstGeom prst="rect">
                <a:avLst/>
              </a:prstGeom>
              <a:blipFill>
                <a:blip r:embed="rId6"/>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Content Placeholder 2">
                <a:extLst>
                  <a:ext uri="{FF2B5EF4-FFF2-40B4-BE49-F238E27FC236}">
                    <a16:creationId xmlns:a16="http://schemas.microsoft.com/office/drawing/2014/main" id="{D0024482-5DDA-E740-B1FB-2E9BB0162A91}"/>
                  </a:ext>
                </a:extLst>
              </p:cNvPr>
              <p:cNvSpPr txBox="1">
                <a:spLocks/>
              </p:cNvSpPr>
              <p:nvPr/>
            </p:nvSpPr>
            <p:spPr>
              <a:xfrm>
                <a:off x="4143373" y="148351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p:txBody>
          </p:sp>
        </mc:Choice>
        <mc:Fallback>
          <p:sp>
            <p:nvSpPr>
              <p:cNvPr id="22" name="Content Placeholder 2">
                <a:extLst>
                  <a:ext uri="{FF2B5EF4-FFF2-40B4-BE49-F238E27FC236}">
                    <a16:creationId xmlns:a16="http://schemas.microsoft.com/office/drawing/2014/main" id="{D0024482-5DDA-E740-B1FB-2E9BB0162A91}"/>
                  </a:ext>
                </a:extLst>
              </p:cNvPr>
              <p:cNvSpPr txBox="1">
                <a:spLocks noRot="1" noChangeAspect="1" noMove="1" noResize="1" noEditPoints="1" noAdjustHandles="1" noChangeArrowheads="1" noChangeShapeType="1" noTextEdit="1"/>
              </p:cNvSpPr>
              <p:nvPr/>
            </p:nvSpPr>
            <p:spPr>
              <a:xfrm>
                <a:off x="4143373" y="1483516"/>
                <a:ext cx="609602" cy="469672"/>
              </a:xfrm>
              <a:prstGeom prst="rect">
                <a:avLst/>
              </a:prstGeom>
              <a:blipFill>
                <a:blip r:embed="rId7"/>
                <a:stretch>
                  <a:fillRect b="-7895"/>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E0A899B3-3F36-FF4C-8E4B-1C4052475CF6}"/>
              </a:ext>
            </a:extLst>
          </p:cNvPr>
          <p:cNvCxnSpPr/>
          <p:nvPr/>
        </p:nvCxnSpPr>
        <p:spPr>
          <a:xfrm>
            <a:off x="5464174" y="889000"/>
            <a:ext cx="0" cy="565150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Content Placeholder 2">
                <a:extLst>
                  <a:ext uri="{FF2B5EF4-FFF2-40B4-BE49-F238E27FC236}">
                    <a16:creationId xmlns:a16="http://schemas.microsoft.com/office/drawing/2014/main" id="{8908143B-F564-CD41-A505-F4AF6623CE90}"/>
                  </a:ext>
                </a:extLst>
              </p:cNvPr>
              <p:cNvSpPr txBox="1">
                <a:spLocks/>
              </p:cNvSpPr>
              <p:nvPr/>
            </p:nvSpPr>
            <p:spPr>
              <a:xfrm>
                <a:off x="5778498" y="771482"/>
                <a:ext cx="5940425"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Let’s say our corpus </a:t>
                </a:r>
                <a14:m>
                  <m:oMath xmlns:m="http://schemas.openxmlformats.org/officeDocument/2006/math">
                    <m:r>
                      <a:rPr lang="en-US" sz="2400" b="1" i="1" dirty="0" smtClean="0">
                        <a:latin typeface="Cambria Math" panose="02040503050406030204" pitchFamily="18" charset="0"/>
                      </a:rPr>
                      <m:t>𝒅</m:t>
                    </m:r>
                  </m:oMath>
                </a14:m>
                <a:r>
                  <a:rPr lang="en-US" sz="2400" dirty="0">
                    <a:latin typeface="Avenir Light" panose="020B0402020203020204" pitchFamily="34" charset="77"/>
                  </a:rPr>
                  <a:t> has 100,000 words</a:t>
                </a:r>
                <a:endParaRPr lang="en-US" sz="2400" dirty="0">
                  <a:solidFill>
                    <a:schemeClr val="accent5">
                      <a:lumMod val="75000"/>
                    </a:schemeClr>
                  </a:solidFill>
                  <a:latin typeface="Avenir Light" panose="020B0402020203020204" pitchFamily="34" charset="77"/>
                </a:endParaRPr>
              </a:p>
            </p:txBody>
          </p:sp>
        </mc:Choice>
        <mc:Fallback>
          <p:sp>
            <p:nvSpPr>
              <p:cNvPr id="18" name="Content Placeholder 2">
                <a:extLst>
                  <a:ext uri="{FF2B5EF4-FFF2-40B4-BE49-F238E27FC236}">
                    <a16:creationId xmlns:a16="http://schemas.microsoft.com/office/drawing/2014/main" id="{8908143B-F564-CD41-A505-F4AF6623CE90}"/>
                  </a:ext>
                </a:extLst>
              </p:cNvPr>
              <p:cNvSpPr txBox="1">
                <a:spLocks noRot="1" noChangeAspect="1" noMove="1" noResize="1" noEditPoints="1" noAdjustHandles="1" noChangeArrowheads="1" noChangeShapeType="1" noTextEdit="1"/>
              </p:cNvSpPr>
              <p:nvPr/>
            </p:nvSpPr>
            <p:spPr>
              <a:xfrm>
                <a:off x="5778498" y="771482"/>
                <a:ext cx="5940425" cy="734091"/>
              </a:xfrm>
              <a:prstGeom prst="rect">
                <a:avLst/>
              </a:prstGeom>
              <a:blipFill>
                <a:blip r:embed="rId8"/>
                <a:stretch>
                  <a:fillRect/>
                </a:stretch>
              </a:blipFill>
            </p:spPr>
            <p:txBody>
              <a:bodyPr/>
              <a:lstStyle/>
              <a:p>
                <a:r>
                  <a:rPr lang="en-US">
                    <a:noFill/>
                  </a:rPr>
                  <a:t> </a:t>
                </a:r>
              </a:p>
            </p:txBody>
          </p:sp>
        </mc:Fallback>
      </mc:AlternateContent>
      <p:graphicFrame>
        <p:nvGraphicFramePr>
          <p:cNvPr id="23" name="Table 22">
            <a:extLst>
              <a:ext uri="{FF2B5EF4-FFF2-40B4-BE49-F238E27FC236}">
                <a16:creationId xmlns:a16="http://schemas.microsoft.com/office/drawing/2014/main" id="{B57FDB60-0E08-3C45-9AD4-1549A7DBC458}"/>
              </a:ext>
            </a:extLst>
          </p:cNvPr>
          <p:cNvGraphicFramePr>
            <a:graphicFrameLocks noGrp="1"/>
          </p:cNvGraphicFramePr>
          <p:nvPr/>
        </p:nvGraphicFramePr>
        <p:xfrm>
          <a:off x="6854823" y="1531964"/>
          <a:ext cx="3743325" cy="2350770"/>
        </p:xfrm>
        <a:graphic>
          <a:graphicData uri="http://schemas.openxmlformats.org/drawingml/2006/table">
            <a:tbl>
              <a:tblPr/>
              <a:tblGrid>
                <a:gridCol w="1619250">
                  <a:extLst>
                    <a:ext uri="{9D8B030D-6E8A-4147-A177-3AD203B41FA5}">
                      <a16:colId xmlns:a16="http://schemas.microsoft.com/office/drawing/2014/main" val="1285587778"/>
                    </a:ext>
                  </a:extLst>
                </a:gridCol>
                <a:gridCol w="2124075">
                  <a:extLst>
                    <a:ext uri="{9D8B030D-6E8A-4147-A177-3AD203B41FA5}">
                      <a16:colId xmlns:a16="http://schemas.microsoft.com/office/drawing/2014/main" val="3836941891"/>
                    </a:ext>
                  </a:extLst>
                </a:gridCol>
              </a:tblGrid>
              <a:tr h="333375">
                <a:tc>
                  <a:txBody>
                    <a:bodyPr/>
                    <a:lstStyle/>
                    <a:p>
                      <a:pPr algn="ctr"/>
                      <a:r>
                        <a:rPr lang="en-US" b="1">
                          <a:solidFill>
                            <a:srgbClr val="FFFFFF"/>
                          </a:solidFill>
                          <a:effectLst/>
                          <a:latin typeface="Avenir" panose="02000503020000020003" pitchFamily="2" charset="0"/>
                        </a:rPr>
                        <a:t>word</a:t>
                      </a:r>
                      <a:endParaRPr lang="en-US">
                        <a:effectLst/>
                      </a:endParaRPr>
                    </a:p>
                  </a:txBody>
                  <a:tcPr marL="38100" marR="38100" marT="38100" marB="38100" anchor="ctr">
                    <a:lnL>
                      <a:noFill/>
                    </a:lnL>
                    <a:lnR>
                      <a:noFill/>
                    </a:lnR>
                    <a:lnT>
                      <a:noFill/>
                    </a:lnT>
                    <a:lnB>
                      <a:noFill/>
                    </a:lnB>
                    <a:solidFill>
                      <a:srgbClr val="073A6C"/>
                    </a:solidFill>
                  </a:tcPr>
                </a:tc>
                <a:tc>
                  <a:txBody>
                    <a:bodyPr/>
                    <a:lstStyle/>
                    <a:p>
                      <a:pPr algn="ctr"/>
                      <a:r>
                        <a:rPr lang="en-US" b="1">
                          <a:solidFill>
                            <a:srgbClr val="FFFFFF"/>
                          </a:solidFill>
                          <a:effectLst/>
                          <a:latin typeface="Avenir" panose="02000503020000020003" pitchFamily="2" charset="0"/>
                        </a:rPr>
                        <a:t># occurrences</a:t>
                      </a:r>
                      <a:endParaRPr lang="en-US">
                        <a:effectLst/>
                      </a:endParaRPr>
                    </a:p>
                  </a:txBody>
                  <a:tcPr marL="38100" marR="38100" marT="38100" marB="38100" anchor="ctr">
                    <a:lnL>
                      <a:noFill/>
                    </a:lnL>
                    <a:lnR>
                      <a:noFill/>
                    </a:lnR>
                    <a:lnT>
                      <a:noFill/>
                    </a:lnT>
                    <a:lnB>
                      <a:noFill/>
                    </a:lnB>
                    <a:solidFill>
                      <a:srgbClr val="073A6C"/>
                    </a:solidFill>
                  </a:tcPr>
                </a:tc>
                <a:extLst>
                  <a:ext uri="{0D108BD9-81ED-4DB2-BD59-A6C34878D82A}">
                    <a16:rowId xmlns:a16="http://schemas.microsoft.com/office/drawing/2014/main" val="577504555"/>
                  </a:ext>
                </a:extLst>
              </a:tr>
              <a:tr h="400050">
                <a:tc>
                  <a:txBody>
                    <a:bodyPr/>
                    <a:lstStyle/>
                    <a:p>
                      <a:pPr algn="ctr"/>
                      <a:r>
                        <a:rPr lang="en-US" b="1">
                          <a:solidFill>
                            <a:srgbClr val="073A6C"/>
                          </a:solidFill>
                          <a:effectLst/>
                          <a:latin typeface="Avenir" panose="02000503020000020003" pitchFamily="2" charset="0"/>
                        </a:rPr>
                        <a:t>Anqi</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dirty="0">
                          <a:solidFill>
                            <a:srgbClr val="000000"/>
                          </a:solidFill>
                          <a:effectLst/>
                          <a:latin typeface="Avenir" panose="02000503020000020003" pitchFamily="2" charset="0"/>
                        </a:rPr>
                        <a:t>15</a:t>
                      </a:r>
                      <a:endParaRPr lang="en-US" dirty="0">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664111085"/>
                  </a:ext>
                </a:extLst>
              </a:tr>
              <a:tr h="400050">
                <a:tc>
                  <a:txBody>
                    <a:bodyPr/>
                    <a:lstStyle/>
                    <a:p>
                      <a:pPr algn="ctr"/>
                      <a:r>
                        <a:rPr lang="en-US" b="1">
                          <a:solidFill>
                            <a:srgbClr val="073A6C"/>
                          </a:solidFill>
                          <a:effectLst/>
                          <a:latin typeface="Avenir" panose="02000503020000020003" pitchFamily="2" charset="0"/>
                        </a:rPr>
                        <a:t>was</a:t>
                      </a:r>
                      <a:endParaRPr lang="en-US">
                        <a:effectLst/>
                      </a:endParaRPr>
                    </a:p>
                  </a:txBody>
                  <a:tcPr marL="38100" marR="38100" marT="38100" marB="38100" anchor="ctr">
                    <a:lnL>
                      <a:noFill/>
                    </a:lnL>
                    <a:lnR>
                      <a:noFill/>
                    </a:lnR>
                    <a:lnT>
                      <a:noFill/>
                    </a:lnT>
                    <a:lnB>
                      <a:noFill/>
                    </a:lnB>
                    <a:solidFill>
                      <a:srgbClr val="FFFFFF"/>
                    </a:solidFill>
                  </a:tcPr>
                </a:tc>
                <a:tc>
                  <a:txBody>
                    <a:bodyPr/>
                    <a:lstStyle/>
                    <a:p>
                      <a:pPr algn="ctr"/>
                      <a:r>
                        <a:rPr lang="en-US" dirty="0">
                          <a:solidFill>
                            <a:srgbClr val="000000"/>
                          </a:solidFill>
                          <a:effectLst/>
                          <a:latin typeface="Avenir" panose="02000503020000020003" pitchFamily="2" charset="0"/>
                        </a:rPr>
                        <a:t>1,000</a:t>
                      </a:r>
                      <a:endParaRPr lang="en-US" dirty="0">
                        <a:effectLst/>
                      </a:endParaRPr>
                    </a:p>
                  </a:txBody>
                  <a:tcPr marL="38100" marR="38100" marT="38100" marB="38100" anchor="ctr">
                    <a:lnL>
                      <a:noFill/>
                    </a:lnL>
                    <a:lnR>
                      <a:noFill/>
                    </a:lnR>
                    <a:lnT>
                      <a:noFill/>
                    </a:lnT>
                    <a:lnB>
                      <a:noFill/>
                    </a:lnB>
                    <a:solidFill>
                      <a:srgbClr val="FFFFFF"/>
                    </a:solidFill>
                  </a:tcPr>
                </a:tc>
                <a:extLst>
                  <a:ext uri="{0D108BD9-81ED-4DB2-BD59-A6C34878D82A}">
                    <a16:rowId xmlns:a16="http://schemas.microsoft.com/office/drawing/2014/main" val="337490900"/>
                  </a:ext>
                </a:extLst>
              </a:tr>
              <a:tr h="400050">
                <a:tc>
                  <a:txBody>
                    <a:bodyPr/>
                    <a:lstStyle/>
                    <a:p>
                      <a:pPr algn="ctr"/>
                      <a:r>
                        <a:rPr lang="en-US" b="1">
                          <a:solidFill>
                            <a:srgbClr val="073A6C"/>
                          </a:solidFill>
                          <a:effectLst/>
                          <a:latin typeface="Avenir" panose="02000503020000020003" pitchFamily="2" charset="0"/>
                        </a:rPr>
                        <a:t>late</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dirty="0">
                          <a:solidFill>
                            <a:srgbClr val="000000"/>
                          </a:solidFill>
                          <a:effectLst/>
                          <a:latin typeface="Avenir" panose="02000503020000020003" pitchFamily="2" charset="0"/>
                        </a:rPr>
                        <a:t>400</a:t>
                      </a:r>
                      <a:endParaRPr lang="en-US" dirty="0">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1165236682"/>
                  </a:ext>
                </a:extLst>
              </a:tr>
              <a:tr h="400050">
                <a:tc>
                  <a:txBody>
                    <a:bodyPr/>
                    <a:lstStyle/>
                    <a:p>
                      <a:pPr algn="ctr"/>
                      <a:r>
                        <a:rPr lang="en-US" b="1">
                          <a:solidFill>
                            <a:srgbClr val="073A6C"/>
                          </a:solidFill>
                          <a:effectLst/>
                          <a:latin typeface="Avenir" panose="02000503020000020003" pitchFamily="2" charset="0"/>
                        </a:rPr>
                        <a:t>for</a:t>
                      </a:r>
                      <a:endParaRPr lang="en-US">
                        <a:effectLst/>
                      </a:endParaRPr>
                    </a:p>
                  </a:txBody>
                  <a:tcPr marL="38100" marR="38100" marT="38100" marB="38100" anchor="ctr">
                    <a:lnL>
                      <a:noFill/>
                    </a:lnL>
                    <a:lnR>
                      <a:noFill/>
                    </a:lnR>
                    <a:lnT>
                      <a:noFill/>
                    </a:lnT>
                    <a:lnB>
                      <a:noFill/>
                    </a:lnB>
                    <a:solidFill>
                      <a:srgbClr val="FFFFFF"/>
                    </a:solidFill>
                  </a:tcPr>
                </a:tc>
                <a:tc>
                  <a:txBody>
                    <a:bodyPr/>
                    <a:lstStyle/>
                    <a:p>
                      <a:pPr algn="ctr"/>
                      <a:r>
                        <a:rPr lang="en-US" dirty="0">
                          <a:solidFill>
                            <a:srgbClr val="000000"/>
                          </a:solidFill>
                          <a:effectLst/>
                          <a:latin typeface="Avenir" panose="02000503020000020003" pitchFamily="2" charset="0"/>
                        </a:rPr>
                        <a:t>3,000</a:t>
                      </a:r>
                      <a:endParaRPr lang="en-US" dirty="0">
                        <a:effectLst/>
                      </a:endParaRPr>
                    </a:p>
                  </a:txBody>
                  <a:tcPr marL="38100" marR="38100" marT="38100" marB="38100" anchor="ctr">
                    <a:lnL>
                      <a:noFill/>
                    </a:lnL>
                    <a:lnR>
                      <a:noFill/>
                    </a:lnR>
                    <a:lnT>
                      <a:noFill/>
                    </a:lnT>
                    <a:lnB>
                      <a:noFill/>
                    </a:lnB>
                    <a:solidFill>
                      <a:srgbClr val="FFFFFF"/>
                    </a:solidFill>
                  </a:tcPr>
                </a:tc>
                <a:extLst>
                  <a:ext uri="{0D108BD9-81ED-4DB2-BD59-A6C34878D82A}">
                    <a16:rowId xmlns:a16="http://schemas.microsoft.com/office/drawing/2014/main" val="2076682866"/>
                  </a:ext>
                </a:extLst>
              </a:tr>
              <a:tr h="400050">
                <a:tc>
                  <a:txBody>
                    <a:bodyPr/>
                    <a:lstStyle/>
                    <a:p>
                      <a:pPr algn="ctr"/>
                      <a:r>
                        <a:rPr lang="en-US" b="1">
                          <a:solidFill>
                            <a:srgbClr val="073A6C"/>
                          </a:solidFill>
                          <a:effectLst/>
                          <a:latin typeface="Avenir" panose="02000503020000020003" pitchFamily="2" charset="0"/>
                        </a:rPr>
                        <a:t>class</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dirty="0">
                          <a:solidFill>
                            <a:srgbClr val="000000"/>
                          </a:solidFill>
                          <a:effectLst/>
                          <a:latin typeface="Avenir" panose="02000503020000020003" pitchFamily="2" charset="0"/>
                        </a:rPr>
                        <a:t>350</a:t>
                      </a:r>
                      <a:endParaRPr lang="en-US" dirty="0">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1636823802"/>
                  </a:ext>
                </a:extLst>
              </a:tr>
            </a:tbl>
          </a:graphicData>
        </a:graphic>
      </p:graphicFrame>
      <mc:AlternateContent xmlns:mc="http://schemas.openxmlformats.org/markup-compatibility/2006">
        <mc:Choice xmlns:a14="http://schemas.microsoft.com/office/drawing/2010/main" Requires="a14">
          <p:sp>
            <p:nvSpPr>
              <p:cNvPr id="25" name="Content Placeholder 2">
                <a:extLst>
                  <a:ext uri="{FF2B5EF4-FFF2-40B4-BE49-F238E27FC236}">
                    <a16:creationId xmlns:a16="http://schemas.microsoft.com/office/drawing/2014/main" id="{15400E4F-9082-7A47-B368-4C83EADC8FC0}"/>
                  </a:ext>
                </a:extLst>
              </p:cNvPr>
              <p:cNvSpPr txBox="1">
                <a:spLocks/>
              </p:cNvSpPr>
              <p:nvPr/>
            </p:nvSpPr>
            <p:spPr>
              <a:xfrm>
                <a:off x="392224" y="3661985"/>
                <a:ext cx="4919550"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Anqi</m:t>
                    </m:r>
                    <m:r>
                      <a:rPr lang="en-US" sz="2400" b="0" i="0" dirty="0" smtClean="0">
                        <a:latin typeface="Cambria Math" panose="02040503050406030204" pitchFamily="18" charset="0"/>
                      </a:rPr>
                      <m:t>)</m:t>
                    </m:r>
                  </m:oMath>
                </a14:m>
                <a:r>
                  <a:rPr lang="en-US" sz="2400" dirty="0">
                    <a:latin typeface="Avenir Light" panose="020B0402020203020204" pitchFamily="34" charset="77"/>
                  </a:rPr>
                  <a:t> =</a:t>
                </a:r>
                <a:r>
                  <a:rPr lang="en-US" sz="2400" dirty="0">
                    <a:solidFill>
                      <a:schemeClr val="accent5">
                        <a:lumMod val="75000"/>
                      </a:schemeClr>
                    </a:solidFill>
                    <a:latin typeface="Avenir Light" panose="020B0402020203020204" pitchFamily="34" charset="77"/>
                  </a:rPr>
                  <a:t> </a:t>
                </a:r>
                <a14:m>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15</m:t>
                        </m:r>
                      </m:num>
                      <m:den>
                        <m:r>
                          <a:rPr lang="en-US" sz="2400" b="0" i="1" smtClean="0">
                            <a:solidFill>
                              <a:schemeClr val="tx1"/>
                            </a:solidFill>
                            <a:latin typeface="Cambria Math" panose="02040503050406030204" pitchFamily="18" charset="0"/>
                          </a:rPr>
                          <m:t>100,000</m:t>
                        </m:r>
                      </m:den>
                    </m:f>
                    <m:r>
                      <a:rPr lang="en-US" sz="2400" b="0" i="1" smtClean="0">
                        <a:solidFill>
                          <a:schemeClr val="tx1"/>
                        </a:solidFill>
                        <a:latin typeface="Cambria Math" panose="02040503050406030204" pitchFamily="18" charset="0"/>
                      </a:rPr>
                      <m:t>=0.00015</m:t>
                    </m:r>
                  </m:oMath>
                </a14:m>
                <a:endParaRPr lang="en-US" sz="2400" dirty="0">
                  <a:solidFill>
                    <a:schemeClr val="accent5">
                      <a:lumMod val="75000"/>
                    </a:schemeClr>
                  </a:solidFill>
                  <a:latin typeface="Avenir Light" panose="020B0402020203020204" pitchFamily="34" charset="77"/>
                </a:endParaRPr>
              </a:p>
            </p:txBody>
          </p:sp>
        </mc:Choice>
        <mc:Fallback>
          <p:sp>
            <p:nvSpPr>
              <p:cNvPr id="25" name="Content Placeholder 2">
                <a:extLst>
                  <a:ext uri="{FF2B5EF4-FFF2-40B4-BE49-F238E27FC236}">
                    <a16:creationId xmlns:a16="http://schemas.microsoft.com/office/drawing/2014/main" id="{15400E4F-9082-7A47-B368-4C83EADC8FC0}"/>
                  </a:ext>
                </a:extLst>
              </p:cNvPr>
              <p:cNvSpPr txBox="1">
                <a:spLocks noRot="1" noChangeAspect="1" noMove="1" noResize="1" noEditPoints="1" noAdjustHandles="1" noChangeArrowheads="1" noChangeShapeType="1" noTextEdit="1"/>
              </p:cNvSpPr>
              <p:nvPr/>
            </p:nvSpPr>
            <p:spPr>
              <a:xfrm>
                <a:off x="392224" y="3661985"/>
                <a:ext cx="4919550" cy="734091"/>
              </a:xfrm>
              <a:prstGeom prst="rect">
                <a:avLst/>
              </a:prstGeom>
              <a:blipFill>
                <a:blip r:embed="rId9"/>
                <a:stretch>
                  <a:fillRect b="-84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Content Placeholder 2">
                <a:extLst>
                  <a:ext uri="{FF2B5EF4-FFF2-40B4-BE49-F238E27FC236}">
                    <a16:creationId xmlns:a16="http://schemas.microsoft.com/office/drawing/2014/main" id="{F77C6C54-24B2-6D4C-9F8D-416F79943525}"/>
                  </a:ext>
                </a:extLst>
              </p:cNvPr>
              <p:cNvSpPr txBox="1">
                <a:spLocks/>
              </p:cNvSpPr>
              <p:nvPr/>
            </p:nvSpPr>
            <p:spPr>
              <a:xfrm>
                <a:off x="879789" y="4530564"/>
                <a:ext cx="3487222"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was</m:t>
                    </m:r>
                    <m:r>
                      <a:rPr lang="en-US" sz="2400" b="0" i="0" dirty="0" smtClean="0">
                        <a:latin typeface="Cambria Math" panose="02040503050406030204" pitchFamily="18" charset="0"/>
                      </a:rPr>
                      <m:t>)</m:t>
                    </m:r>
                  </m:oMath>
                </a14:m>
                <a:r>
                  <a:rPr lang="en-US" sz="2400" dirty="0">
                    <a:latin typeface="Avenir Light" panose="020B0402020203020204" pitchFamily="34" charset="77"/>
                  </a:rPr>
                  <a:t> =</a:t>
                </a:r>
                <a:r>
                  <a:rPr lang="en-US" sz="2400" dirty="0">
                    <a:solidFill>
                      <a:schemeClr val="accent5">
                        <a:lumMod val="75000"/>
                      </a:schemeClr>
                    </a:solidFill>
                    <a:latin typeface="Avenir Light" panose="020B0402020203020204" pitchFamily="34" charset="77"/>
                  </a:rPr>
                  <a:t> </a:t>
                </a:r>
                <a14:m>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1,000</m:t>
                        </m:r>
                      </m:num>
                      <m:den>
                        <m:r>
                          <a:rPr lang="en-US" sz="2400" b="0" i="1" smtClean="0">
                            <a:solidFill>
                              <a:schemeClr val="tx1"/>
                            </a:solidFill>
                            <a:latin typeface="Cambria Math" panose="02040503050406030204" pitchFamily="18" charset="0"/>
                          </a:rPr>
                          <m:t>100,000</m:t>
                        </m:r>
                      </m:den>
                    </m:f>
                    <m:r>
                      <a:rPr lang="en-US" sz="2400" b="0" i="1" smtClean="0">
                        <a:solidFill>
                          <a:schemeClr val="tx1"/>
                        </a:solidFill>
                        <a:latin typeface="Cambria Math" panose="02040503050406030204" pitchFamily="18" charset="0"/>
                      </a:rPr>
                      <m:t>=0.01</m:t>
                    </m:r>
                  </m:oMath>
                </a14:m>
                <a:endParaRPr lang="en-US" sz="2400" dirty="0">
                  <a:solidFill>
                    <a:schemeClr val="accent5">
                      <a:lumMod val="75000"/>
                    </a:schemeClr>
                  </a:solidFill>
                  <a:latin typeface="Avenir Light" panose="020B0402020203020204" pitchFamily="34" charset="77"/>
                </a:endParaRPr>
              </a:p>
            </p:txBody>
          </p:sp>
        </mc:Choice>
        <mc:Fallback>
          <p:sp>
            <p:nvSpPr>
              <p:cNvPr id="26" name="Content Placeholder 2">
                <a:extLst>
                  <a:ext uri="{FF2B5EF4-FFF2-40B4-BE49-F238E27FC236}">
                    <a16:creationId xmlns:a16="http://schemas.microsoft.com/office/drawing/2014/main" id="{F77C6C54-24B2-6D4C-9F8D-416F79943525}"/>
                  </a:ext>
                </a:extLst>
              </p:cNvPr>
              <p:cNvSpPr txBox="1">
                <a:spLocks noRot="1" noChangeAspect="1" noMove="1" noResize="1" noEditPoints="1" noAdjustHandles="1" noChangeArrowheads="1" noChangeShapeType="1" noTextEdit="1"/>
              </p:cNvSpPr>
              <p:nvPr/>
            </p:nvSpPr>
            <p:spPr>
              <a:xfrm>
                <a:off x="879789" y="4530564"/>
                <a:ext cx="3487222" cy="734091"/>
              </a:xfrm>
              <a:prstGeom prst="rect">
                <a:avLst/>
              </a:prstGeom>
              <a:blipFill>
                <a:blip r:embed="rId10"/>
                <a:stretch>
                  <a:fillRect b="-8475"/>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A3983143-46BB-9840-93BF-3A3A3A371D72}"/>
              </a:ext>
            </a:extLst>
          </p:cNvPr>
          <p:cNvSpPr/>
          <p:nvPr/>
        </p:nvSpPr>
        <p:spPr>
          <a:xfrm>
            <a:off x="2565400" y="55372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A3928D2-B79D-0C42-9C90-1BCED52216A1}"/>
              </a:ext>
            </a:extLst>
          </p:cNvPr>
          <p:cNvSpPr/>
          <p:nvPr/>
        </p:nvSpPr>
        <p:spPr>
          <a:xfrm>
            <a:off x="2565400" y="5820265"/>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C70B05-AFDC-D349-9ABD-592278B7B587}"/>
              </a:ext>
            </a:extLst>
          </p:cNvPr>
          <p:cNvSpPr/>
          <p:nvPr/>
        </p:nvSpPr>
        <p:spPr>
          <a:xfrm>
            <a:off x="2559900" y="610333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1D1ED4FD-DB94-AE48-89E4-F69B73BC3D02}"/>
                  </a:ext>
                </a:extLst>
              </p:cNvPr>
              <p:cNvSpPr txBox="1">
                <a:spLocks/>
              </p:cNvSpPr>
              <p:nvPr/>
            </p:nvSpPr>
            <p:spPr>
              <a:xfrm>
                <a:off x="206373" y="2254722"/>
                <a:ext cx="4889499"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sSub>
                      <m:sSubPr>
                        <m:ctrlPr>
                          <a:rPr lang="en-US" sz="2400" b="0" i="0" dirty="0" smtClean="0">
                            <a:solidFill>
                              <a:srgbClr val="C00000"/>
                            </a:solidFill>
                            <a:latin typeface="Cambria Math" panose="02040503050406030204" pitchFamily="18" charset="0"/>
                          </a:rPr>
                        </m:ctrlPr>
                      </m:sSubPr>
                      <m:e>
                        <m:r>
                          <m:rPr>
                            <m:sty m:val="p"/>
                          </m:rPr>
                          <a:rPr lang="en-US" sz="2400" b="0" i="0" dirty="0" smtClean="0">
                            <a:solidFill>
                              <a:srgbClr val="C00000"/>
                            </a:solidFill>
                            <a:latin typeface="Cambria Math" panose="02040503050406030204" pitchFamily="18" charset="0"/>
                          </a:rPr>
                          <m:t>w</m:t>
                        </m:r>
                      </m:e>
                      <m:sub>
                        <m:r>
                          <m:rPr>
                            <m:sty m:val="p"/>
                          </m:rPr>
                          <a:rPr lang="en-US" sz="2400" b="0" i="0" dirty="0" smtClean="0">
                            <a:solidFill>
                              <a:srgbClr val="C00000"/>
                            </a:solidFill>
                            <a:latin typeface="Cambria Math" panose="02040503050406030204" pitchFamily="18" charset="0"/>
                          </a:rPr>
                          <m:t>i</m:t>
                        </m:r>
                      </m:sub>
                    </m:sSub>
                    <m:r>
                      <a:rPr lang="en-US" sz="2400" b="0" i="0" dirty="0" smtClean="0">
                        <a:latin typeface="Cambria Math" panose="02040503050406030204" pitchFamily="18" charset="0"/>
                      </a:rPr>
                      <m:t>)</m:t>
                    </m:r>
                  </m:oMath>
                </a14:m>
                <a:r>
                  <a:rPr lang="en-US" sz="2400" dirty="0">
                    <a:latin typeface="Avenir Light" panose="020B0402020203020204" pitchFamily="34" charset="77"/>
                  </a:rPr>
                  <a:t> =</a:t>
                </a:r>
                <a:r>
                  <a:rPr lang="en-US" sz="2400" dirty="0">
                    <a:solidFill>
                      <a:schemeClr val="accent5">
                        <a:lumMod val="75000"/>
                      </a:schemeClr>
                    </a:solidFill>
                    <a:latin typeface="Avenir Light" panose="020B0402020203020204" pitchFamily="34" charset="77"/>
                  </a:rPr>
                  <a:t> </a:t>
                </a:r>
                <a14:m>
                  <m:oMath xmlns:m="http://schemas.openxmlformats.org/officeDocument/2006/math">
                    <m:f>
                      <m:fPr>
                        <m:ctrlPr>
                          <a:rPr lang="en-US" sz="2400" i="1" smtClean="0">
                            <a:solidFill>
                              <a:schemeClr val="tx1"/>
                            </a:solidFill>
                            <a:latin typeface="Cambria Math" panose="02040503050406030204" pitchFamily="18" charset="0"/>
                          </a:rPr>
                        </m:ctrlPr>
                      </m:fPr>
                      <m:num>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e>
                              <m:sub>
                                <m:r>
                                  <a:rPr lang="en-US" sz="2400" b="0" i="1" smtClean="0">
                                    <a:solidFill>
                                      <a:srgbClr val="C00000"/>
                                    </a:solidFill>
                                    <a:latin typeface="Cambria Math" panose="02040503050406030204" pitchFamily="18" charset="0"/>
                                  </a:rPr>
                                  <m:t>𝑖</m:t>
                                </m:r>
                              </m:sub>
                            </m:sSub>
                          </m:sub>
                        </m:sSub>
                        <m:r>
                          <a:rPr lang="en-US" sz="2400" b="0"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𝒅</m:t>
                        </m:r>
                        <m:r>
                          <a:rPr lang="en-US" sz="2400" b="0" i="1" smtClean="0">
                            <a:solidFill>
                              <a:schemeClr val="tx1"/>
                            </a:solidFill>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e>
                              <m:sub>
                                <m:r>
                                  <a:rPr lang="en-US" sz="2400" b="0" i="1" smtClean="0">
                                    <a:solidFill>
                                      <a:srgbClr val="C00000"/>
                                    </a:solidFill>
                                    <a:latin typeface="Cambria Math" panose="02040503050406030204" pitchFamily="18" charset="0"/>
                                  </a:rPr>
                                  <m:t>∗</m:t>
                                </m:r>
                              </m:sub>
                            </m:sSub>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den>
                    </m:f>
                  </m:oMath>
                </a14:m>
                <a:endParaRPr lang="en-US" sz="2400" dirty="0">
                  <a:solidFill>
                    <a:schemeClr val="accent5">
                      <a:lumMod val="75000"/>
                    </a:schemeClr>
                  </a:solidFill>
                  <a:latin typeface="Avenir Light" panose="020B0402020203020204" pitchFamily="34" charset="77"/>
                </a:endParaRPr>
              </a:p>
            </p:txBody>
          </p:sp>
        </mc:Choice>
        <mc:Fallback>
          <p:sp>
            <p:nvSpPr>
              <p:cNvPr id="29" name="Content Placeholder 2">
                <a:extLst>
                  <a:ext uri="{FF2B5EF4-FFF2-40B4-BE49-F238E27FC236}">
                    <a16:creationId xmlns:a16="http://schemas.microsoft.com/office/drawing/2014/main" id="{1D1ED4FD-DB94-AE48-89E4-F69B73BC3D02}"/>
                  </a:ext>
                </a:extLst>
              </p:cNvPr>
              <p:cNvSpPr txBox="1">
                <a:spLocks noRot="1" noChangeAspect="1" noMove="1" noResize="1" noEditPoints="1" noAdjustHandles="1" noChangeArrowheads="1" noChangeShapeType="1" noTextEdit="1"/>
              </p:cNvSpPr>
              <p:nvPr/>
            </p:nvSpPr>
            <p:spPr>
              <a:xfrm>
                <a:off x="206373" y="2254722"/>
                <a:ext cx="4889499" cy="734091"/>
              </a:xfrm>
              <a:prstGeom prst="rect">
                <a:avLst/>
              </a:prstGeom>
              <a:blipFill>
                <a:blip r:embed="rId11"/>
                <a:stretch>
                  <a:fillRect b="-237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E101B032-6696-3E47-8BD1-31A17CE8AD07}"/>
                  </a:ext>
                </a:extLst>
              </p:cNvPr>
              <p:cNvSpPr/>
              <p:nvPr/>
            </p:nvSpPr>
            <p:spPr>
              <a:xfrm>
                <a:off x="6096000" y="4891029"/>
                <a:ext cx="5442067" cy="497700"/>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𝑛</m:t>
                        </m:r>
                      </m:e>
                      <m:sub>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e>
                          <m:sub>
                            <m:r>
                              <a:rPr lang="en-US" sz="2400" i="1">
                                <a:solidFill>
                                  <a:srgbClr val="C00000"/>
                                </a:solidFill>
                                <a:latin typeface="Cambria Math" panose="02040503050406030204" pitchFamily="18" charset="0"/>
                              </a:rPr>
                              <m:t>𝑖</m:t>
                            </m:r>
                          </m:sub>
                        </m:sSub>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oMath>
                </a14:m>
                <a:r>
                  <a:rPr lang="en-US" sz="2400" dirty="0"/>
                  <a:t> = # of times word </a:t>
                </a:r>
                <a14:m>
                  <m:oMath xmlns:m="http://schemas.openxmlformats.org/officeDocument/2006/math">
                    <m:sSub>
                      <m:sSubPr>
                        <m:ctrlPr>
                          <a:rPr lang="en-US" sz="2400" b="1" i="1" dirty="0" smtClean="0">
                            <a:solidFill>
                              <a:srgbClr val="C00000"/>
                            </a:solidFill>
                            <a:latin typeface="Cambria Math" panose="02040503050406030204" pitchFamily="18" charset="0"/>
                          </a:rPr>
                        </m:ctrlPr>
                      </m:sSubPr>
                      <m:e>
                        <m:r>
                          <a:rPr lang="en-US" sz="2400" b="1" i="1" dirty="0" smtClean="0">
                            <a:solidFill>
                              <a:srgbClr val="C00000"/>
                            </a:solidFill>
                            <a:latin typeface="Cambria Math" panose="02040503050406030204" pitchFamily="18" charset="0"/>
                          </a:rPr>
                          <m:t>𝒘</m:t>
                        </m:r>
                      </m:e>
                      <m:sub>
                        <m:r>
                          <a:rPr lang="en-US" sz="2400" b="1" i="1" dirty="0" smtClean="0">
                            <a:solidFill>
                              <a:srgbClr val="C00000"/>
                            </a:solidFill>
                            <a:latin typeface="Cambria Math" panose="02040503050406030204" pitchFamily="18" charset="0"/>
                          </a:rPr>
                          <m:t>𝒊</m:t>
                        </m:r>
                      </m:sub>
                    </m:sSub>
                    <m:r>
                      <a:rPr lang="en-US" sz="2400" b="1" i="1" dirty="0">
                        <a:solidFill>
                          <a:srgbClr val="C00000"/>
                        </a:solidFill>
                        <a:latin typeface="Cambria Math" panose="02040503050406030204" pitchFamily="18" charset="0"/>
                      </a:rPr>
                      <m:t> </m:t>
                    </m:r>
                  </m:oMath>
                </a14:m>
                <a:r>
                  <a:rPr lang="en-US" sz="2400" dirty="0"/>
                  <a:t>appears in </a:t>
                </a:r>
                <a14:m>
                  <m:oMath xmlns:m="http://schemas.openxmlformats.org/officeDocument/2006/math">
                    <m:r>
                      <a:rPr lang="en-US" sz="2400" b="1" i="1" dirty="0">
                        <a:latin typeface="Cambria Math" panose="02040503050406030204" pitchFamily="18" charset="0"/>
                      </a:rPr>
                      <m:t>𝒅</m:t>
                    </m:r>
                    <m:r>
                      <a:rPr lang="en-US" sz="2400" b="1" i="1" dirty="0">
                        <a:latin typeface="Cambria Math" panose="02040503050406030204" pitchFamily="18" charset="0"/>
                      </a:rPr>
                      <m:t> </m:t>
                    </m:r>
                  </m:oMath>
                </a14:m>
                <a:endParaRPr lang="en-US" sz="2400" dirty="0"/>
              </a:p>
            </p:txBody>
          </p:sp>
        </mc:Choice>
        <mc:Fallback>
          <p:sp>
            <p:nvSpPr>
              <p:cNvPr id="30" name="Rectangle 29">
                <a:extLst>
                  <a:ext uri="{FF2B5EF4-FFF2-40B4-BE49-F238E27FC236}">
                    <a16:creationId xmlns:a16="http://schemas.microsoft.com/office/drawing/2014/main" id="{E101B032-6696-3E47-8BD1-31A17CE8AD07}"/>
                  </a:ext>
                </a:extLst>
              </p:cNvPr>
              <p:cNvSpPr>
                <a:spLocks noRot="1" noChangeAspect="1" noMove="1" noResize="1" noEditPoints="1" noAdjustHandles="1" noChangeArrowheads="1" noChangeShapeType="1" noTextEdit="1"/>
              </p:cNvSpPr>
              <p:nvPr/>
            </p:nvSpPr>
            <p:spPr>
              <a:xfrm>
                <a:off x="6096000" y="4891029"/>
                <a:ext cx="5442067" cy="497700"/>
              </a:xfrm>
              <a:prstGeom prst="rect">
                <a:avLst/>
              </a:prstGeom>
              <a:blipFill>
                <a:blip r:embed="rId12"/>
                <a:stretch>
                  <a:fillRect t="-4878" r="-233" b="-195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0AD353A5-6656-E648-85E2-8F47ADFC90BA}"/>
                  </a:ext>
                </a:extLst>
              </p:cNvPr>
              <p:cNvSpPr/>
              <p:nvPr/>
            </p:nvSpPr>
            <p:spPr>
              <a:xfrm>
                <a:off x="7219196" y="4051258"/>
                <a:ext cx="3557384" cy="49340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𝑊</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e>
                            <m:sub>
                              <m:r>
                                <a:rPr lang="en-US" sz="2400" i="1">
                                  <a:solidFill>
                                    <a:srgbClr val="C00000"/>
                                  </a:solidFill>
                                  <a:latin typeface="Cambria Math" panose="02040503050406030204" pitchFamily="18" charset="0"/>
                                </a:rPr>
                                <m:t>∗</m:t>
                              </m:r>
                            </m:sub>
                          </m:sSub>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r>
                        <a:rPr lang="en-US" sz="2400" b="0" i="1" smtClean="0">
                          <a:latin typeface="Cambria Math" panose="02040503050406030204" pitchFamily="18" charset="0"/>
                        </a:rPr>
                        <m:t>=100,000</m:t>
                      </m:r>
                    </m:oMath>
                  </m:oMathPara>
                </a14:m>
                <a:endParaRPr lang="en-US" sz="2400" dirty="0"/>
              </a:p>
            </p:txBody>
          </p:sp>
        </mc:Choice>
        <mc:Fallback>
          <p:sp>
            <p:nvSpPr>
              <p:cNvPr id="31" name="Rectangle 30">
                <a:extLst>
                  <a:ext uri="{FF2B5EF4-FFF2-40B4-BE49-F238E27FC236}">
                    <a16:creationId xmlns:a16="http://schemas.microsoft.com/office/drawing/2014/main" id="{0AD353A5-6656-E648-85E2-8F47ADFC90BA}"/>
                  </a:ext>
                </a:extLst>
              </p:cNvPr>
              <p:cNvSpPr>
                <a:spLocks noRot="1" noChangeAspect="1" noMove="1" noResize="1" noEditPoints="1" noAdjustHandles="1" noChangeArrowheads="1" noChangeShapeType="1" noTextEdit="1"/>
              </p:cNvSpPr>
              <p:nvPr/>
            </p:nvSpPr>
            <p:spPr>
              <a:xfrm>
                <a:off x="7219196" y="4051258"/>
                <a:ext cx="3557384" cy="493405"/>
              </a:xfrm>
              <a:prstGeom prst="rect">
                <a:avLst/>
              </a:prstGeom>
              <a:blipFill>
                <a:blip r:embed="rId13"/>
                <a:stretch>
                  <a:fillRect b="-7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Rectangle 31">
                <a:extLst>
                  <a:ext uri="{FF2B5EF4-FFF2-40B4-BE49-F238E27FC236}">
                    <a16:creationId xmlns:a16="http://schemas.microsoft.com/office/drawing/2014/main" id="{D0C587DF-E723-364B-97BA-2EC989AE316E}"/>
                  </a:ext>
                </a:extLst>
              </p:cNvPr>
              <p:cNvSpPr/>
              <p:nvPr/>
            </p:nvSpPr>
            <p:spPr>
              <a:xfrm>
                <a:off x="6063399" y="5455448"/>
                <a:ext cx="5868979" cy="493405"/>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𝑛</m:t>
                        </m:r>
                      </m:e>
                      <m:sub>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e>
                          <m:sub>
                            <m:r>
                              <a:rPr lang="en-US" sz="2400" b="0" i="1" smtClean="0">
                                <a:solidFill>
                                  <a:srgbClr val="C00000"/>
                                </a:solidFill>
                                <a:latin typeface="Cambria Math" panose="02040503050406030204" pitchFamily="18" charset="0"/>
                              </a:rPr>
                              <m:t>∗</m:t>
                            </m:r>
                          </m:sub>
                        </m:sSub>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oMath>
                </a14:m>
                <a:r>
                  <a:rPr lang="en-US" sz="2400" dirty="0"/>
                  <a:t> = # of times any word </a:t>
                </a:r>
                <a14:m>
                  <m:oMath xmlns:m="http://schemas.openxmlformats.org/officeDocument/2006/math">
                    <m:r>
                      <a:rPr lang="en-US" sz="2400" b="1" i="1" dirty="0">
                        <a:solidFill>
                          <a:srgbClr val="C00000"/>
                        </a:solidFill>
                        <a:latin typeface="Cambria Math" panose="02040503050406030204" pitchFamily="18" charset="0"/>
                      </a:rPr>
                      <m:t>𝒘</m:t>
                    </m:r>
                    <m:r>
                      <a:rPr lang="en-US" sz="2400" b="0" i="1" dirty="0" smtClean="0">
                        <a:solidFill>
                          <a:srgbClr val="C00000"/>
                        </a:solidFill>
                        <a:latin typeface="Cambria Math" panose="02040503050406030204" pitchFamily="18" charset="0"/>
                      </a:rPr>
                      <m:t> </m:t>
                    </m:r>
                  </m:oMath>
                </a14:m>
                <a:r>
                  <a:rPr lang="en-US" sz="2400" dirty="0"/>
                  <a:t>appears in </a:t>
                </a:r>
                <a14:m>
                  <m:oMath xmlns:m="http://schemas.openxmlformats.org/officeDocument/2006/math">
                    <m:r>
                      <a:rPr lang="en-US" sz="2400" b="1" i="1" dirty="0">
                        <a:latin typeface="Cambria Math" panose="02040503050406030204" pitchFamily="18" charset="0"/>
                      </a:rPr>
                      <m:t>𝒅</m:t>
                    </m:r>
                    <m:r>
                      <a:rPr lang="en-US" sz="2400" b="1" i="1" dirty="0">
                        <a:latin typeface="Cambria Math" panose="02040503050406030204" pitchFamily="18" charset="0"/>
                      </a:rPr>
                      <m:t> </m:t>
                    </m:r>
                  </m:oMath>
                </a14:m>
                <a:endParaRPr lang="en-US" sz="2400" dirty="0"/>
              </a:p>
            </p:txBody>
          </p:sp>
        </mc:Choice>
        <mc:Fallback>
          <p:sp>
            <p:nvSpPr>
              <p:cNvPr id="32" name="Rectangle 31">
                <a:extLst>
                  <a:ext uri="{FF2B5EF4-FFF2-40B4-BE49-F238E27FC236}">
                    <a16:creationId xmlns:a16="http://schemas.microsoft.com/office/drawing/2014/main" id="{D0C587DF-E723-364B-97BA-2EC989AE316E}"/>
                  </a:ext>
                </a:extLst>
              </p:cNvPr>
              <p:cNvSpPr>
                <a:spLocks noRot="1" noChangeAspect="1" noMove="1" noResize="1" noEditPoints="1" noAdjustHandles="1" noChangeArrowheads="1" noChangeShapeType="1" noTextEdit="1"/>
              </p:cNvSpPr>
              <p:nvPr/>
            </p:nvSpPr>
            <p:spPr>
              <a:xfrm>
                <a:off x="6063399" y="5455448"/>
                <a:ext cx="5868979" cy="493405"/>
              </a:xfrm>
              <a:prstGeom prst="rect">
                <a:avLst/>
              </a:prstGeom>
              <a:blipFill>
                <a:blip r:embed="rId14"/>
                <a:stretch>
                  <a:fillRect t="-7500" r="-216" b="-22500"/>
                </a:stretch>
              </a:blipFill>
            </p:spPr>
            <p:txBody>
              <a:bodyPr/>
              <a:lstStyle/>
              <a:p>
                <a:r>
                  <a:rPr lang="en-US">
                    <a:noFill/>
                  </a:rPr>
                  <a:t> </a:t>
                </a:r>
              </a:p>
            </p:txBody>
          </p:sp>
        </mc:Fallback>
      </mc:AlternateContent>
    </p:spTree>
    <p:extLst>
      <p:ext uri="{BB962C8B-B14F-4D97-AF65-F5344CB8AC3E}">
        <p14:creationId xmlns:p14="http://schemas.microsoft.com/office/powerpoint/2010/main" val="2740745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Unigram Model</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37</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8" name="Content Placeholder 2">
                <a:extLst>
                  <a:ext uri="{FF2B5EF4-FFF2-40B4-BE49-F238E27FC236}">
                    <a16:creationId xmlns:a16="http://schemas.microsoft.com/office/drawing/2014/main" id="{8C49B49C-DF4B-4A41-98AE-39518C0E6C53}"/>
                  </a:ext>
                </a:extLst>
              </p:cNvPr>
              <p:cNvSpPr txBox="1">
                <a:spLocks/>
              </p:cNvSpPr>
              <p:nvPr/>
            </p:nvSpPr>
            <p:spPr>
              <a:xfrm>
                <a:off x="3470275" y="1317042"/>
                <a:ext cx="4889499"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p:sp>
            <p:nvSpPr>
              <p:cNvPr id="18" name="Content Placeholder 2">
                <a:extLst>
                  <a:ext uri="{FF2B5EF4-FFF2-40B4-BE49-F238E27FC236}">
                    <a16:creationId xmlns:a16="http://schemas.microsoft.com/office/drawing/2014/main" id="{8C49B49C-DF4B-4A41-98AE-39518C0E6C53}"/>
                  </a:ext>
                </a:extLst>
              </p:cNvPr>
              <p:cNvSpPr txBox="1">
                <a:spLocks noRot="1" noChangeAspect="1" noMove="1" noResize="1" noEditPoints="1" noAdjustHandles="1" noChangeArrowheads="1" noChangeShapeType="1" noTextEdit="1"/>
              </p:cNvSpPr>
              <p:nvPr/>
            </p:nvSpPr>
            <p:spPr>
              <a:xfrm>
                <a:off x="3470275" y="1317042"/>
                <a:ext cx="4889499" cy="7340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Content Placeholder 2">
                <a:extLst>
                  <a:ext uri="{FF2B5EF4-FFF2-40B4-BE49-F238E27FC236}">
                    <a16:creationId xmlns:a16="http://schemas.microsoft.com/office/drawing/2014/main" id="{A6607C27-B811-F14E-BB88-F00995239CDF}"/>
                  </a:ext>
                </a:extLst>
              </p:cNvPr>
              <p:cNvSpPr txBox="1">
                <a:spLocks/>
              </p:cNvSpPr>
              <p:nvPr/>
            </p:nvSpPr>
            <p:spPr>
              <a:xfrm>
                <a:off x="4949820" y="164084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p:txBody>
          </p:sp>
        </mc:Choice>
        <mc:Fallback>
          <p:sp>
            <p:nvSpPr>
              <p:cNvPr id="17" name="Content Placeholder 2">
                <a:extLst>
                  <a:ext uri="{FF2B5EF4-FFF2-40B4-BE49-F238E27FC236}">
                    <a16:creationId xmlns:a16="http://schemas.microsoft.com/office/drawing/2014/main" id="{A6607C27-B811-F14E-BB88-F00995239CDF}"/>
                  </a:ext>
                </a:extLst>
              </p:cNvPr>
              <p:cNvSpPr txBox="1">
                <a:spLocks noRot="1" noChangeAspect="1" noMove="1" noResize="1" noEditPoints="1" noAdjustHandles="1" noChangeArrowheads="1" noChangeShapeType="1" noTextEdit="1"/>
              </p:cNvSpPr>
              <p:nvPr/>
            </p:nvSpPr>
            <p:spPr>
              <a:xfrm>
                <a:off x="4949820" y="1640849"/>
                <a:ext cx="609602" cy="469672"/>
              </a:xfrm>
              <a:prstGeom prst="rect">
                <a:avLst/>
              </a:prstGeom>
              <a:blipFill>
                <a:blip r:embed="rId3"/>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Content Placeholder 2">
                <a:extLst>
                  <a:ext uri="{FF2B5EF4-FFF2-40B4-BE49-F238E27FC236}">
                    <a16:creationId xmlns:a16="http://schemas.microsoft.com/office/drawing/2014/main" id="{F5A98CBD-2E20-9043-99DA-1A66B78139C7}"/>
                  </a:ext>
                </a:extLst>
              </p:cNvPr>
              <p:cNvSpPr txBox="1">
                <a:spLocks/>
              </p:cNvSpPr>
              <p:nvPr/>
            </p:nvSpPr>
            <p:spPr>
              <a:xfrm>
                <a:off x="5546722" y="162531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p:txBody>
          </p:sp>
        </mc:Choice>
        <mc:Fallback>
          <p:sp>
            <p:nvSpPr>
              <p:cNvPr id="27" name="Content Placeholder 2">
                <a:extLst>
                  <a:ext uri="{FF2B5EF4-FFF2-40B4-BE49-F238E27FC236}">
                    <a16:creationId xmlns:a16="http://schemas.microsoft.com/office/drawing/2014/main" id="{F5A98CBD-2E20-9043-99DA-1A66B78139C7}"/>
                  </a:ext>
                </a:extLst>
              </p:cNvPr>
              <p:cNvSpPr txBox="1">
                <a:spLocks noRot="1" noChangeAspect="1" noMove="1" noResize="1" noEditPoints="1" noAdjustHandles="1" noChangeArrowheads="1" noChangeShapeType="1" noTextEdit="1"/>
              </p:cNvSpPr>
              <p:nvPr/>
            </p:nvSpPr>
            <p:spPr>
              <a:xfrm>
                <a:off x="5546722" y="1625316"/>
                <a:ext cx="609602" cy="469672"/>
              </a:xfrm>
              <a:prstGeom prst="rect">
                <a:avLst/>
              </a:prstGeom>
              <a:blipFill>
                <a:blip r:embed="rId4"/>
                <a:stretch>
                  <a:fillRect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Content Placeholder 2">
                <a:extLst>
                  <a:ext uri="{FF2B5EF4-FFF2-40B4-BE49-F238E27FC236}">
                    <a16:creationId xmlns:a16="http://schemas.microsoft.com/office/drawing/2014/main" id="{5F73D007-57B5-084E-A30A-D8E1B5193B28}"/>
                  </a:ext>
                </a:extLst>
              </p:cNvPr>
              <p:cNvSpPr txBox="1">
                <a:spLocks/>
              </p:cNvSpPr>
              <p:nvPr/>
            </p:nvSpPr>
            <p:spPr>
              <a:xfrm>
                <a:off x="6143623" y="162814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p:txBody>
          </p:sp>
        </mc:Choice>
        <mc:Fallback>
          <p:sp>
            <p:nvSpPr>
              <p:cNvPr id="28" name="Content Placeholder 2">
                <a:extLst>
                  <a:ext uri="{FF2B5EF4-FFF2-40B4-BE49-F238E27FC236}">
                    <a16:creationId xmlns:a16="http://schemas.microsoft.com/office/drawing/2014/main" id="{5F73D007-57B5-084E-A30A-D8E1B5193B28}"/>
                  </a:ext>
                </a:extLst>
              </p:cNvPr>
              <p:cNvSpPr txBox="1">
                <a:spLocks noRot="1" noChangeAspect="1" noMove="1" noResize="1" noEditPoints="1" noAdjustHandles="1" noChangeArrowheads="1" noChangeShapeType="1" noTextEdit="1"/>
              </p:cNvSpPr>
              <p:nvPr/>
            </p:nvSpPr>
            <p:spPr>
              <a:xfrm>
                <a:off x="6143623" y="1628149"/>
                <a:ext cx="609602" cy="469672"/>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5039578-0FAB-FD4F-99CD-C482149A5BD7}"/>
                  </a:ext>
                </a:extLst>
              </p:cNvPr>
              <p:cNvSpPr txBox="1">
                <a:spLocks/>
              </p:cNvSpPr>
              <p:nvPr/>
            </p:nvSpPr>
            <p:spPr>
              <a:xfrm>
                <a:off x="6721471" y="1627122"/>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p:txBody>
          </p:sp>
        </mc:Choice>
        <mc:Fallback>
          <p:sp>
            <p:nvSpPr>
              <p:cNvPr id="29" name="Content Placeholder 2">
                <a:extLst>
                  <a:ext uri="{FF2B5EF4-FFF2-40B4-BE49-F238E27FC236}">
                    <a16:creationId xmlns:a16="http://schemas.microsoft.com/office/drawing/2014/main" id="{D5039578-0FAB-FD4F-99CD-C482149A5BD7}"/>
                  </a:ext>
                </a:extLst>
              </p:cNvPr>
              <p:cNvSpPr txBox="1">
                <a:spLocks noRot="1" noChangeAspect="1" noMove="1" noResize="1" noEditPoints="1" noAdjustHandles="1" noChangeArrowheads="1" noChangeShapeType="1" noTextEdit="1"/>
              </p:cNvSpPr>
              <p:nvPr/>
            </p:nvSpPr>
            <p:spPr>
              <a:xfrm>
                <a:off x="6721471" y="1627122"/>
                <a:ext cx="609602" cy="469672"/>
              </a:xfrm>
              <a:prstGeom prst="rect">
                <a:avLst/>
              </a:prstGeom>
              <a:blipFill>
                <a:blip r:embed="rId6"/>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Content Placeholder 2">
                <a:extLst>
                  <a:ext uri="{FF2B5EF4-FFF2-40B4-BE49-F238E27FC236}">
                    <a16:creationId xmlns:a16="http://schemas.microsoft.com/office/drawing/2014/main" id="{ADA60B9F-D2B2-8940-AB3D-E6A7DEB2E3EF}"/>
                  </a:ext>
                </a:extLst>
              </p:cNvPr>
              <p:cNvSpPr txBox="1">
                <a:spLocks/>
              </p:cNvSpPr>
              <p:nvPr/>
            </p:nvSpPr>
            <p:spPr>
              <a:xfrm>
                <a:off x="7343773" y="163563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p:txBody>
          </p:sp>
        </mc:Choice>
        <mc:Fallback>
          <p:sp>
            <p:nvSpPr>
              <p:cNvPr id="30" name="Content Placeholder 2">
                <a:extLst>
                  <a:ext uri="{FF2B5EF4-FFF2-40B4-BE49-F238E27FC236}">
                    <a16:creationId xmlns:a16="http://schemas.microsoft.com/office/drawing/2014/main" id="{ADA60B9F-D2B2-8940-AB3D-E6A7DEB2E3EF}"/>
                  </a:ext>
                </a:extLst>
              </p:cNvPr>
              <p:cNvSpPr txBox="1">
                <a:spLocks noRot="1" noChangeAspect="1" noMove="1" noResize="1" noEditPoints="1" noAdjustHandles="1" noChangeArrowheads="1" noChangeShapeType="1" noTextEdit="1"/>
              </p:cNvSpPr>
              <p:nvPr/>
            </p:nvSpPr>
            <p:spPr>
              <a:xfrm>
                <a:off x="7343773" y="1635639"/>
                <a:ext cx="609602" cy="469672"/>
              </a:xfrm>
              <a:prstGeom prst="rect">
                <a:avLst/>
              </a:prstGeom>
              <a:blipFill>
                <a:blip r:embed="rId7"/>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3215F67A-A835-5548-AF10-D13D8683B13B}"/>
                  </a:ext>
                </a:extLst>
              </p:cNvPr>
              <p:cNvSpPr txBox="1">
                <a:spLocks/>
              </p:cNvSpPr>
              <p:nvPr/>
            </p:nvSpPr>
            <p:spPr>
              <a:xfrm>
                <a:off x="436674" y="2800850"/>
                <a:ext cx="10917126"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2400" b="0" i="0" dirty="0" smtClean="0">
                        <a:latin typeface="Cambria Math" panose="02040503050406030204" pitchFamily="18" charset="0"/>
                      </a:rPr>
                      <m:t>P</m:t>
                    </m:r>
                    <m:d>
                      <m:dPr>
                        <m:ctrlPr>
                          <a:rPr lang="en-US" sz="2400" b="0" i="0" dirty="0" smtClean="0">
                            <a:latin typeface="Cambria Math" panose="02040503050406030204" pitchFamily="18" charset="0"/>
                          </a:rPr>
                        </m:ctrlPr>
                      </m:dPr>
                      <m:e>
                        <m:r>
                          <m:rPr>
                            <m:sty m:val="p"/>
                          </m:rPr>
                          <a:rPr lang="en-US" sz="2400" b="0" i="0" dirty="0" smtClean="0">
                            <a:solidFill>
                              <a:schemeClr val="accent5">
                                <a:lumMod val="75000"/>
                              </a:schemeClr>
                            </a:solidFill>
                            <a:latin typeface="Cambria Math" panose="02040503050406030204" pitchFamily="18" charset="0"/>
                          </a:rPr>
                          <m:t>Anqi</m:t>
                        </m:r>
                        <m:r>
                          <a:rPr lang="en-US" sz="2400" b="0" i="0" dirty="0" smtClean="0">
                            <a:solidFill>
                              <a:schemeClr val="accent5">
                                <a:lumMod val="75000"/>
                              </a:schemeClr>
                            </a:solidFill>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was</m:t>
                        </m:r>
                        <m:r>
                          <a:rPr lang="en-US" sz="2400" b="0" i="0" dirty="0" smtClean="0">
                            <a:solidFill>
                              <a:schemeClr val="accent5">
                                <a:lumMod val="75000"/>
                              </a:schemeClr>
                            </a:solidFill>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late</m:t>
                        </m:r>
                        <m:r>
                          <a:rPr lang="en-US" sz="2400" b="0" i="0" dirty="0" smtClean="0">
                            <a:solidFill>
                              <a:schemeClr val="accent5">
                                <a:lumMod val="75000"/>
                              </a:schemeClr>
                            </a:solidFill>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for</m:t>
                        </m:r>
                        <m:r>
                          <a:rPr lang="en-US" sz="2400" b="0" i="0" dirty="0" smtClean="0">
                            <a:solidFill>
                              <a:schemeClr val="accent5">
                                <a:lumMod val="75000"/>
                              </a:schemeClr>
                            </a:solidFill>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class</m:t>
                        </m:r>
                      </m:e>
                    </m:d>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P</m:t>
                    </m:r>
                    <m:d>
                      <m:dPr>
                        <m:ctrlPr>
                          <a:rPr lang="en-US" sz="2400" b="0" i="0" dirty="0" smtClean="0">
                            <a:latin typeface="Cambria Math" panose="02040503050406030204" pitchFamily="18" charset="0"/>
                          </a:rPr>
                        </m:ctrlPr>
                      </m:dPr>
                      <m:e>
                        <m:r>
                          <m:rPr>
                            <m:sty m:val="p"/>
                          </m:rPr>
                          <a:rPr lang="en-US" sz="2400" b="0" i="0" dirty="0" smtClean="0">
                            <a:solidFill>
                              <a:schemeClr val="accent5">
                                <a:lumMod val="75000"/>
                              </a:schemeClr>
                            </a:solidFill>
                            <a:latin typeface="Cambria Math" panose="02040503050406030204" pitchFamily="18" charset="0"/>
                          </a:rPr>
                          <m:t>Anqi</m:t>
                        </m:r>
                      </m:e>
                    </m:d>
                    <m:r>
                      <m:rPr>
                        <m:sty m:val="p"/>
                      </m:rPr>
                      <a:rPr lang="en-US" sz="2400" dirty="0">
                        <a:latin typeface="Cambria Math" panose="02040503050406030204" pitchFamily="18" charset="0"/>
                      </a:rPr>
                      <m:t>P</m:t>
                    </m:r>
                    <m:d>
                      <m:dPr>
                        <m:ctrlPr>
                          <a:rPr lang="en-US" sz="2400" i="1" dirty="0">
                            <a:latin typeface="Cambria Math" panose="02040503050406030204" pitchFamily="18" charset="0"/>
                          </a:rPr>
                        </m:ctrlPr>
                      </m:dPr>
                      <m:e>
                        <m:r>
                          <m:rPr>
                            <m:sty m:val="p"/>
                          </m:rPr>
                          <a:rPr lang="en-US" sz="2400" b="0" i="0" dirty="0" smtClean="0">
                            <a:solidFill>
                              <a:schemeClr val="accent5">
                                <a:lumMod val="75000"/>
                              </a:schemeClr>
                            </a:solidFill>
                            <a:latin typeface="Cambria Math" panose="02040503050406030204" pitchFamily="18" charset="0"/>
                          </a:rPr>
                          <m:t>was</m:t>
                        </m:r>
                      </m:e>
                    </m:d>
                  </m:oMath>
                </a14:m>
                <a:r>
                  <a:rPr lang="en-US" sz="2400" dirty="0"/>
                  <a:t> </a:t>
                </a:r>
                <a14:m>
                  <m:oMath xmlns:m="http://schemas.openxmlformats.org/officeDocument/2006/math">
                    <m:r>
                      <m:rPr>
                        <m:sty m:val="p"/>
                      </m:rPr>
                      <a:rPr lang="en-US" sz="2400" dirty="0">
                        <a:latin typeface="Cambria Math" panose="02040503050406030204" pitchFamily="18" charset="0"/>
                      </a:rPr>
                      <m:t>P</m:t>
                    </m:r>
                    <m:d>
                      <m:dPr>
                        <m:ctrlPr>
                          <a:rPr lang="en-US" sz="2400" i="1" dirty="0">
                            <a:latin typeface="Cambria Math" panose="02040503050406030204" pitchFamily="18" charset="0"/>
                          </a:rPr>
                        </m:ctrlPr>
                      </m:dPr>
                      <m:e>
                        <m:r>
                          <m:rPr>
                            <m:sty m:val="p"/>
                          </m:rPr>
                          <a:rPr lang="en-US" sz="2400" b="0" i="0" dirty="0" smtClean="0">
                            <a:solidFill>
                              <a:schemeClr val="accent5">
                                <a:lumMod val="75000"/>
                              </a:schemeClr>
                            </a:solidFill>
                            <a:latin typeface="Cambria Math" panose="02040503050406030204" pitchFamily="18" charset="0"/>
                          </a:rPr>
                          <m:t>late</m:t>
                        </m:r>
                      </m:e>
                    </m:d>
                  </m:oMath>
                </a14:m>
                <a:r>
                  <a:rPr lang="en-US" sz="2400" dirty="0"/>
                  <a:t> </a:t>
                </a:r>
                <a14:m>
                  <m:oMath xmlns:m="http://schemas.openxmlformats.org/officeDocument/2006/math">
                    <m:r>
                      <m:rPr>
                        <m:sty m:val="p"/>
                      </m:rPr>
                      <a:rPr lang="en-US" sz="2400" dirty="0">
                        <a:latin typeface="Cambria Math" panose="02040503050406030204" pitchFamily="18" charset="0"/>
                      </a:rPr>
                      <m:t>P</m:t>
                    </m:r>
                    <m:d>
                      <m:dPr>
                        <m:ctrlPr>
                          <a:rPr lang="en-US" sz="2400" i="1" dirty="0">
                            <a:latin typeface="Cambria Math" panose="02040503050406030204" pitchFamily="18" charset="0"/>
                          </a:rPr>
                        </m:ctrlPr>
                      </m:dPr>
                      <m:e>
                        <m:r>
                          <m:rPr>
                            <m:sty m:val="p"/>
                          </m:rPr>
                          <a:rPr lang="en-US" sz="2400" b="0" i="0" dirty="0" smtClean="0">
                            <a:solidFill>
                              <a:schemeClr val="accent5">
                                <a:lumMod val="75000"/>
                              </a:schemeClr>
                            </a:solidFill>
                            <a:latin typeface="Cambria Math" panose="02040503050406030204" pitchFamily="18" charset="0"/>
                          </a:rPr>
                          <m:t>for</m:t>
                        </m:r>
                      </m:e>
                    </m:d>
                  </m:oMath>
                </a14:m>
                <a:r>
                  <a:rPr lang="en-US" sz="2400" dirty="0"/>
                  <a:t> </a:t>
                </a:r>
                <a14:m>
                  <m:oMath xmlns:m="http://schemas.openxmlformats.org/officeDocument/2006/math">
                    <m:r>
                      <m:rPr>
                        <m:sty m:val="p"/>
                      </m:rPr>
                      <a:rPr lang="en-US" sz="2400" dirty="0">
                        <a:latin typeface="Cambria Math" panose="02040503050406030204" pitchFamily="18" charset="0"/>
                      </a:rPr>
                      <m:t>P</m:t>
                    </m:r>
                    <m:d>
                      <m:dPr>
                        <m:ctrlPr>
                          <a:rPr lang="en-US" sz="2400" i="1" dirty="0">
                            <a:latin typeface="Cambria Math" panose="02040503050406030204" pitchFamily="18" charset="0"/>
                          </a:rPr>
                        </m:ctrlPr>
                      </m:dPr>
                      <m:e>
                        <m:r>
                          <m:rPr>
                            <m:sty m:val="p"/>
                          </m:rPr>
                          <a:rPr lang="en-US" sz="2400" b="0" i="0" dirty="0" smtClean="0">
                            <a:solidFill>
                              <a:schemeClr val="accent5">
                                <a:lumMod val="75000"/>
                              </a:schemeClr>
                            </a:solidFill>
                            <a:latin typeface="Cambria Math" panose="02040503050406030204" pitchFamily="18" charset="0"/>
                          </a:rPr>
                          <m:t>class</m:t>
                        </m:r>
                      </m:e>
                    </m:d>
                  </m:oMath>
                </a14:m>
                <a:endParaRPr lang="en-US" sz="2400" dirty="0">
                  <a:solidFill>
                    <a:schemeClr val="accent5">
                      <a:lumMod val="75000"/>
                    </a:schemeClr>
                  </a:solidFill>
                  <a:latin typeface="Avenir Light" panose="020B0402020203020204" pitchFamily="34" charset="77"/>
                </a:endParaRPr>
              </a:p>
            </p:txBody>
          </p:sp>
        </mc:Choice>
        <mc:Fallback>
          <p:sp>
            <p:nvSpPr>
              <p:cNvPr id="11" name="Content Placeholder 2">
                <a:extLst>
                  <a:ext uri="{FF2B5EF4-FFF2-40B4-BE49-F238E27FC236}">
                    <a16:creationId xmlns:a16="http://schemas.microsoft.com/office/drawing/2014/main" id="{3215F67A-A835-5548-AF10-D13D8683B13B}"/>
                  </a:ext>
                </a:extLst>
              </p:cNvPr>
              <p:cNvSpPr txBox="1">
                <a:spLocks noRot="1" noChangeAspect="1" noMove="1" noResize="1" noEditPoints="1" noAdjustHandles="1" noChangeArrowheads="1" noChangeShapeType="1" noTextEdit="1"/>
              </p:cNvSpPr>
              <p:nvPr/>
            </p:nvSpPr>
            <p:spPr>
              <a:xfrm>
                <a:off x="436674" y="2800850"/>
                <a:ext cx="10917126" cy="734091"/>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12259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Unigram Model</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38</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8" name="Content Placeholder 2">
                <a:extLst>
                  <a:ext uri="{FF2B5EF4-FFF2-40B4-BE49-F238E27FC236}">
                    <a16:creationId xmlns:a16="http://schemas.microsoft.com/office/drawing/2014/main" id="{8C49B49C-DF4B-4A41-98AE-39518C0E6C53}"/>
                  </a:ext>
                </a:extLst>
              </p:cNvPr>
              <p:cNvSpPr txBox="1">
                <a:spLocks/>
              </p:cNvSpPr>
              <p:nvPr/>
            </p:nvSpPr>
            <p:spPr>
              <a:xfrm>
                <a:off x="3470275" y="1317042"/>
                <a:ext cx="4889499"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p:sp>
            <p:nvSpPr>
              <p:cNvPr id="18" name="Content Placeholder 2">
                <a:extLst>
                  <a:ext uri="{FF2B5EF4-FFF2-40B4-BE49-F238E27FC236}">
                    <a16:creationId xmlns:a16="http://schemas.microsoft.com/office/drawing/2014/main" id="{8C49B49C-DF4B-4A41-98AE-39518C0E6C53}"/>
                  </a:ext>
                </a:extLst>
              </p:cNvPr>
              <p:cNvSpPr txBox="1">
                <a:spLocks noRot="1" noChangeAspect="1" noMove="1" noResize="1" noEditPoints="1" noAdjustHandles="1" noChangeArrowheads="1" noChangeShapeType="1" noTextEdit="1"/>
              </p:cNvSpPr>
              <p:nvPr/>
            </p:nvSpPr>
            <p:spPr>
              <a:xfrm>
                <a:off x="3470275" y="1317042"/>
                <a:ext cx="4889499" cy="7340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Content Placeholder 2">
                <a:extLst>
                  <a:ext uri="{FF2B5EF4-FFF2-40B4-BE49-F238E27FC236}">
                    <a16:creationId xmlns:a16="http://schemas.microsoft.com/office/drawing/2014/main" id="{A6607C27-B811-F14E-BB88-F00995239CDF}"/>
                  </a:ext>
                </a:extLst>
              </p:cNvPr>
              <p:cNvSpPr txBox="1">
                <a:spLocks/>
              </p:cNvSpPr>
              <p:nvPr/>
            </p:nvSpPr>
            <p:spPr>
              <a:xfrm>
                <a:off x="4949820" y="164084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p:txBody>
          </p:sp>
        </mc:Choice>
        <mc:Fallback>
          <p:sp>
            <p:nvSpPr>
              <p:cNvPr id="17" name="Content Placeholder 2">
                <a:extLst>
                  <a:ext uri="{FF2B5EF4-FFF2-40B4-BE49-F238E27FC236}">
                    <a16:creationId xmlns:a16="http://schemas.microsoft.com/office/drawing/2014/main" id="{A6607C27-B811-F14E-BB88-F00995239CDF}"/>
                  </a:ext>
                </a:extLst>
              </p:cNvPr>
              <p:cNvSpPr txBox="1">
                <a:spLocks noRot="1" noChangeAspect="1" noMove="1" noResize="1" noEditPoints="1" noAdjustHandles="1" noChangeArrowheads="1" noChangeShapeType="1" noTextEdit="1"/>
              </p:cNvSpPr>
              <p:nvPr/>
            </p:nvSpPr>
            <p:spPr>
              <a:xfrm>
                <a:off x="4949820" y="1640849"/>
                <a:ext cx="609602" cy="469672"/>
              </a:xfrm>
              <a:prstGeom prst="rect">
                <a:avLst/>
              </a:prstGeom>
              <a:blipFill>
                <a:blip r:embed="rId3"/>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Content Placeholder 2">
                <a:extLst>
                  <a:ext uri="{FF2B5EF4-FFF2-40B4-BE49-F238E27FC236}">
                    <a16:creationId xmlns:a16="http://schemas.microsoft.com/office/drawing/2014/main" id="{F5A98CBD-2E20-9043-99DA-1A66B78139C7}"/>
                  </a:ext>
                </a:extLst>
              </p:cNvPr>
              <p:cNvSpPr txBox="1">
                <a:spLocks/>
              </p:cNvSpPr>
              <p:nvPr/>
            </p:nvSpPr>
            <p:spPr>
              <a:xfrm>
                <a:off x="5546722" y="162531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p:txBody>
          </p:sp>
        </mc:Choice>
        <mc:Fallback>
          <p:sp>
            <p:nvSpPr>
              <p:cNvPr id="27" name="Content Placeholder 2">
                <a:extLst>
                  <a:ext uri="{FF2B5EF4-FFF2-40B4-BE49-F238E27FC236}">
                    <a16:creationId xmlns:a16="http://schemas.microsoft.com/office/drawing/2014/main" id="{F5A98CBD-2E20-9043-99DA-1A66B78139C7}"/>
                  </a:ext>
                </a:extLst>
              </p:cNvPr>
              <p:cNvSpPr txBox="1">
                <a:spLocks noRot="1" noChangeAspect="1" noMove="1" noResize="1" noEditPoints="1" noAdjustHandles="1" noChangeArrowheads="1" noChangeShapeType="1" noTextEdit="1"/>
              </p:cNvSpPr>
              <p:nvPr/>
            </p:nvSpPr>
            <p:spPr>
              <a:xfrm>
                <a:off x="5546722" y="1625316"/>
                <a:ext cx="609602" cy="469672"/>
              </a:xfrm>
              <a:prstGeom prst="rect">
                <a:avLst/>
              </a:prstGeom>
              <a:blipFill>
                <a:blip r:embed="rId4"/>
                <a:stretch>
                  <a:fillRect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Content Placeholder 2">
                <a:extLst>
                  <a:ext uri="{FF2B5EF4-FFF2-40B4-BE49-F238E27FC236}">
                    <a16:creationId xmlns:a16="http://schemas.microsoft.com/office/drawing/2014/main" id="{5F73D007-57B5-084E-A30A-D8E1B5193B28}"/>
                  </a:ext>
                </a:extLst>
              </p:cNvPr>
              <p:cNvSpPr txBox="1">
                <a:spLocks/>
              </p:cNvSpPr>
              <p:nvPr/>
            </p:nvSpPr>
            <p:spPr>
              <a:xfrm>
                <a:off x="6143623" y="162814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p:txBody>
          </p:sp>
        </mc:Choice>
        <mc:Fallback>
          <p:sp>
            <p:nvSpPr>
              <p:cNvPr id="28" name="Content Placeholder 2">
                <a:extLst>
                  <a:ext uri="{FF2B5EF4-FFF2-40B4-BE49-F238E27FC236}">
                    <a16:creationId xmlns:a16="http://schemas.microsoft.com/office/drawing/2014/main" id="{5F73D007-57B5-084E-A30A-D8E1B5193B28}"/>
                  </a:ext>
                </a:extLst>
              </p:cNvPr>
              <p:cNvSpPr txBox="1">
                <a:spLocks noRot="1" noChangeAspect="1" noMove="1" noResize="1" noEditPoints="1" noAdjustHandles="1" noChangeArrowheads="1" noChangeShapeType="1" noTextEdit="1"/>
              </p:cNvSpPr>
              <p:nvPr/>
            </p:nvSpPr>
            <p:spPr>
              <a:xfrm>
                <a:off x="6143623" y="1628149"/>
                <a:ext cx="609602" cy="469672"/>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5039578-0FAB-FD4F-99CD-C482149A5BD7}"/>
                  </a:ext>
                </a:extLst>
              </p:cNvPr>
              <p:cNvSpPr txBox="1">
                <a:spLocks/>
              </p:cNvSpPr>
              <p:nvPr/>
            </p:nvSpPr>
            <p:spPr>
              <a:xfrm>
                <a:off x="6721471" y="1627122"/>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p:txBody>
          </p:sp>
        </mc:Choice>
        <mc:Fallback>
          <p:sp>
            <p:nvSpPr>
              <p:cNvPr id="29" name="Content Placeholder 2">
                <a:extLst>
                  <a:ext uri="{FF2B5EF4-FFF2-40B4-BE49-F238E27FC236}">
                    <a16:creationId xmlns:a16="http://schemas.microsoft.com/office/drawing/2014/main" id="{D5039578-0FAB-FD4F-99CD-C482149A5BD7}"/>
                  </a:ext>
                </a:extLst>
              </p:cNvPr>
              <p:cNvSpPr txBox="1">
                <a:spLocks noRot="1" noChangeAspect="1" noMove="1" noResize="1" noEditPoints="1" noAdjustHandles="1" noChangeArrowheads="1" noChangeShapeType="1" noTextEdit="1"/>
              </p:cNvSpPr>
              <p:nvPr/>
            </p:nvSpPr>
            <p:spPr>
              <a:xfrm>
                <a:off x="6721471" y="1627122"/>
                <a:ext cx="609602" cy="469672"/>
              </a:xfrm>
              <a:prstGeom prst="rect">
                <a:avLst/>
              </a:prstGeom>
              <a:blipFill>
                <a:blip r:embed="rId6"/>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Content Placeholder 2">
                <a:extLst>
                  <a:ext uri="{FF2B5EF4-FFF2-40B4-BE49-F238E27FC236}">
                    <a16:creationId xmlns:a16="http://schemas.microsoft.com/office/drawing/2014/main" id="{ADA60B9F-D2B2-8940-AB3D-E6A7DEB2E3EF}"/>
                  </a:ext>
                </a:extLst>
              </p:cNvPr>
              <p:cNvSpPr txBox="1">
                <a:spLocks/>
              </p:cNvSpPr>
              <p:nvPr/>
            </p:nvSpPr>
            <p:spPr>
              <a:xfrm>
                <a:off x="7343773" y="163563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p:txBody>
          </p:sp>
        </mc:Choice>
        <mc:Fallback>
          <p:sp>
            <p:nvSpPr>
              <p:cNvPr id="30" name="Content Placeholder 2">
                <a:extLst>
                  <a:ext uri="{FF2B5EF4-FFF2-40B4-BE49-F238E27FC236}">
                    <a16:creationId xmlns:a16="http://schemas.microsoft.com/office/drawing/2014/main" id="{ADA60B9F-D2B2-8940-AB3D-E6A7DEB2E3EF}"/>
                  </a:ext>
                </a:extLst>
              </p:cNvPr>
              <p:cNvSpPr txBox="1">
                <a:spLocks noRot="1" noChangeAspect="1" noMove="1" noResize="1" noEditPoints="1" noAdjustHandles="1" noChangeArrowheads="1" noChangeShapeType="1" noTextEdit="1"/>
              </p:cNvSpPr>
              <p:nvPr/>
            </p:nvSpPr>
            <p:spPr>
              <a:xfrm>
                <a:off x="7343773" y="1635639"/>
                <a:ext cx="609602" cy="469672"/>
              </a:xfrm>
              <a:prstGeom prst="rect">
                <a:avLst/>
              </a:prstGeom>
              <a:blipFill>
                <a:blip r:embed="rId7"/>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3215F67A-A835-5548-AF10-D13D8683B13B}"/>
                  </a:ext>
                </a:extLst>
              </p:cNvPr>
              <p:cNvSpPr txBox="1">
                <a:spLocks/>
              </p:cNvSpPr>
              <p:nvPr/>
            </p:nvSpPr>
            <p:spPr>
              <a:xfrm>
                <a:off x="436674" y="2800850"/>
                <a:ext cx="10917126"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2400" b="0" i="0" dirty="0" smtClean="0">
                        <a:latin typeface="Cambria Math" panose="02040503050406030204" pitchFamily="18" charset="0"/>
                      </a:rPr>
                      <m:t>P</m:t>
                    </m:r>
                    <m:d>
                      <m:dPr>
                        <m:ctrlPr>
                          <a:rPr lang="en-US" sz="2400" b="0" i="1" dirty="0" smtClean="0">
                            <a:latin typeface="Cambria Math" panose="02040503050406030204" pitchFamily="18" charset="0"/>
                          </a:rPr>
                        </m:ctrlPr>
                      </m:dPr>
                      <m:e>
                        <m:r>
                          <m:rPr>
                            <m:sty m:val="p"/>
                          </m:rPr>
                          <a:rPr lang="en-US" sz="2400" b="0" i="0" dirty="0" smtClean="0">
                            <a:solidFill>
                              <a:schemeClr val="accent5">
                                <a:lumMod val="75000"/>
                              </a:schemeClr>
                            </a:solidFill>
                            <a:latin typeface="Cambria Math" panose="02040503050406030204" pitchFamily="18" charset="0"/>
                          </a:rPr>
                          <m:t>Anqi</m:t>
                        </m:r>
                        <m:r>
                          <a:rPr lang="en-US" sz="2400" b="0" i="0" dirty="0" smtClean="0">
                            <a:solidFill>
                              <a:schemeClr val="accent5">
                                <a:lumMod val="75000"/>
                              </a:schemeClr>
                            </a:solidFill>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was</m:t>
                        </m:r>
                        <m:r>
                          <a:rPr lang="en-US" sz="2400" b="0" i="0" dirty="0" smtClean="0">
                            <a:solidFill>
                              <a:schemeClr val="accent5">
                                <a:lumMod val="75000"/>
                              </a:schemeClr>
                            </a:solidFill>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late</m:t>
                        </m:r>
                        <m:r>
                          <a:rPr lang="en-US" sz="2400" b="0" i="0" dirty="0" smtClean="0">
                            <a:solidFill>
                              <a:schemeClr val="accent5">
                                <a:lumMod val="75000"/>
                              </a:schemeClr>
                            </a:solidFill>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for</m:t>
                        </m:r>
                        <m:r>
                          <a:rPr lang="en-US" sz="2400" b="0" i="0" dirty="0" smtClean="0">
                            <a:solidFill>
                              <a:schemeClr val="accent5">
                                <a:lumMod val="75000"/>
                              </a:schemeClr>
                            </a:solidFill>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class</m:t>
                        </m:r>
                      </m:e>
                    </m:d>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P</m:t>
                    </m:r>
                    <m:d>
                      <m:dPr>
                        <m:ctrlPr>
                          <a:rPr lang="en-US" sz="2400" b="0" i="1" dirty="0" smtClean="0">
                            <a:latin typeface="Cambria Math" panose="02040503050406030204" pitchFamily="18" charset="0"/>
                          </a:rPr>
                        </m:ctrlPr>
                      </m:dPr>
                      <m:e>
                        <m:r>
                          <m:rPr>
                            <m:sty m:val="p"/>
                          </m:rPr>
                          <a:rPr lang="en-US" sz="2400" b="0" i="0" dirty="0" smtClean="0">
                            <a:solidFill>
                              <a:schemeClr val="accent5">
                                <a:lumMod val="75000"/>
                              </a:schemeClr>
                            </a:solidFill>
                            <a:latin typeface="Cambria Math" panose="02040503050406030204" pitchFamily="18" charset="0"/>
                          </a:rPr>
                          <m:t>Anqi</m:t>
                        </m:r>
                      </m:e>
                    </m:d>
                    <m:r>
                      <m:rPr>
                        <m:sty m:val="p"/>
                      </m:rPr>
                      <a:rPr lang="en-US" sz="2400" dirty="0">
                        <a:latin typeface="Cambria Math" panose="02040503050406030204" pitchFamily="18" charset="0"/>
                      </a:rPr>
                      <m:t>P</m:t>
                    </m:r>
                    <m:d>
                      <m:dPr>
                        <m:ctrlPr>
                          <a:rPr lang="en-US" sz="2400" i="1" dirty="0">
                            <a:latin typeface="Cambria Math" panose="02040503050406030204" pitchFamily="18" charset="0"/>
                          </a:rPr>
                        </m:ctrlPr>
                      </m:dPr>
                      <m:e>
                        <m:r>
                          <m:rPr>
                            <m:sty m:val="p"/>
                          </m:rPr>
                          <a:rPr lang="en-US" sz="2400" b="0" i="0" dirty="0" smtClean="0">
                            <a:solidFill>
                              <a:schemeClr val="accent5">
                                <a:lumMod val="75000"/>
                              </a:schemeClr>
                            </a:solidFill>
                            <a:latin typeface="Cambria Math" panose="02040503050406030204" pitchFamily="18" charset="0"/>
                          </a:rPr>
                          <m:t>was</m:t>
                        </m:r>
                      </m:e>
                    </m:d>
                  </m:oMath>
                </a14:m>
                <a:r>
                  <a:rPr lang="en-US" sz="2400" dirty="0"/>
                  <a:t> </a:t>
                </a:r>
                <a14:m>
                  <m:oMath xmlns:m="http://schemas.openxmlformats.org/officeDocument/2006/math">
                    <m:r>
                      <m:rPr>
                        <m:sty m:val="p"/>
                      </m:rPr>
                      <a:rPr lang="en-US" sz="2400" dirty="0">
                        <a:latin typeface="Cambria Math" panose="02040503050406030204" pitchFamily="18" charset="0"/>
                      </a:rPr>
                      <m:t>P</m:t>
                    </m:r>
                    <m:d>
                      <m:dPr>
                        <m:ctrlPr>
                          <a:rPr lang="en-US" sz="2400" i="1" dirty="0">
                            <a:latin typeface="Cambria Math" panose="02040503050406030204" pitchFamily="18" charset="0"/>
                          </a:rPr>
                        </m:ctrlPr>
                      </m:dPr>
                      <m:e>
                        <m:r>
                          <m:rPr>
                            <m:sty m:val="p"/>
                          </m:rPr>
                          <a:rPr lang="en-US" sz="2400" b="0" i="0" dirty="0" smtClean="0">
                            <a:solidFill>
                              <a:schemeClr val="accent5">
                                <a:lumMod val="75000"/>
                              </a:schemeClr>
                            </a:solidFill>
                            <a:latin typeface="Cambria Math" panose="02040503050406030204" pitchFamily="18" charset="0"/>
                          </a:rPr>
                          <m:t>late</m:t>
                        </m:r>
                      </m:e>
                    </m:d>
                  </m:oMath>
                </a14:m>
                <a:r>
                  <a:rPr lang="en-US" sz="2400" dirty="0"/>
                  <a:t> </a:t>
                </a:r>
                <a14:m>
                  <m:oMath xmlns:m="http://schemas.openxmlformats.org/officeDocument/2006/math">
                    <m:r>
                      <m:rPr>
                        <m:sty m:val="p"/>
                      </m:rPr>
                      <a:rPr lang="en-US" sz="2400" dirty="0">
                        <a:latin typeface="Cambria Math" panose="02040503050406030204" pitchFamily="18" charset="0"/>
                      </a:rPr>
                      <m:t>P</m:t>
                    </m:r>
                    <m:d>
                      <m:dPr>
                        <m:ctrlPr>
                          <a:rPr lang="en-US" sz="2400" i="1" dirty="0">
                            <a:latin typeface="Cambria Math" panose="02040503050406030204" pitchFamily="18" charset="0"/>
                          </a:rPr>
                        </m:ctrlPr>
                      </m:dPr>
                      <m:e>
                        <m:r>
                          <m:rPr>
                            <m:sty m:val="p"/>
                          </m:rPr>
                          <a:rPr lang="en-US" sz="2400" b="0" i="0" dirty="0" smtClean="0">
                            <a:solidFill>
                              <a:schemeClr val="accent5">
                                <a:lumMod val="75000"/>
                              </a:schemeClr>
                            </a:solidFill>
                            <a:latin typeface="Cambria Math" panose="02040503050406030204" pitchFamily="18" charset="0"/>
                          </a:rPr>
                          <m:t>for</m:t>
                        </m:r>
                      </m:e>
                    </m:d>
                  </m:oMath>
                </a14:m>
                <a:r>
                  <a:rPr lang="en-US" sz="2400" dirty="0"/>
                  <a:t> </a:t>
                </a:r>
                <a14:m>
                  <m:oMath xmlns:m="http://schemas.openxmlformats.org/officeDocument/2006/math">
                    <m:r>
                      <m:rPr>
                        <m:sty m:val="p"/>
                      </m:rPr>
                      <a:rPr lang="en-US" sz="2400" dirty="0">
                        <a:latin typeface="Cambria Math" panose="02040503050406030204" pitchFamily="18" charset="0"/>
                      </a:rPr>
                      <m:t>P</m:t>
                    </m:r>
                    <m:d>
                      <m:dPr>
                        <m:ctrlPr>
                          <a:rPr lang="en-US" sz="2400" i="1" dirty="0">
                            <a:latin typeface="Cambria Math" panose="02040503050406030204" pitchFamily="18" charset="0"/>
                          </a:rPr>
                        </m:ctrlPr>
                      </m:dPr>
                      <m:e>
                        <m:r>
                          <m:rPr>
                            <m:sty m:val="p"/>
                          </m:rPr>
                          <a:rPr lang="en-US" sz="2400" b="0" i="0" dirty="0" smtClean="0">
                            <a:solidFill>
                              <a:schemeClr val="accent5">
                                <a:lumMod val="75000"/>
                              </a:schemeClr>
                            </a:solidFill>
                            <a:latin typeface="Cambria Math" panose="02040503050406030204" pitchFamily="18" charset="0"/>
                          </a:rPr>
                          <m:t>class</m:t>
                        </m:r>
                      </m:e>
                    </m:d>
                  </m:oMath>
                </a14:m>
                <a:endParaRPr lang="en-US" sz="2400" dirty="0">
                  <a:solidFill>
                    <a:schemeClr val="accent5">
                      <a:lumMod val="75000"/>
                    </a:schemeClr>
                  </a:solidFill>
                  <a:latin typeface="Avenir Light" panose="020B0402020203020204" pitchFamily="34" charset="77"/>
                </a:endParaRPr>
              </a:p>
            </p:txBody>
          </p:sp>
        </mc:Choice>
        <mc:Fallback>
          <p:sp>
            <p:nvSpPr>
              <p:cNvPr id="11" name="Content Placeholder 2">
                <a:extLst>
                  <a:ext uri="{FF2B5EF4-FFF2-40B4-BE49-F238E27FC236}">
                    <a16:creationId xmlns:a16="http://schemas.microsoft.com/office/drawing/2014/main" id="{3215F67A-A835-5548-AF10-D13D8683B13B}"/>
                  </a:ext>
                </a:extLst>
              </p:cNvPr>
              <p:cNvSpPr txBox="1">
                <a:spLocks noRot="1" noChangeAspect="1" noMove="1" noResize="1" noEditPoints="1" noAdjustHandles="1" noChangeArrowheads="1" noChangeShapeType="1" noTextEdit="1"/>
              </p:cNvSpPr>
              <p:nvPr/>
            </p:nvSpPr>
            <p:spPr>
              <a:xfrm>
                <a:off x="436674" y="2800850"/>
                <a:ext cx="10917126" cy="7340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90DEB288-1E7B-2F4C-98F0-7E3044A4D66A}"/>
                  </a:ext>
                </a:extLst>
              </p:cNvPr>
              <p:cNvSpPr/>
              <p:nvPr/>
            </p:nvSpPr>
            <p:spPr>
              <a:xfrm>
                <a:off x="4784841" y="3650734"/>
                <a:ext cx="5727465"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dirty="0" smtClean="0">
                          <a:latin typeface="Cambria Math" panose="02040503050406030204" pitchFamily="18" charset="0"/>
                        </a:rPr>
                        <m:t>=</m:t>
                      </m:r>
                      <m:r>
                        <a:rPr lang="en-US" sz="2400" b="0" i="1" dirty="0" smtClean="0">
                          <a:latin typeface="Cambria Math" panose="02040503050406030204" pitchFamily="18" charset="0"/>
                        </a:rPr>
                        <m:t>0.00015∗0.01∗0.004∗0.03∗0.0035</m:t>
                      </m:r>
                    </m:oMath>
                  </m:oMathPara>
                </a14:m>
                <a:endParaRPr lang="en-US" sz="2400" dirty="0"/>
              </a:p>
            </p:txBody>
          </p:sp>
        </mc:Choice>
        <mc:Fallback>
          <p:sp>
            <p:nvSpPr>
              <p:cNvPr id="3" name="Rectangle 2">
                <a:extLst>
                  <a:ext uri="{FF2B5EF4-FFF2-40B4-BE49-F238E27FC236}">
                    <a16:creationId xmlns:a16="http://schemas.microsoft.com/office/drawing/2014/main" id="{90DEB288-1E7B-2F4C-98F0-7E3044A4D66A}"/>
                  </a:ext>
                </a:extLst>
              </p:cNvPr>
              <p:cNvSpPr>
                <a:spLocks noRot="1" noChangeAspect="1" noMove="1" noResize="1" noEditPoints="1" noAdjustHandles="1" noChangeArrowheads="1" noChangeShapeType="1" noTextEdit="1"/>
              </p:cNvSpPr>
              <p:nvPr/>
            </p:nvSpPr>
            <p:spPr>
              <a:xfrm>
                <a:off x="4784841" y="3650734"/>
                <a:ext cx="5727465"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F81D7C56-EEFD-0846-A1E5-106A21915F9B}"/>
                  </a:ext>
                </a:extLst>
              </p:cNvPr>
              <p:cNvSpPr/>
              <p:nvPr/>
            </p:nvSpPr>
            <p:spPr>
              <a:xfrm>
                <a:off x="4919888" y="4505348"/>
                <a:ext cx="1801583" cy="45313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dirty="0" smtClean="0">
                          <a:latin typeface="Cambria Math" panose="02040503050406030204" pitchFamily="18" charset="0"/>
                        </a:rPr>
                        <m:t>=</m:t>
                      </m:r>
                      <m:r>
                        <a:rPr lang="en-US" sz="2400" b="0" i="1" dirty="0" smtClean="0">
                          <a:latin typeface="Cambria Math" panose="02040503050406030204" pitchFamily="18" charset="0"/>
                        </a:rPr>
                        <m:t>6.3∗10</m:t>
                      </m:r>
                      <m:r>
                        <a:rPr lang="en-US" sz="2400" b="0" i="1" baseline="30000" dirty="0" smtClean="0">
                          <a:latin typeface="Cambria Math" panose="02040503050406030204" pitchFamily="18" charset="0"/>
                        </a:rPr>
                        <m:t>13</m:t>
                      </m:r>
                    </m:oMath>
                  </m:oMathPara>
                </a14:m>
                <a:endParaRPr lang="en-US" sz="2400" baseline="30000" dirty="0"/>
              </a:p>
            </p:txBody>
          </p:sp>
        </mc:Choice>
        <mc:Fallback>
          <p:sp>
            <p:nvSpPr>
              <p:cNvPr id="14" name="Rectangle 13">
                <a:extLst>
                  <a:ext uri="{FF2B5EF4-FFF2-40B4-BE49-F238E27FC236}">
                    <a16:creationId xmlns:a16="http://schemas.microsoft.com/office/drawing/2014/main" id="{F81D7C56-EEFD-0846-A1E5-106A21915F9B}"/>
                  </a:ext>
                </a:extLst>
              </p:cNvPr>
              <p:cNvSpPr>
                <a:spLocks noRot="1" noChangeAspect="1" noMove="1" noResize="1" noEditPoints="1" noAdjustHandles="1" noChangeArrowheads="1" noChangeShapeType="1" noTextEdit="1"/>
              </p:cNvSpPr>
              <p:nvPr/>
            </p:nvSpPr>
            <p:spPr>
              <a:xfrm>
                <a:off x="4919888" y="4505348"/>
                <a:ext cx="1801583" cy="453137"/>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83513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9B91C03-BBCB-9D47-9A15-9F710CF18690}"/>
              </a:ext>
            </a:extLst>
          </p:cNvPr>
          <p:cNvSpPr/>
          <p:nvPr/>
        </p:nvSpPr>
        <p:spPr>
          <a:xfrm>
            <a:off x="1750535" y="5193570"/>
            <a:ext cx="8690930" cy="1102150"/>
          </a:xfrm>
          <a:prstGeom prst="rect">
            <a:avLst/>
          </a:prstGeom>
          <a:solidFill>
            <a:schemeClr val="accent4">
              <a:lumMod val="20000"/>
              <a:lumOff val="80000"/>
            </a:schemeClr>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1" y="276262"/>
            <a:ext cx="4381500" cy="495220"/>
          </a:xfrm>
        </p:spPr>
        <p:txBody>
          <a:bodyPr/>
          <a:lstStyle/>
          <a:p>
            <a:r>
              <a:rPr lang="en-US" dirty="0"/>
              <a:t>Unigram Model</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39</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8" name="Content Placeholder 2">
                <a:extLst>
                  <a:ext uri="{FF2B5EF4-FFF2-40B4-BE49-F238E27FC236}">
                    <a16:creationId xmlns:a16="http://schemas.microsoft.com/office/drawing/2014/main" id="{8C49B49C-DF4B-4A41-98AE-39518C0E6C53}"/>
                  </a:ext>
                </a:extLst>
              </p:cNvPr>
              <p:cNvSpPr txBox="1">
                <a:spLocks/>
              </p:cNvSpPr>
              <p:nvPr/>
            </p:nvSpPr>
            <p:spPr>
              <a:xfrm>
                <a:off x="3470275" y="1317042"/>
                <a:ext cx="4889499"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p:sp>
            <p:nvSpPr>
              <p:cNvPr id="18" name="Content Placeholder 2">
                <a:extLst>
                  <a:ext uri="{FF2B5EF4-FFF2-40B4-BE49-F238E27FC236}">
                    <a16:creationId xmlns:a16="http://schemas.microsoft.com/office/drawing/2014/main" id="{8C49B49C-DF4B-4A41-98AE-39518C0E6C53}"/>
                  </a:ext>
                </a:extLst>
              </p:cNvPr>
              <p:cNvSpPr txBox="1">
                <a:spLocks noRot="1" noChangeAspect="1" noMove="1" noResize="1" noEditPoints="1" noAdjustHandles="1" noChangeArrowheads="1" noChangeShapeType="1" noTextEdit="1"/>
              </p:cNvSpPr>
              <p:nvPr/>
            </p:nvSpPr>
            <p:spPr>
              <a:xfrm>
                <a:off x="3470275" y="1317042"/>
                <a:ext cx="4889499" cy="7340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Content Placeholder 2">
                <a:extLst>
                  <a:ext uri="{FF2B5EF4-FFF2-40B4-BE49-F238E27FC236}">
                    <a16:creationId xmlns:a16="http://schemas.microsoft.com/office/drawing/2014/main" id="{A6607C27-B811-F14E-BB88-F00995239CDF}"/>
                  </a:ext>
                </a:extLst>
              </p:cNvPr>
              <p:cNvSpPr txBox="1">
                <a:spLocks/>
              </p:cNvSpPr>
              <p:nvPr/>
            </p:nvSpPr>
            <p:spPr>
              <a:xfrm>
                <a:off x="4949820" y="164084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p:txBody>
          </p:sp>
        </mc:Choice>
        <mc:Fallback>
          <p:sp>
            <p:nvSpPr>
              <p:cNvPr id="17" name="Content Placeholder 2">
                <a:extLst>
                  <a:ext uri="{FF2B5EF4-FFF2-40B4-BE49-F238E27FC236}">
                    <a16:creationId xmlns:a16="http://schemas.microsoft.com/office/drawing/2014/main" id="{A6607C27-B811-F14E-BB88-F00995239CDF}"/>
                  </a:ext>
                </a:extLst>
              </p:cNvPr>
              <p:cNvSpPr txBox="1">
                <a:spLocks noRot="1" noChangeAspect="1" noMove="1" noResize="1" noEditPoints="1" noAdjustHandles="1" noChangeArrowheads="1" noChangeShapeType="1" noTextEdit="1"/>
              </p:cNvSpPr>
              <p:nvPr/>
            </p:nvSpPr>
            <p:spPr>
              <a:xfrm>
                <a:off x="4949820" y="1640849"/>
                <a:ext cx="609602" cy="469672"/>
              </a:xfrm>
              <a:prstGeom prst="rect">
                <a:avLst/>
              </a:prstGeom>
              <a:blipFill>
                <a:blip r:embed="rId3"/>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Content Placeholder 2">
                <a:extLst>
                  <a:ext uri="{FF2B5EF4-FFF2-40B4-BE49-F238E27FC236}">
                    <a16:creationId xmlns:a16="http://schemas.microsoft.com/office/drawing/2014/main" id="{F5A98CBD-2E20-9043-99DA-1A66B78139C7}"/>
                  </a:ext>
                </a:extLst>
              </p:cNvPr>
              <p:cNvSpPr txBox="1">
                <a:spLocks/>
              </p:cNvSpPr>
              <p:nvPr/>
            </p:nvSpPr>
            <p:spPr>
              <a:xfrm>
                <a:off x="5546722" y="162531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p:txBody>
          </p:sp>
        </mc:Choice>
        <mc:Fallback>
          <p:sp>
            <p:nvSpPr>
              <p:cNvPr id="27" name="Content Placeholder 2">
                <a:extLst>
                  <a:ext uri="{FF2B5EF4-FFF2-40B4-BE49-F238E27FC236}">
                    <a16:creationId xmlns:a16="http://schemas.microsoft.com/office/drawing/2014/main" id="{F5A98CBD-2E20-9043-99DA-1A66B78139C7}"/>
                  </a:ext>
                </a:extLst>
              </p:cNvPr>
              <p:cNvSpPr txBox="1">
                <a:spLocks noRot="1" noChangeAspect="1" noMove="1" noResize="1" noEditPoints="1" noAdjustHandles="1" noChangeArrowheads="1" noChangeShapeType="1" noTextEdit="1"/>
              </p:cNvSpPr>
              <p:nvPr/>
            </p:nvSpPr>
            <p:spPr>
              <a:xfrm>
                <a:off x="5546722" y="1625316"/>
                <a:ext cx="609602" cy="469672"/>
              </a:xfrm>
              <a:prstGeom prst="rect">
                <a:avLst/>
              </a:prstGeom>
              <a:blipFill>
                <a:blip r:embed="rId4"/>
                <a:stretch>
                  <a:fillRect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Content Placeholder 2">
                <a:extLst>
                  <a:ext uri="{FF2B5EF4-FFF2-40B4-BE49-F238E27FC236}">
                    <a16:creationId xmlns:a16="http://schemas.microsoft.com/office/drawing/2014/main" id="{5F73D007-57B5-084E-A30A-D8E1B5193B28}"/>
                  </a:ext>
                </a:extLst>
              </p:cNvPr>
              <p:cNvSpPr txBox="1">
                <a:spLocks/>
              </p:cNvSpPr>
              <p:nvPr/>
            </p:nvSpPr>
            <p:spPr>
              <a:xfrm>
                <a:off x="6143623" y="162814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p:txBody>
          </p:sp>
        </mc:Choice>
        <mc:Fallback>
          <p:sp>
            <p:nvSpPr>
              <p:cNvPr id="28" name="Content Placeholder 2">
                <a:extLst>
                  <a:ext uri="{FF2B5EF4-FFF2-40B4-BE49-F238E27FC236}">
                    <a16:creationId xmlns:a16="http://schemas.microsoft.com/office/drawing/2014/main" id="{5F73D007-57B5-084E-A30A-D8E1B5193B28}"/>
                  </a:ext>
                </a:extLst>
              </p:cNvPr>
              <p:cNvSpPr txBox="1">
                <a:spLocks noRot="1" noChangeAspect="1" noMove="1" noResize="1" noEditPoints="1" noAdjustHandles="1" noChangeArrowheads="1" noChangeShapeType="1" noTextEdit="1"/>
              </p:cNvSpPr>
              <p:nvPr/>
            </p:nvSpPr>
            <p:spPr>
              <a:xfrm>
                <a:off x="6143623" y="1628149"/>
                <a:ext cx="609602" cy="469672"/>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5039578-0FAB-FD4F-99CD-C482149A5BD7}"/>
                  </a:ext>
                </a:extLst>
              </p:cNvPr>
              <p:cNvSpPr txBox="1">
                <a:spLocks/>
              </p:cNvSpPr>
              <p:nvPr/>
            </p:nvSpPr>
            <p:spPr>
              <a:xfrm>
                <a:off x="6721471" y="1627122"/>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p:txBody>
          </p:sp>
        </mc:Choice>
        <mc:Fallback>
          <p:sp>
            <p:nvSpPr>
              <p:cNvPr id="29" name="Content Placeholder 2">
                <a:extLst>
                  <a:ext uri="{FF2B5EF4-FFF2-40B4-BE49-F238E27FC236}">
                    <a16:creationId xmlns:a16="http://schemas.microsoft.com/office/drawing/2014/main" id="{D5039578-0FAB-FD4F-99CD-C482149A5BD7}"/>
                  </a:ext>
                </a:extLst>
              </p:cNvPr>
              <p:cNvSpPr txBox="1">
                <a:spLocks noRot="1" noChangeAspect="1" noMove="1" noResize="1" noEditPoints="1" noAdjustHandles="1" noChangeArrowheads="1" noChangeShapeType="1" noTextEdit="1"/>
              </p:cNvSpPr>
              <p:nvPr/>
            </p:nvSpPr>
            <p:spPr>
              <a:xfrm>
                <a:off x="6721471" y="1627122"/>
                <a:ext cx="609602" cy="469672"/>
              </a:xfrm>
              <a:prstGeom prst="rect">
                <a:avLst/>
              </a:prstGeom>
              <a:blipFill>
                <a:blip r:embed="rId6"/>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Content Placeholder 2">
                <a:extLst>
                  <a:ext uri="{FF2B5EF4-FFF2-40B4-BE49-F238E27FC236}">
                    <a16:creationId xmlns:a16="http://schemas.microsoft.com/office/drawing/2014/main" id="{ADA60B9F-D2B2-8940-AB3D-E6A7DEB2E3EF}"/>
                  </a:ext>
                </a:extLst>
              </p:cNvPr>
              <p:cNvSpPr txBox="1">
                <a:spLocks/>
              </p:cNvSpPr>
              <p:nvPr/>
            </p:nvSpPr>
            <p:spPr>
              <a:xfrm>
                <a:off x="7343773" y="163563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p:txBody>
          </p:sp>
        </mc:Choice>
        <mc:Fallback>
          <p:sp>
            <p:nvSpPr>
              <p:cNvPr id="30" name="Content Placeholder 2">
                <a:extLst>
                  <a:ext uri="{FF2B5EF4-FFF2-40B4-BE49-F238E27FC236}">
                    <a16:creationId xmlns:a16="http://schemas.microsoft.com/office/drawing/2014/main" id="{ADA60B9F-D2B2-8940-AB3D-E6A7DEB2E3EF}"/>
                  </a:ext>
                </a:extLst>
              </p:cNvPr>
              <p:cNvSpPr txBox="1">
                <a:spLocks noRot="1" noChangeAspect="1" noMove="1" noResize="1" noEditPoints="1" noAdjustHandles="1" noChangeArrowheads="1" noChangeShapeType="1" noTextEdit="1"/>
              </p:cNvSpPr>
              <p:nvPr/>
            </p:nvSpPr>
            <p:spPr>
              <a:xfrm>
                <a:off x="7343773" y="1635639"/>
                <a:ext cx="609602" cy="469672"/>
              </a:xfrm>
              <a:prstGeom prst="rect">
                <a:avLst/>
              </a:prstGeom>
              <a:blipFill>
                <a:blip r:embed="rId7"/>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3215F67A-A835-5548-AF10-D13D8683B13B}"/>
                  </a:ext>
                </a:extLst>
              </p:cNvPr>
              <p:cNvSpPr txBox="1">
                <a:spLocks/>
              </p:cNvSpPr>
              <p:nvPr/>
            </p:nvSpPr>
            <p:spPr>
              <a:xfrm>
                <a:off x="436674" y="2800850"/>
                <a:ext cx="10917126"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2400" b="0" i="0" dirty="0" smtClean="0">
                        <a:latin typeface="Cambria Math" panose="02040503050406030204" pitchFamily="18" charset="0"/>
                      </a:rPr>
                      <m:t>P</m:t>
                    </m:r>
                    <m:d>
                      <m:dPr>
                        <m:ctrlPr>
                          <a:rPr lang="en-US" sz="2400" b="0" i="1" dirty="0" smtClean="0">
                            <a:latin typeface="Cambria Math" panose="02040503050406030204" pitchFamily="18" charset="0"/>
                          </a:rPr>
                        </m:ctrlPr>
                      </m:dPr>
                      <m:e>
                        <m:r>
                          <m:rPr>
                            <m:sty m:val="p"/>
                          </m:rPr>
                          <a:rPr lang="en-US" sz="2400" b="0" i="0" dirty="0" smtClean="0">
                            <a:solidFill>
                              <a:schemeClr val="accent5">
                                <a:lumMod val="75000"/>
                              </a:schemeClr>
                            </a:solidFill>
                            <a:latin typeface="Cambria Math" panose="02040503050406030204" pitchFamily="18" charset="0"/>
                          </a:rPr>
                          <m:t>Anqi</m:t>
                        </m:r>
                        <m:r>
                          <a:rPr lang="en-US" sz="2400" b="0" i="0" dirty="0" smtClean="0">
                            <a:solidFill>
                              <a:schemeClr val="accent5">
                                <a:lumMod val="75000"/>
                              </a:schemeClr>
                            </a:solidFill>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was</m:t>
                        </m:r>
                        <m:r>
                          <a:rPr lang="en-US" sz="2400" b="0" i="0" dirty="0" smtClean="0">
                            <a:solidFill>
                              <a:schemeClr val="accent5">
                                <a:lumMod val="75000"/>
                              </a:schemeClr>
                            </a:solidFill>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late</m:t>
                        </m:r>
                        <m:r>
                          <a:rPr lang="en-US" sz="2400" b="0" i="0" dirty="0" smtClean="0">
                            <a:solidFill>
                              <a:schemeClr val="accent5">
                                <a:lumMod val="75000"/>
                              </a:schemeClr>
                            </a:solidFill>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for</m:t>
                        </m:r>
                        <m:r>
                          <a:rPr lang="en-US" sz="2400" b="0" i="0" dirty="0" smtClean="0">
                            <a:solidFill>
                              <a:schemeClr val="accent5">
                                <a:lumMod val="75000"/>
                              </a:schemeClr>
                            </a:solidFill>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class</m:t>
                        </m:r>
                      </m:e>
                    </m:d>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P</m:t>
                    </m:r>
                    <m:d>
                      <m:dPr>
                        <m:ctrlPr>
                          <a:rPr lang="en-US" sz="2400" b="0" i="1" dirty="0" smtClean="0">
                            <a:latin typeface="Cambria Math" panose="02040503050406030204" pitchFamily="18" charset="0"/>
                          </a:rPr>
                        </m:ctrlPr>
                      </m:dPr>
                      <m:e>
                        <m:r>
                          <m:rPr>
                            <m:sty m:val="p"/>
                          </m:rPr>
                          <a:rPr lang="en-US" sz="2400" b="0" i="0" dirty="0" smtClean="0">
                            <a:solidFill>
                              <a:schemeClr val="accent5">
                                <a:lumMod val="75000"/>
                              </a:schemeClr>
                            </a:solidFill>
                            <a:latin typeface="Cambria Math" panose="02040503050406030204" pitchFamily="18" charset="0"/>
                          </a:rPr>
                          <m:t>Anqi</m:t>
                        </m:r>
                      </m:e>
                    </m:d>
                    <m:r>
                      <m:rPr>
                        <m:sty m:val="p"/>
                      </m:rPr>
                      <a:rPr lang="en-US" sz="2400" dirty="0">
                        <a:latin typeface="Cambria Math" panose="02040503050406030204" pitchFamily="18" charset="0"/>
                      </a:rPr>
                      <m:t>P</m:t>
                    </m:r>
                    <m:d>
                      <m:dPr>
                        <m:ctrlPr>
                          <a:rPr lang="en-US" sz="2400" i="1" dirty="0">
                            <a:latin typeface="Cambria Math" panose="02040503050406030204" pitchFamily="18" charset="0"/>
                          </a:rPr>
                        </m:ctrlPr>
                      </m:dPr>
                      <m:e>
                        <m:r>
                          <m:rPr>
                            <m:sty m:val="p"/>
                          </m:rPr>
                          <a:rPr lang="en-US" sz="2400" b="0" i="0" dirty="0" smtClean="0">
                            <a:solidFill>
                              <a:schemeClr val="accent5">
                                <a:lumMod val="75000"/>
                              </a:schemeClr>
                            </a:solidFill>
                            <a:latin typeface="Cambria Math" panose="02040503050406030204" pitchFamily="18" charset="0"/>
                          </a:rPr>
                          <m:t>was</m:t>
                        </m:r>
                      </m:e>
                    </m:d>
                  </m:oMath>
                </a14:m>
                <a:r>
                  <a:rPr lang="en-US" sz="2400" dirty="0"/>
                  <a:t> </a:t>
                </a:r>
                <a14:m>
                  <m:oMath xmlns:m="http://schemas.openxmlformats.org/officeDocument/2006/math">
                    <m:r>
                      <m:rPr>
                        <m:sty m:val="p"/>
                      </m:rPr>
                      <a:rPr lang="en-US" sz="2400" dirty="0">
                        <a:latin typeface="Cambria Math" panose="02040503050406030204" pitchFamily="18" charset="0"/>
                      </a:rPr>
                      <m:t>P</m:t>
                    </m:r>
                    <m:d>
                      <m:dPr>
                        <m:ctrlPr>
                          <a:rPr lang="en-US" sz="2400" i="1" dirty="0">
                            <a:latin typeface="Cambria Math" panose="02040503050406030204" pitchFamily="18" charset="0"/>
                          </a:rPr>
                        </m:ctrlPr>
                      </m:dPr>
                      <m:e>
                        <m:r>
                          <m:rPr>
                            <m:sty m:val="p"/>
                          </m:rPr>
                          <a:rPr lang="en-US" sz="2400" b="0" i="0" dirty="0" smtClean="0">
                            <a:solidFill>
                              <a:schemeClr val="accent5">
                                <a:lumMod val="75000"/>
                              </a:schemeClr>
                            </a:solidFill>
                            <a:latin typeface="Cambria Math" panose="02040503050406030204" pitchFamily="18" charset="0"/>
                          </a:rPr>
                          <m:t>late</m:t>
                        </m:r>
                      </m:e>
                    </m:d>
                  </m:oMath>
                </a14:m>
                <a:r>
                  <a:rPr lang="en-US" sz="2400" dirty="0"/>
                  <a:t> </a:t>
                </a:r>
                <a14:m>
                  <m:oMath xmlns:m="http://schemas.openxmlformats.org/officeDocument/2006/math">
                    <m:r>
                      <m:rPr>
                        <m:sty m:val="p"/>
                      </m:rPr>
                      <a:rPr lang="en-US" sz="2400" dirty="0">
                        <a:latin typeface="Cambria Math" panose="02040503050406030204" pitchFamily="18" charset="0"/>
                      </a:rPr>
                      <m:t>P</m:t>
                    </m:r>
                    <m:d>
                      <m:dPr>
                        <m:ctrlPr>
                          <a:rPr lang="en-US" sz="2400" i="1" dirty="0">
                            <a:latin typeface="Cambria Math" panose="02040503050406030204" pitchFamily="18" charset="0"/>
                          </a:rPr>
                        </m:ctrlPr>
                      </m:dPr>
                      <m:e>
                        <m:r>
                          <m:rPr>
                            <m:sty m:val="p"/>
                          </m:rPr>
                          <a:rPr lang="en-US" sz="2400" b="0" i="0" dirty="0" smtClean="0">
                            <a:solidFill>
                              <a:schemeClr val="accent5">
                                <a:lumMod val="75000"/>
                              </a:schemeClr>
                            </a:solidFill>
                            <a:latin typeface="Cambria Math" panose="02040503050406030204" pitchFamily="18" charset="0"/>
                          </a:rPr>
                          <m:t>for</m:t>
                        </m:r>
                      </m:e>
                    </m:d>
                  </m:oMath>
                </a14:m>
                <a:r>
                  <a:rPr lang="en-US" sz="2400" dirty="0"/>
                  <a:t> </a:t>
                </a:r>
                <a14:m>
                  <m:oMath xmlns:m="http://schemas.openxmlformats.org/officeDocument/2006/math">
                    <m:r>
                      <m:rPr>
                        <m:sty m:val="p"/>
                      </m:rPr>
                      <a:rPr lang="en-US" sz="2400" dirty="0">
                        <a:latin typeface="Cambria Math" panose="02040503050406030204" pitchFamily="18" charset="0"/>
                      </a:rPr>
                      <m:t>P</m:t>
                    </m:r>
                    <m:d>
                      <m:dPr>
                        <m:ctrlPr>
                          <a:rPr lang="en-US" sz="2400" i="1" dirty="0">
                            <a:latin typeface="Cambria Math" panose="02040503050406030204" pitchFamily="18" charset="0"/>
                          </a:rPr>
                        </m:ctrlPr>
                      </m:dPr>
                      <m:e>
                        <m:r>
                          <m:rPr>
                            <m:sty m:val="p"/>
                          </m:rPr>
                          <a:rPr lang="en-US" sz="2400" b="0" i="0" dirty="0" smtClean="0">
                            <a:solidFill>
                              <a:schemeClr val="accent5">
                                <a:lumMod val="75000"/>
                              </a:schemeClr>
                            </a:solidFill>
                            <a:latin typeface="Cambria Math" panose="02040503050406030204" pitchFamily="18" charset="0"/>
                          </a:rPr>
                          <m:t>class</m:t>
                        </m:r>
                      </m:e>
                    </m:d>
                  </m:oMath>
                </a14:m>
                <a:endParaRPr lang="en-US" sz="2400" dirty="0">
                  <a:solidFill>
                    <a:schemeClr val="accent5">
                      <a:lumMod val="75000"/>
                    </a:schemeClr>
                  </a:solidFill>
                  <a:latin typeface="Avenir Light" panose="020B0402020203020204" pitchFamily="34" charset="77"/>
                </a:endParaRPr>
              </a:p>
            </p:txBody>
          </p:sp>
        </mc:Choice>
        <mc:Fallback>
          <p:sp>
            <p:nvSpPr>
              <p:cNvPr id="11" name="Content Placeholder 2">
                <a:extLst>
                  <a:ext uri="{FF2B5EF4-FFF2-40B4-BE49-F238E27FC236}">
                    <a16:creationId xmlns:a16="http://schemas.microsoft.com/office/drawing/2014/main" id="{3215F67A-A835-5548-AF10-D13D8683B13B}"/>
                  </a:ext>
                </a:extLst>
              </p:cNvPr>
              <p:cNvSpPr txBox="1">
                <a:spLocks noRot="1" noChangeAspect="1" noMove="1" noResize="1" noEditPoints="1" noAdjustHandles="1" noChangeArrowheads="1" noChangeShapeType="1" noTextEdit="1"/>
              </p:cNvSpPr>
              <p:nvPr/>
            </p:nvSpPr>
            <p:spPr>
              <a:xfrm>
                <a:off x="436674" y="2800850"/>
                <a:ext cx="10917126" cy="7340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90DEB288-1E7B-2F4C-98F0-7E3044A4D66A}"/>
                  </a:ext>
                </a:extLst>
              </p:cNvPr>
              <p:cNvSpPr/>
              <p:nvPr/>
            </p:nvSpPr>
            <p:spPr>
              <a:xfrm>
                <a:off x="4784841" y="3650734"/>
                <a:ext cx="5727465"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dirty="0" smtClean="0">
                          <a:latin typeface="Cambria Math" panose="02040503050406030204" pitchFamily="18" charset="0"/>
                        </a:rPr>
                        <m:t>=</m:t>
                      </m:r>
                      <m:r>
                        <a:rPr lang="en-US" sz="2400" b="0" i="1" dirty="0" smtClean="0">
                          <a:latin typeface="Cambria Math" panose="02040503050406030204" pitchFamily="18" charset="0"/>
                        </a:rPr>
                        <m:t>0.00015∗0.01∗0.004∗0.03∗0.0035</m:t>
                      </m:r>
                    </m:oMath>
                  </m:oMathPara>
                </a14:m>
                <a:endParaRPr lang="en-US" sz="2400" dirty="0"/>
              </a:p>
            </p:txBody>
          </p:sp>
        </mc:Choice>
        <mc:Fallback>
          <p:sp>
            <p:nvSpPr>
              <p:cNvPr id="3" name="Rectangle 2">
                <a:extLst>
                  <a:ext uri="{FF2B5EF4-FFF2-40B4-BE49-F238E27FC236}">
                    <a16:creationId xmlns:a16="http://schemas.microsoft.com/office/drawing/2014/main" id="{90DEB288-1E7B-2F4C-98F0-7E3044A4D66A}"/>
                  </a:ext>
                </a:extLst>
              </p:cNvPr>
              <p:cNvSpPr>
                <a:spLocks noRot="1" noChangeAspect="1" noMove="1" noResize="1" noEditPoints="1" noAdjustHandles="1" noChangeArrowheads="1" noChangeShapeType="1" noTextEdit="1"/>
              </p:cNvSpPr>
              <p:nvPr/>
            </p:nvSpPr>
            <p:spPr>
              <a:xfrm>
                <a:off x="4784841" y="3650734"/>
                <a:ext cx="5727465"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F81D7C56-EEFD-0846-A1E5-106A21915F9B}"/>
                  </a:ext>
                </a:extLst>
              </p:cNvPr>
              <p:cNvSpPr/>
              <p:nvPr/>
            </p:nvSpPr>
            <p:spPr>
              <a:xfrm>
                <a:off x="4919888" y="4505348"/>
                <a:ext cx="1801583" cy="45313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dirty="0" smtClean="0">
                          <a:latin typeface="Cambria Math" panose="02040503050406030204" pitchFamily="18" charset="0"/>
                        </a:rPr>
                        <m:t>=</m:t>
                      </m:r>
                      <m:r>
                        <a:rPr lang="en-US" sz="2400" b="0" i="1" dirty="0" smtClean="0">
                          <a:latin typeface="Cambria Math" panose="02040503050406030204" pitchFamily="18" charset="0"/>
                        </a:rPr>
                        <m:t>6.3∗10</m:t>
                      </m:r>
                      <m:r>
                        <a:rPr lang="en-US" sz="2400" b="0" i="1" baseline="30000" dirty="0" smtClean="0">
                          <a:latin typeface="Cambria Math" panose="02040503050406030204" pitchFamily="18" charset="0"/>
                        </a:rPr>
                        <m:t>13</m:t>
                      </m:r>
                    </m:oMath>
                  </m:oMathPara>
                </a14:m>
                <a:endParaRPr lang="en-US" sz="2400" baseline="30000" dirty="0"/>
              </a:p>
            </p:txBody>
          </p:sp>
        </mc:Choice>
        <mc:Fallback>
          <p:sp>
            <p:nvSpPr>
              <p:cNvPr id="14" name="Rectangle 13">
                <a:extLst>
                  <a:ext uri="{FF2B5EF4-FFF2-40B4-BE49-F238E27FC236}">
                    <a16:creationId xmlns:a16="http://schemas.microsoft.com/office/drawing/2014/main" id="{F81D7C56-EEFD-0846-A1E5-106A21915F9B}"/>
                  </a:ext>
                </a:extLst>
              </p:cNvPr>
              <p:cNvSpPr>
                <a:spLocks noRot="1" noChangeAspect="1" noMove="1" noResize="1" noEditPoints="1" noAdjustHandles="1" noChangeArrowheads="1" noChangeShapeType="1" noTextEdit="1"/>
              </p:cNvSpPr>
              <p:nvPr/>
            </p:nvSpPr>
            <p:spPr>
              <a:xfrm>
                <a:off x="4919888" y="4505348"/>
                <a:ext cx="1801583" cy="453137"/>
              </a:xfrm>
              <a:prstGeom prst="rect">
                <a:avLst/>
              </a:prstGeom>
              <a:blipFill>
                <a:blip r:embed="rId10"/>
                <a:stretch>
                  <a:fillRect/>
                </a:stretch>
              </a:blipFill>
            </p:spPr>
            <p:txBody>
              <a:bodyPr/>
              <a:lstStyle/>
              <a:p>
                <a:r>
                  <a:rPr lang="en-US">
                    <a:noFill/>
                  </a:rPr>
                  <a:t> </a:t>
                </a:r>
              </a:p>
            </p:txBody>
          </p:sp>
        </mc:Fallback>
      </mc:AlternateContent>
      <p:sp>
        <p:nvSpPr>
          <p:cNvPr id="15" name="Title 1">
            <a:extLst>
              <a:ext uri="{FF2B5EF4-FFF2-40B4-BE49-F238E27FC236}">
                <a16:creationId xmlns:a16="http://schemas.microsoft.com/office/drawing/2014/main" id="{D69690E6-AA2C-9F40-A24A-EF855187B351}"/>
              </a:ext>
            </a:extLst>
          </p:cNvPr>
          <p:cNvSpPr txBox="1">
            <a:spLocks/>
          </p:cNvSpPr>
          <p:nvPr/>
        </p:nvSpPr>
        <p:spPr>
          <a:xfrm>
            <a:off x="2003424" y="5335810"/>
            <a:ext cx="8305800" cy="104339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This iterative approach is much more efficient than dividing by all possible sequences of length 5</a:t>
            </a:r>
          </a:p>
        </p:txBody>
      </p:sp>
    </p:spTree>
    <p:extLst>
      <p:ext uri="{BB962C8B-B14F-4D97-AF65-F5344CB8AC3E}">
        <p14:creationId xmlns:p14="http://schemas.microsoft.com/office/powerpoint/2010/main" val="2588520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E9722EA-DC85-7D45-B3EF-1BB771D1C766}"/>
              </a:ext>
            </a:extLst>
          </p:cNvPr>
          <p:cNvSpPr/>
          <p:nvPr/>
        </p:nvSpPr>
        <p:spPr>
          <a:xfrm>
            <a:off x="2128943" y="2222193"/>
            <a:ext cx="2999548"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1046406" y="1509941"/>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1600656"/>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237354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246425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71806" y="3224441"/>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71806" y="3315156"/>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55943" y="4008963"/>
            <a:ext cx="360257" cy="9071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55943" y="4099678"/>
            <a:ext cx="360257" cy="9071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55943" y="4943364"/>
            <a:ext cx="360257" cy="9071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55943" y="5034081"/>
            <a:ext cx="360257" cy="907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FD8D12-181B-D243-B6D0-AB85274E9D4D}"/>
              </a:ext>
            </a:extLst>
          </p:cNvPr>
          <p:cNvSpPr/>
          <p:nvPr/>
        </p:nvSpPr>
        <p:spPr>
          <a:xfrm>
            <a:off x="2255943" y="5787050"/>
            <a:ext cx="360257" cy="90715"/>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C90123-E7CF-AD49-BF5B-68961810FA49}"/>
              </a:ext>
            </a:extLst>
          </p:cNvPr>
          <p:cNvSpPr/>
          <p:nvPr/>
        </p:nvSpPr>
        <p:spPr>
          <a:xfrm>
            <a:off x="2255943" y="5877765"/>
            <a:ext cx="360257" cy="907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 name="Rectangle 2">
            <a:extLst>
              <a:ext uri="{FF2B5EF4-FFF2-40B4-BE49-F238E27FC236}">
                <a16:creationId xmlns:a16="http://schemas.microsoft.com/office/drawing/2014/main" id="{3E268DC7-6817-B34C-A156-457418092E55}"/>
              </a:ext>
            </a:extLst>
          </p:cNvPr>
          <p:cNvSpPr/>
          <p:nvPr/>
        </p:nvSpPr>
        <p:spPr>
          <a:xfrm>
            <a:off x="2779956" y="3557219"/>
            <a:ext cx="1822935" cy="2567882"/>
          </a:xfrm>
          <a:prstGeom prst="rect">
            <a:avLst/>
          </a:prstGeom>
        </p:spPr>
        <p:txBody>
          <a:bodyPr wrap="none" anchor="t">
            <a:spAutoFit/>
          </a:bodyPr>
          <a:lstStyle/>
          <a:p>
            <a:pPr>
              <a:lnSpc>
                <a:spcPct val="200000"/>
              </a:lnSpc>
            </a:pPr>
            <a:r>
              <a:rPr lang="en-US" sz="2800" dirty="0">
                <a:solidFill>
                  <a:schemeClr val="bg2">
                    <a:lumMod val="25000"/>
                  </a:schemeClr>
                </a:solidFill>
                <a:latin typeface="Avenir Medium" panose="02000503020000020003" pitchFamily="2" charset="0"/>
              </a:rPr>
              <a:t>Unigrams</a:t>
            </a:r>
          </a:p>
          <a:p>
            <a:pPr>
              <a:lnSpc>
                <a:spcPct val="200000"/>
              </a:lnSpc>
            </a:pPr>
            <a:r>
              <a:rPr lang="en-US" sz="2800" dirty="0">
                <a:solidFill>
                  <a:schemeClr val="bg2">
                    <a:lumMod val="25000"/>
                  </a:schemeClr>
                </a:solidFill>
                <a:latin typeface="Avenir Medium" panose="02000503020000020003" pitchFamily="2" charset="0"/>
              </a:rPr>
              <a:t>Bigrams</a:t>
            </a:r>
          </a:p>
          <a:p>
            <a:pPr>
              <a:lnSpc>
                <a:spcPct val="200000"/>
              </a:lnSpc>
            </a:pPr>
            <a:r>
              <a:rPr lang="en-US" sz="2800" dirty="0">
                <a:solidFill>
                  <a:schemeClr val="bg2">
                    <a:lumMod val="25000"/>
                  </a:schemeClr>
                </a:solidFill>
                <a:latin typeface="Avenir Medium" panose="02000503020000020003" pitchFamily="2" charset="0"/>
              </a:rPr>
              <a:t>Perplexity</a:t>
            </a:r>
          </a:p>
        </p:txBody>
      </p:sp>
      <p:sp>
        <p:nvSpPr>
          <p:cNvPr id="25" name="Subtitle 2">
            <a:extLst>
              <a:ext uri="{FF2B5EF4-FFF2-40B4-BE49-F238E27FC236}">
                <a16:creationId xmlns:a16="http://schemas.microsoft.com/office/drawing/2014/main" id="{D2E3B108-F94E-C647-B2EA-DAE8DDEDB12F}"/>
              </a:ext>
            </a:extLst>
          </p:cNvPr>
          <p:cNvSpPr txBox="1">
            <a:spLocks/>
          </p:cNvSpPr>
          <p:nvPr/>
        </p:nvSpPr>
        <p:spPr>
          <a:xfrm>
            <a:off x="2154343" y="1053178"/>
            <a:ext cx="4780847" cy="2723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Recap where we are</a:t>
            </a:r>
            <a:endParaRPr lang="en-US" b="1"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NLP Introduction</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Language Models</a:t>
            </a:r>
          </a:p>
        </p:txBody>
      </p:sp>
    </p:spTree>
    <p:extLst>
      <p:ext uri="{BB962C8B-B14F-4D97-AF65-F5344CB8AC3E}">
        <p14:creationId xmlns:p14="http://schemas.microsoft.com/office/powerpoint/2010/main" val="159869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1" y="276262"/>
            <a:ext cx="4381500" cy="495220"/>
          </a:xfrm>
        </p:spPr>
        <p:txBody>
          <a:bodyPr/>
          <a:lstStyle/>
          <a:p>
            <a:r>
              <a:rPr lang="en-US" dirty="0"/>
              <a:t>Unigram Model</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40</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3215F67A-A835-5548-AF10-D13D8683B13B}"/>
                  </a:ext>
                </a:extLst>
              </p:cNvPr>
              <p:cNvSpPr txBox="1">
                <a:spLocks/>
              </p:cNvSpPr>
              <p:nvPr/>
            </p:nvSpPr>
            <p:spPr>
              <a:xfrm>
                <a:off x="436674" y="1603125"/>
                <a:ext cx="10917126"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m:rPr>
                          <m:sty m:val="p"/>
                        </m:rPr>
                        <a:rPr lang="en-US" sz="2400" b="0" i="0" dirty="0" smtClean="0">
                          <a:latin typeface="Cambria Math" panose="02040503050406030204" pitchFamily="18" charset="0"/>
                        </a:rPr>
                        <m:t>P</m:t>
                      </m:r>
                      <m:d>
                        <m:dPr>
                          <m:ctrlPr>
                            <a:rPr lang="en-US" sz="2400" b="0" i="1" dirty="0" smtClean="0">
                              <a:latin typeface="Cambria Math" panose="02040503050406030204" pitchFamily="18" charset="0"/>
                            </a:rPr>
                          </m:ctrlPr>
                        </m:dPr>
                        <m:e>
                          <m:r>
                            <m:rPr>
                              <m:sty m:val="p"/>
                            </m:rPr>
                            <a:rPr lang="en-US" sz="2400" b="0" i="0" dirty="0" smtClean="0">
                              <a:solidFill>
                                <a:schemeClr val="accent5">
                                  <a:lumMod val="75000"/>
                                </a:schemeClr>
                              </a:solidFill>
                              <a:latin typeface="Cambria Math" panose="02040503050406030204" pitchFamily="18" charset="0"/>
                            </a:rPr>
                            <m:t>Anqi</m:t>
                          </m:r>
                          <m:r>
                            <a:rPr lang="en-US" sz="2400" b="0" i="0" dirty="0" smtClean="0">
                              <a:solidFill>
                                <a:schemeClr val="accent5">
                                  <a:lumMod val="75000"/>
                                </a:schemeClr>
                              </a:solidFill>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was</m:t>
                          </m:r>
                          <m:r>
                            <a:rPr lang="en-US" sz="2400" b="0" i="0" dirty="0" smtClean="0">
                              <a:solidFill>
                                <a:schemeClr val="accent5">
                                  <a:lumMod val="75000"/>
                                </a:schemeClr>
                              </a:solidFill>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late</m:t>
                          </m:r>
                          <m:r>
                            <a:rPr lang="en-US" sz="2400" b="0" i="0" dirty="0" smtClean="0">
                              <a:solidFill>
                                <a:schemeClr val="accent5">
                                  <a:lumMod val="75000"/>
                                </a:schemeClr>
                              </a:solidFill>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for</m:t>
                          </m:r>
                          <m:r>
                            <a:rPr lang="en-US" sz="2400" b="0" i="0" dirty="0" smtClean="0">
                              <a:solidFill>
                                <a:schemeClr val="accent5">
                                  <a:lumMod val="75000"/>
                                </a:schemeClr>
                              </a:solidFill>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class</m:t>
                          </m:r>
                        </m:e>
                      </m:d>
                      <m:r>
                        <a:rPr lang="en-US" sz="2400" b="0" i="0" dirty="0" smtClean="0">
                          <a:solidFill>
                            <a:schemeClr val="tx1"/>
                          </a:solidFill>
                          <a:latin typeface="Cambria Math" panose="02040503050406030204" pitchFamily="18" charset="0"/>
                        </a:rPr>
                        <m:t>&gt;</m:t>
                      </m:r>
                      <m:r>
                        <m:rPr>
                          <m:sty m:val="p"/>
                        </m:rPr>
                        <a:rPr lang="en-US" sz="2400" dirty="0">
                          <a:latin typeface="Cambria Math" panose="02040503050406030204" pitchFamily="18" charset="0"/>
                        </a:rPr>
                        <m:t>P</m:t>
                      </m:r>
                      <m:d>
                        <m:dPr>
                          <m:ctrlPr>
                            <a:rPr lang="en-US" sz="2400" i="1" dirty="0">
                              <a:latin typeface="Cambria Math" panose="02040503050406030204" pitchFamily="18" charset="0"/>
                            </a:rPr>
                          </m:ctrlPr>
                        </m:dPr>
                        <m:e>
                          <m:r>
                            <m:rPr>
                              <m:sty m:val="p"/>
                            </m:rPr>
                            <a:rPr lang="en-US" sz="2400" dirty="0">
                              <a:solidFill>
                                <a:schemeClr val="accent5">
                                  <a:lumMod val="75000"/>
                                </a:schemeClr>
                              </a:solidFill>
                              <a:latin typeface="Cambria Math" panose="02040503050406030204" pitchFamily="18" charset="0"/>
                            </a:rPr>
                            <m:t>Anqi</m:t>
                          </m:r>
                          <m:r>
                            <a:rPr lang="en-US" sz="2400" dirty="0">
                              <a:solidFill>
                                <a:schemeClr val="accent5">
                                  <a:lumMod val="75000"/>
                                </a:schemeClr>
                              </a:solidFill>
                              <a:latin typeface="Cambria Math" panose="02040503050406030204" pitchFamily="18" charset="0"/>
                            </a:rPr>
                            <m:t>,</m:t>
                          </m:r>
                          <m:r>
                            <m:rPr>
                              <m:sty m:val="p"/>
                            </m:rPr>
                            <a:rPr lang="en-US" sz="2400" dirty="0">
                              <a:solidFill>
                                <a:schemeClr val="accent5">
                                  <a:lumMod val="75000"/>
                                </a:schemeClr>
                              </a:solidFill>
                              <a:latin typeface="Cambria Math" panose="02040503050406030204" pitchFamily="18" charset="0"/>
                            </a:rPr>
                            <m:t>was</m:t>
                          </m:r>
                          <m:r>
                            <a:rPr lang="en-US" sz="2400" dirty="0">
                              <a:solidFill>
                                <a:schemeClr val="accent5">
                                  <a:lumMod val="75000"/>
                                </a:schemeClr>
                              </a:solidFill>
                              <a:latin typeface="Cambria Math" panose="02040503050406030204" pitchFamily="18" charset="0"/>
                            </a:rPr>
                            <m:t>,</m:t>
                          </m:r>
                          <m:r>
                            <m:rPr>
                              <m:sty m:val="p"/>
                            </m:rPr>
                            <a:rPr lang="en-US" sz="2400" dirty="0">
                              <a:solidFill>
                                <a:schemeClr val="accent5">
                                  <a:lumMod val="75000"/>
                                </a:schemeClr>
                              </a:solidFill>
                              <a:latin typeface="Cambria Math" panose="02040503050406030204" pitchFamily="18" charset="0"/>
                            </a:rPr>
                            <m:t>late</m:t>
                          </m:r>
                          <m:r>
                            <a:rPr lang="en-US" sz="2400" dirty="0">
                              <a:solidFill>
                                <a:schemeClr val="accent5">
                                  <a:lumMod val="75000"/>
                                </a:schemeClr>
                              </a:solidFill>
                              <a:latin typeface="Cambria Math" panose="02040503050406030204" pitchFamily="18" charset="0"/>
                            </a:rPr>
                            <m:t>,</m:t>
                          </m:r>
                          <m:r>
                            <m:rPr>
                              <m:sty m:val="p"/>
                            </m:rPr>
                            <a:rPr lang="en-US" sz="2400" dirty="0">
                              <a:solidFill>
                                <a:schemeClr val="accent5">
                                  <a:lumMod val="75000"/>
                                </a:schemeClr>
                              </a:solidFill>
                              <a:latin typeface="Cambria Math" panose="02040503050406030204" pitchFamily="18" charset="0"/>
                            </a:rPr>
                            <m:t>for</m:t>
                          </m:r>
                          <m:r>
                            <a:rPr lang="en-US" sz="2400" dirty="0">
                              <a:solidFill>
                                <a:schemeClr val="accent5">
                                  <a:lumMod val="75000"/>
                                </a:schemeClr>
                              </a:solidFill>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asdfjkl</m:t>
                          </m:r>
                          <m:r>
                            <a:rPr lang="en-US" sz="2400" b="0" i="0" dirty="0" smtClean="0">
                              <a:solidFill>
                                <a:schemeClr val="accent5">
                                  <a:lumMod val="75000"/>
                                </a:schemeClr>
                              </a:solidFill>
                              <a:latin typeface="Cambria Math" panose="02040503050406030204" pitchFamily="18" charset="0"/>
                            </a:rPr>
                            <m:t>;</m:t>
                          </m:r>
                        </m:e>
                      </m:d>
                    </m:oMath>
                  </m:oMathPara>
                </a14:m>
                <a:endParaRPr lang="en-US" sz="2400" dirty="0">
                  <a:solidFill>
                    <a:schemeClr val="accent5">
                      <a:lumMod val="75000"/>
                    </a:schemeClr>
                  </a:solidFill>
                  <a:latin typeface="Avenir Light" panose="020B0402020203020204" pitchFamily="34" charset="77"/>
                </a:endParaRPr>
              </a:p>
            </p:txBody>
          </p:sp>
        </mc:Choice>
        <mc:Fallback>
          <p:sp>
            <p:nvSpPr>
              <p:cNvPr id="11" name="Content Placeholder 2">
                <a:extLst>
                  <a:ext uri="{FF2B5EF4-FFF2-40B4-BE49-F238E27FC236}">
                    <a16:creationId xmlns:a16="http://schemas.microsoft.com/office/drawing/2014/main" id="{3215F67A-A835-5548-AF10-D13D8683B13B}"/>
                  </a:ext>
                </a:extLst>
              </p:cNvPr>
              <p:cNvSpPr txBox="1">
                <a:spLocks noRot="1" noChangeAspect="1" noMove="1" noResize="1" noEditPoints="1" noAdjustHandles="1" noChangeArrowheads="1" noChangeShapeType="1" noTextEdit="1"/>
              </p:cNvSpPr>
              <p:nvPr/>
            </p:nvSpPr>
            <p:spPr>
              <a:xfrm>
                <a:off x="436674" y="1603125"/>
                <a:ext cx="10917126" cy="7340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B2A3A7FD-4AC6-B547-871F-1C7A1FB8330F}"/>
                  </a:ext>
                </a:extLst>
              </p:cNvPr>
              <p:cNvSpPr/>
              <p:nvPr/>
            </p:nvSpPr>
            <p:spPr>
              <a:xfrm>
                <a:off x="3858718" y="3168859"/>
                <a:ext cx="4073038"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400" dirty="0" smtClean="0">
                          <a:latin typeface="Cambria Math" panose="02040503050406030204" pitchFamily="18" charset="0"/>
                        </a:rPr>
                        <m:t>P</m:t>
                      </m:r>
                      <m:d>
                        <m:dPr>
                          <m:ctrlPr>
                            <a:rPr lang="en-US" sz="2400" i="1" dirty="0">
                              <a:latin typeface="Cambria Math" panose="02040503050406030204" pitchFamily="18" charset="0"/>
                            </a:rPr>
                          </m:ctrlPr>
                        </m:dPr>
                        <m:e>
                          <m:r>
                            <m:rPr>
                              <m:sty m:val="p"/>
                            </m:rPr>
                            <a:rPr lang="en-US" sz="2400" dirty="0">
                              <a:solidFill>
                                <a:schemeClr val="accent5">
                                  <a:lumMod val="75000"/>
                                </a:schemeClr>
                              </a:solidFill>
                              <a:latin typeface="Cambria Math" panose="02040503050406030204" pitchFamily="18" charset="0"/>
                            </a:rPr>
                            <m:t>Anqi</m:t>
                          </m:r>
                          <m:r>
                            <a:rPr lang="en-US" sz="2400" dirty="0">
                              <a:solidFill>
                                <a:schemeClr val="accent5">
                                  <a:lumMod val="75000"/>
                                </a:schemeClr>
                              </a:solidFill>
                              <a:latin typeface="Cambria Math" panose="02040503050406030204" pitchFamily="18" charset="0"/>
                            </a:rPr>
                            <m:t>,</m:t>
                          </m:r>
                          <m:r>
                            <m:rPr>
                              <m:sty m:val="p"/>
                            </m:rPr>
                            <a:rPr lang="en-US" sz="2400" dirty="0">
                              <a:solidFill>
                                <a:schemeClr val="accent5">
                                  <a:lumMod val="75000"/>
                                </a:schemeClr>
                              </a:solidFill>
                              <a:latin typeface="Cambria Math" panose="02040503050406030204" pitchFamily="18" charset="0"/>
                            </a:rPr>
                            <m:t>was</m:t>
                          </m:r>
                          <m:r>
                            <a:rPr lang="en-US" sz="2400" dirty="0">
                              <a:solidFill>
                                <a:schemeClr val="accent5">
                                  <a:lumMod val="75000"/>
                                </a:schemeClr>
                              </a:solidFill>
                              <a:latin typeface="Cambria Math" panose="02040503050406030204" pitchFamily="18" charset="0"/>
                            </a:rPr>
                            <m:t>,</m:t>
                          </m:r>
                          <m:r>
                            <m:rPr>
                              <m:sty m:val="p"/>
                            </m:rPr>
                            <a:rPr lang="en-US" sz="2400" dirty="0">
                              <a:solidFill>
                                <a:schemeClr val="accent5">
                                  <a:lumMod val="75000"/>
                                </a:schemeClr>
                              </a:solidFill>
                              <a:latin typeface="Cambria Math" panose="02040503050406030204" pitchFamily="18" charset="0"/>
                            </a:rPr>
                            <m:t>late</m:t>
                          </m:r>
                          <m:r>
                            <a:rPr lang="en-US" sz="2400" dirty="0">
                              <a:solidFill>
                                <a:schemeClr val="accent5">
                                  <a:lumMod val="75000"/>
                                </a:schemeClr>
                              </a:solidFill>
                              <a:latin typeface="Cambria Math" panose="02040503050406030204" pitchFamily="18" charset="0"/>
                            </a:rPr>
                            <m:t>,</m:t>
                          </m:r>
                          <m:r>
                            <m:rPr>
                              <m:sty m:val="p"/>
                            </m:rPr>
                            <a:rPr lang="en-US" sz="2400" dirty="0">
                              <a:solidFill>
                                <a:schemeClr val="accent5">
                                  <a:lumMod val="75000"/>
                                </a:schemeClr>
                              </a:solidFill>
                              <a:latin typeface="Cambria Math" panose="02040503050406030204" pitchFamily="18" charset="0"/>
                            </a:rPr>
                            <m:t>for</m:t>
                          </m:r>
                          <m:r>
                            <a:rPr lang="en-US" sz="2400" b="0" i="0" dirty="0" smtClean="0">
                              <a:solidFill>
                                <a:schemeClr val="accent5">
                                  <a:lumMod val="75000"/>
                                </a:schemeClr>
                              </a:solidFill>
                              <a:latin typeface="Cambria Math" panose="02040503050406030204" pitchFamily="18" charset="0"/>
                            </a:rPr>
                            <m:t>, </m:t>
                          </m:r>
                          <m:r>
                            <m:rPr>
                              <m:sty m:val="p"/>
                            </m:rPr>
                            <a:rPr lang="en-US" sz="2400" b="0" i="0" dirty="0" smtClean="0">
                              <a:solidFill>
                                <a:schemeClr val="accent5">
                                  <a:lumMod val="75000"/>
                                </a:schemeClr>
                              </a:solidFill>
                              <a:latin typeface="Cambria Math" panose="02040503050406030204" pitchFamily="18" charset="0"/>
                            </a:rPr>
                            <m:t>the</m:t>
                          </m:r>
                        </m:e>
                      </m:d>
                      <m:r>
                        <a:rPr lang="en-US" sz="2400" b="0" i="1" dirty="0" smtClean="0">
                          <a:solidFill>
                            <a:schemeClr val="tx1"/>
                          </a:solidFill>
                          <a:latin typeface="Cambria Math" panose="02040503050406030204" pitchFamily="18" charset="0"/>
                        </a:rPr>
                        <m:t>= ?</m:t>
                      </m:r>
                    </m:oMath>
                  </m:oMathPara>
                </a14:m>
                <a:endParaRPr lang="en-US" sz="2400" dirty="0"/>
              </a:p>
            </p:txBody>
          </p:sp>
        </mc:Choice>
        <mc:Fallback>
          <p:sp>
            <p:nvSpPr>
              <p:cNvPr id="4" name="Rectangle 3">
                <a:extLst>
                  <a:ext uri="{FF2B5EF4-FFF2-40B4-BE49-F238E27FC236}">
                    <a16:creationId xmlns:a16="http://schemas.microsoft.com/office/drawing/2014/main" id="{B2A3A7FD-4AC6-B547-871F-1C7A1FB8330F}"/>
                  </a:ext>
                </a:extLst>
              </p:cNvPr>
              <p:cNvSpPr>
                <a:spLocks noRot="1" noChangeAspect="1" noMove="1" noResize="1" noEditPoints="1" noAdjustHandles="1" noChangeArrowheads="1" noChangeShapeType="1" noTextEdit="1"/>
              </p:cNvSpPr>
              <p:nvPr/>
            </p:nvSpPr>
            <p:spPr>
              <a:xfrm>
                <a:off x="3858718" y="3168859"/>
                <a:ext cx="4073038" cy="461665"/>
              </a:xfrm>
              <a:prstGeom prst="rect">
                <a:avLst/>
              </a:prstGeom>
              <a:blipFill>
                <a:blip r:embed="rId3"/>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228264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41</a:t>
            </a:fld>
            <a:endParaRPr lang="en-US"/>
          </a:p>
        </p:txBody>
      </p:sp>
      <p:sp>
        <p:nvSpPr>
          <p:cNvPr id="9" name="Content Placeholder 2">
            <a:extLst>
              <a:ext uri="{FF2B5EF4-FFF2-40B4-BE49-F238E27FC236}">
                <a16:creationId xmlns:a16="http://schemas.microsoft.com/office/drawing/2014/main" id="{AF807C63-E3E0-834E-99D6-90BF32C91EA5}"/>
              </a:ext>
            </a:extLst>
          </p:cNvPr>
          <p:cNvSpPr txBox="1">
            <a:spLocks/>
          </p:cNvSpPr>
          <p:nvPr/>
        </p:nvSpPr>
        <p:spPr>
          <a:xfrm>
            <a:off x="361950" y="3668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UNIGRAM ISSUES?</a:t>
            </a:r>
          </a:p>
        </p:txBody>
      </p:sp>
      <p:sp>
        <p:nvSpPr>
          <p:cNvPr id="6" name="Content Placeholder 2">
            <a:extLst>
              <a:ext uri="{FF2B5EF4-FFF2-40B4-BE49-F238E27FC236}">
                <a16:creationId xmlns:a16="http://schemas.microsoft.com/office/drawing/2014/main" id="{4B22F40A-DA61-3A4A-B6C9-2DE7FDFC5B4E}"/>
              </a:ext>
            </a:extLst>
          </p:cNvPr>
          <p:cNvSpPr txBox="1">
            <a:spLocks/>
          </p:cNvSpPr>
          <p:nvPr/>
        </p:nvSpPr>
        <p:spPr>
          <a:xfrm>
            <a:off x="5626100" y="2135326"/>
            <a:ext cx="2438400" cy="34907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9600" b="1" dirty="0">
                <a:latin typeface="Avenir Light" panose="020B0402020203020204" pitchFamily="34" charset="77"/>
              </a:rPr>
              <a:t>?</a:t>
            </a:r>
            <a:endParaRPr lang="en-US" sz="9600" dirty="0">
              <a:latin typeface="Avenir Light" panose="020B0402020203020204" pitchFamily="34" charset="77"/>
            </a:endParaRPr>
          </a:p>
        </p:txBody>
      </p:sp>
    </p:spTree>
    <p:extLst>
      <p:ext uri="{BB962C8B-B14F-4D97-AF65-F5344CB8AC3E}">
        <p14:creationId xmlns:p14="http://schemas.microsoft.com/office/powerpoint/2010/main" val="98892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42</a:t>
            </a:fld>
            <a:endParaRPr lang="en-US"/>
          </a:p>
        </p:txBody>
      </p:sp>
      <p:sp>
        <p:nvSpPr>
          <p:cNvPr id="11" name="Content Placeholder 2">
            <a:extLst>
              <a:ext uri="{FF2B5EF4-FFF2-40B4-BE49-F238E27FC236}">
                <a16:creationId xmlns:a16="http://schemas.microsoft.com/office/drawing/2014/main" id="{366E91BF-9971-8245-B654-ECE47D2AB1BC}"/>
              </a:ext>
            </a:extLst>
          </p:cNvPr>
          <p:cNvSpPr txBox="1">
            <a:spLocks/>
          </p:cNvSpPr>
          <p:nvPr/>
        </p:nvSpPr>
        <p:spPr>
          <a:xfrm>
            <a:off x="651398" y="1252557"/>
            <a:ext cx="476779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1. Probabilities become too small</a:t>
            </a:r>
            <a:endParaRPr lang="en-US" sz="2400" dirty="0">
              <a:solidFill>
                <a:srgbClr val="C00000"/>
              </a:solidFill>
              <a:latin typeface="Avenir Light" panose="020B0402020203020204" pitchFamily="34" charset="77"/>
            </a:endParaRPr>
          </a:p>
        </p:txBody>
      </p:sp>
      <p:sp>
        <p:nvSpPr>
          <p:cNvPr id="12" name="Content Placeholder 2">
            <a:extLst>
              <a:ext uri="{FF2B5EF4-FFF2-40B4-BE49-F238E27FC236}">
                <a16:creationId xmlns:a16="http://schemas.microsoft.com/office/drawing/2014/main" id="{410CC5F7-4013-6B4D-AF4F-EA28539A0B6B}"/>
              </a:ext>
            </a:extLst>
          </p:cNvPr>
          <p:cNvSpPr txBox="1">
            <a:spLocks/>
          </p:cNvSpPr>
          <p:nvPr/>
        </p:nvSpPr>
        <p:spPr>
          <a:xfrm>
            <a:off x="651398" y="1954108"/>
            <a:ext cx="5533502"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2. Out-of-vocabulary words &lt;UNK&gt;</a:t>
            </a:r>
            <a:endParaRPr lang="en-US" sz="2400" dirty="0">
              <a:solidFill>
                <a:srgbClr val="C00000"/>
              </a:solidFill>
              <a:latin typeface="Avenir Light" panose="020B0402020203020204" pitchFamily="34" charset="77"/>
            </a:endParaRPr>
          </a:p>
        </p:txBody>
      </p:sp>
      <p:sp>
        <p:nvSpPr>
          <p:cNvPr id="18" name="Content Placeholder 2">
            <a:extLst>
              <a:ext uri="{FF2B5EF4-FFF2-40B4-BE49-F238E27FC236}">
                <a16:creationId xmlns:a16="http://schemas.microsoft.com/office/drawing/2014/main" id="{04F88AF2-07E6-8940-BCA9-D4110653E1C7}"/>
              </a:ext>
            </a:extLst>
          </p:cNvPr>
          <p:cNvSpPr txBox="1">
            <a:spLocks/>
          </p:cNvSpPr>
          <p:nvPr/>
        </p:nvSpPr>
        <p:spPr>
          <a:xfrm>
            <a:off x="361950" y="3668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UNIGRAM ISSUES?</a:t>
            </a:r>
          </a:p>
        </p:txBody>
      </p:sp>
      <p:sp>
        <p:nvSpPr>
          <p:cNvPr id="19" name="Content Placeholder 2">
            <a:extLst>
              <a:ext uri="{FF2B5EF4-FFF2-40B4-BE49-F238E27FC236}">
                <a16:creationId xmlns:a16="http://schemas.microsoft.com/office/drawing/2014/main" id="{0FAD8CE9-ED1E-FD48-9B6C-E5E8AC3D5135}"/>
              </a:ext>
            </a:extLst>
          </p:cNvPr>
          <p:cNvSpPr txBox="1">
            <a:spLocks/>
          </p:cNvSpPr>
          <p:nvPr/>
        </p:nvSpPr>
        <p:spPr>
          <a:xfrm>
            <a:off x="651398" y="2762681"/>
            <a:ext cx="6117702"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3. Context doesn’t play a role at all</a:t>
            </a:r>
            <a:endParaRPr lang="en-US" sz="2400" dirty="0">
              <a:solidFill>
                <a:srgbClr val="C00000"/>
              </a:solidFill>
              <a:latin typeface="Avenir Light" panose="020B0402020203020204" pitchFamily="34" charset="77"/>
            </a:endParaRPr>
          </a:p>
        </p:txBody>
      </p:sp>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39987A48-B472-5B4F-919B-A2C7880DDBE8}"/>
                  </a:ext>
                </a:extLst>
              </p:cNvPr>
              <p:cNvSpPr txBox="1">
                <a:spLocks/>
              </p:cNvSpPr>
              <p:nvPr/>
            </p:nvSpPr>
            <p:spPr>
              <a:xfrm>
                <a:off x="1585843" y="3458741"/>
                <a:ext cx="8091555"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i="1" dirty="0" smtClean="0">
                        <a:latin typeface="Cambria Math" panose="02040503050406030204" pitchFamily="18" charset="0"/>
                      </a:rPr>
                      <m:t>𝑃</m:t>
                    </m:r>
                  </m:oMath>
                </a14:m>
                <a:r>
                  <a:rPr lang="en-US" sz="2400" dirty="0">
                    <a:latin typeface="Avenir Light" panose="020B0402020203020204" pitchFamily="34" charset="77"/>
                  </a:rPr>
                  <a:t>(“</a:t>
                </a:r>
                <a:r>
                  <a:rPr lang="en-US" sz="2400" dirty="0">
                    <a:solidFill>
                      <a:schemeClr val="accent5">
                        <a:lumMod val="75000"/>
                      </a:schemeClr>
                    </a:solidFill>
                    <a:latin typeface="Avenir Light" panose="020B0402020203020204" pitchFamily="34" charset="77"/>
                  </a:rPr>
                  <a:t>Anqi was late for class”</a:t>
                </a:r>
                <a:r>
                  <a:rPr lang="en-US" sz="2400" dirty="0">
                    <a:latin typeface="Avenir Light" panose="020B0402020203020204" pitchFamily="34" charset="77"/>
                  </a:rPr>
                  <a:t>) </a:t>
                </a:r>
                <a14:m>
                  <m:oMath xmlns:m="http://schemas.openxmlformats.org/officeDocument/2006/math">
                    <m:r>
                      <a:rPr lang="en-US" sz="2400" b="0" i="0" dirty="0" smtClean="0">
                        <a:latin typeface="Cambria Math" panose="02040503050406030204" pitchFamily="18" charset="0"/>
                      </a:rPr>
                      <m:t>=</m:t>
                    </m:r>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a:solidFill>
                      <a:schemeClr val="accent5">
                        <a:lumMod val="75000"/>
                      </a:schemeClr>
                    </a:solidFill>
                    <a:latin typeface="Avenir Light" panose="020B0402020203020204" pitchFamily="34" charset="77"/>
                  </a:rPr>
                  <a:t>“class for was late Anqi”</a:t>
                </a:r>
                <a:r>
                  <a:rPr lang="en-US" sz="2400" dirty="0">
                    <a:latin typeface="Avenir Light" panose="020B0402020203020204" pitchFamily="34" charset="77"/>
                  </a:rPr>
                  <a:t>)</a:t>
                </a:r>
              </a:p>
            </p:txBody>
          </p:sp>
        </mc:Choice>
        <mc:Fallback>
          <p:sp>
            <p:nvSpPr>
              <p:cNvPr id="20" name="Content Placeholder 2">
                <a:extLst>
                  <a:ext uri="{FF2B5EF4-FFF2-40B4-BE49-F238E27FC236}">
                    <a16:creationId xmlns:a16="http://schemas.microsoft.com/office/drawing/2014/main" id="{39987A48-B472-5B4F-919B-A2C7880DDBE8}"/>
                  </a:ext>
                </a:extLst>
              </p:cNvPr>
              <p:cNvSpPr txBox="1">
                <a:spLocks noRot="1" noChangeAspect="1" noMove="1" noResize="1" noEditPoints="1" noAdjustHandles="1" noChangeArrowheads="1" noChangeShapeType="1" noTextEdit="1"/>
              </p:cNvSpPr>
              <p:nvPr/>
            </p:nvSpPr>
            <p:spPr>
              <a:xfrm>
                <a:off x="1585843" y="3458741"/>
                <a:ext cx="8091555" cy="734091"/>
              </a:xfrm>
              <a:prstGeom prst="rect">
                <a:avLst/>
              </a:prstGeom>
              <a:blipFill>
                <a:blip r:embed="rId2"/>
                <a:stretch>
                  <a:fillRect/>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0792AC8A-AFC3-DB40-B035-E2BB6578DF28}"/>
              </a:ext>
            </a:extLst>
          </p:cNvPr>
          <p:cNvSpPr/>
          <p:nvPr/>
        </p:nvSpPr>
        <p:spPr>
          <a:xfrm>
            <a:off x="1074202" y="5360555"/>
            <a:ext cx="5419200" cy="461665"/>
          </a:xfrm>
          <a:prstGeom prst="rect">
            <a:avLst/>
          </a:prstGeom>
        </p:spPr>
        <p:txBody>
          <a:bodyPr wrap="square">
            <a:spAutoFit/>
          </a:bodyPr>
          <a:lstStyle/>
          <a:p>
            <a:r>
              <a:rPr lang="en-US" sz="2400" dirty="0">
                <a:solidFill>
                  <a:schemeClr val="accent5">
                    <a:lumMod val="75000"/>
                  </a:schemeClr>
                </a:solidFill>
                <a:latin typeface="Avenir Light" panose="020B0402020203020204" pitchFamily="34" charset="77"/>
              </a:rPr>
              <a:t>Anqi was late for class </a:t>
            </a:r>
            <a:r>
              <a:rPr lang="en-US" sz="2400" u="sng" dirty="0">
                <a:solidFill>
                  <a:schemeClr val="accent5">
                    <a:lumMod val="75000"/>
                  </a:schemeClr>
                </a:solidFill>
                <a:latin typeface="Avenir Light" panose="020B0402020203020204" pitchFamily="34" charset="77"/>
              </a:rPr>
              <a:t>the</a:t>
            </a:r>
            <a:endParaRPr lang="en-US" sz="2400" u="sng" dirty="0"/>
          </a:p>
        </p:txBody>
      </p:sp>
      <p:sp>
        <p:nvSpPr>
          <p:cNvPr id="22" name="Rectangle 21">
            <a:extLst>
              <a:ext uri="{FF2B5EF4-FFF2-40B4-BE49-F238E27FC236}">
                <a16:creationId xmlns:a16="http://schemas.microsoft.com/office/drawing/2014/main" id="{ED6593BB-9B10-D048-A60C-CFCC8F3F2402}"/>
              </a:ext>
            </a:extLst>
          </p:cNvPr>
          <p:cNvSpPr/>
          <p:nvPr/>
        </p:nvSpPr>
        <p:spPr>
          <a:xfrm>
            <a:off x="1049909" y="5974372"/>
            <a:ext cx="5419200" cy="461665"/>
          </a:xfrm>
          <a:prstGeom prst="rect">
            <a:avLst/>
          </a:prstGeom>
        </p:spPr>
        <p:txBody>
          <a:bodyPr wrap="square">
            <a:spAutoFit/>
          </a:bodyPr>
          <a:lstStyle/>
          <a:p>
            <a:r>
              <a:rPr lang="en-US" sz="2400" dirty="0">
                <a:solidFill>
                  <a:schemeClr val="accent5">
                    <a:lumMod val="75000"/>
                  </a:schemeClr>
                </a:solidFill>
                <a:latin typeface="Avenir Light" panose="020B0402020203020204" pitchFamily="34" charset="77"/>
              </a:rPr>
              <a:t>Anqi was late for class the </a:t>
            </a:r>
            <a:r>
              <a:rPr lang="en-US" sz="2400" u="sng" dirty="0">
                <a:solidFill>
                  <a:schemeClr val="accent5">
                    <a:lumMod val="75000"/>
                  </a:schemeClr>
                </a:solidFill>
                <a:latin typeface="Avenir Light" panose="020B0402020203020204" pitchFamily="34" charset="77"/>
              </a:rPr>
              <a:t>the</a:t>
            </a:r>
            <a:endParaRPr lang="en-US" sz="2400" u="sng" dirty="0"/>
          </a:p>
        </p:txBody>
      </p:sp>
      <p:sp>
        <p:nvSpPr>
          <p:cNvPr id="23" name="Rectangle 22">
            <a:extLst>
              <a:ext uri="{FF2B5EF4-FFF2-40B4-BE49-F238E27FC236}">
                <a16:creationId xmlns:a16="http://schemas.microsoft.com/office/drawing/2014/main" id="{05168AF6-B479-0945-B4C2-4651B0A63EA0}"/>
              </a:ext>
            </a:extLst>
          </p:cNvPr>
          <p:cNvSpPr/>
          <p:nvPr/>
        </p:nvSpPr>
        <p:spPr>
          <a:xfrm>
            <a:off x="1074202" y="4755365"/>
            <a:ext cx="5419200" cy="461665"/>
          </a:xfrm>
          <a:prstGeom prst="rect">
            <a:avLst/>
          </a:prstGeom>
        </p:spPr>
        <p:txBody>
          <a:bodyPr wrap="square">
            <a:spAutoFit/>
          </a:bodyPr>
          <a:lstStyle/>
          <a:p>
            <a:r>
              <a:rPr lang="en-US" sz="2400" dirty="0">
                <a:solidFill>
                  <a:schemeClr val="accent5">
                    <a:lumMod val="75000"/>
                  </a:schemeClr>
                </a:solidFill>
                <a:latin typeface="Avenir Light" panose="020B0402020203020204" pitchFamily="34" charset="77"/>
              </a:rPr>
              <a:t>Anqi was late for class _____</a:t>
            </a:r>
            <a:endParaRPr lang="en-US" sz="2400" dirty="0"/>
          </a:p>
        </p:txBody>
      </p:sp>
      <p:sp>
        <p:nvSpPr>
          <p:cNvPr id="24" name="Content Placeholder 2">
            <a:extLst>
              <a:ext uri="{FF2B5EF4-FFF2-40B4-BE49-F238E27FC236}">
                <a16:creationId xmlns:a16="http://schemas.microsoft.com/office/drawing/2014/main" id="{AA53E878-A910-7F4F-80B6-A54E4887A09E}"/>
              </a:ext>
            </a:extLst>
          </p:cNvPr>
          <p:cNvSpPr txBox="1">
            <a:spLocks/>
          </p:cNvSpPr>
          <p:nvPr/>
        </p:nvSpPr>
        <p:spPr>
          <a:xfrm>
            <a:off x="651398" y="4145513"/>
            <a:ext cx="476779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4. Sequence generation:</a:t>
            </a:r>
            <a:endParaRPr lang="en-US" sz="2400" dirty="0">
              <a:solidFill>
                <a:srgbClr val="C00000"/>
              </a:solidFill>
              <a:latin typeface="Avenir Light" panose="020B0402020203020204" pitchFamily="34" charset="77"/>
            </a:endParaRPr>
          </a:p>
        </p:txBody>
      </p:sp>
      <p:sp>
        <p:nvSpPr>
          <p:cNvPr id="25" name="Content Placeholder 2">
            <a:extLst>
              <a:ext uri="{FF2B5EF4-FFF2-40B4-BE49-F238E27FC236}">
                <a16:creationId xmlns:a16="http://schemas.microsoft.com/office/drawing/2014/main" id="{C0D62CB4-BD2C-8140-A0FA-351AED5ECF89}"/>
              </a:ext>
            </a:extLst>
          </p:cNvPr>
          <p:cNvSpPr txBox="1">
            <a:spLocks/>
          </p:cNvSpPr>
          <p:nvPr/>
        </p:nvSpPr>
        <p:spPr>
          <a:xfrm>
            <a:off x="4109503" y="4131943"/>
            <a:ext cx="476779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chemeClr val="tx1">
                    <a:lumMod val="85000"/>
                    <a:lumOff val="15000"/>
                  </a:schemeClr>
                </a:solidFill>
                <a:latin typeface="Avenir Light" panose="020B0402020203020204" pitchFamily="34" charset="77"/>
              </a:rPr>
              <a:t>What’s the most likely next word?</a:t>
            </a:r>
            <a:endParaRPr lang="en-US" sz="2400" dirty="0">
              <a:solidFill>
                <a:schemeClr val="tx1">
                  <a:lumMod val="85000"/>
                  <a:lumOff val="15000"/>
                </a:schemeClr>
              </a:solidFill>
              <a:latin typeface="Avenir Light" panose="020B0402020203020204" pitchFamily="34" charset="77"/>
            </a:endParaRPr>
          </a:p>
        </p:txBody>
      </p:sp>
    </p:spTree>
    <p:extLst>
      <p:ext uri="{BB962C8B-B14F-4D97-AF65-F5344CB8AC3E}">
        <p14:creationId xmlns:p14="http://schemas.microsoft.com/office/powerpoint/2010/main" val="1806421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43</a:t>
            </a:fld>
            <a:endParaRPr lang="en-US"/>
          </a:p>
        </p:txBody>
      </p:sp>
      <p:sp>
        <p:nvSpPr>
          <p:cNvPr id="18" name="Content Placeholder 2">
            <a:extLst>
              <a:ext uri="{FF2B5EF4-FFF2-40B4-BE49-F238E27FC236}">
                <a16:creationId xmlns:a16="http://schemas.microsoft.com/office/drawing/2014/main" id="{04F88AF2-07E6-8940-BCA9-D4110653E1C7}"/>
              </a:ext>
            </a:extLst>
          </p:cNvPr>
          <p:cNvSpPr txBox="1">
            <a:spLocks/>
          </p:cNvSpPr>
          <p:nvPr/>
        </p:nvSpPr>
        <p:spPr>
          <a:xfrm>
            <a:off x="361950" y="3668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UNIGRAM ISSUES?</a:t>
            </a:r>
          </a:p>
        </p:txBody>
      </p:sp>
      <p:sp>
        <p:nvSpPr>
          <p:cNvPr id="16" name="Content Placeholder 2">
            <a:extLst>
              <a:ext uri="{FF2B5EF4-FFF2-40B4-BE49-F238E27FC236}">
                <a16:creationId xmlns:a16="http://schemas.microsoft.com/office/drawing/2014/main" id="{4B8D658C-8449-A84A-951B-0692151E26E0}"/>
              </a:ext>
            </a:extLst>
          </p:cNvPr>
          <p:cNvSpPr txBox="1">
            <a:spLocks/>
          </p:cNvSpPr>
          <p:nvPr/>
        </p:nvSpPr>
        <p:spPr>
          <a:xfrm>
            <a:off x="1076115" y="1121970"/>
            <a:ext cx="736143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Problem 1:   </a:t>
            </a:r>
            <a:r>
              <a:rPr lang="en-US" sz="2400" b="1" dirty="0">
                <a:latin typeface="Avenir Light" panose="020B0402020203020204" pitchFamily="34" charset="77"/>
              </a:rPr>
              <a:t>Probabilities become too small</a:t>
            </a:r>
            <a:endParaRPr lang="en-US" sz="2400" dirty="0">
              <a:latin typeface="Avenir Light" panose="020B0402020203020204" pitchFamily="34" charset="77"/>
            </a:endParaRP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7DE21B1C-B1EC-5B41-B7F4-98CABD1A6D18}"/>
                  </a:ext>
                </a:extLst>
              </p:cNvPr>
              <p:cNvSpPr txBox="1"/>
              <p:nvPr/>
            </p:nvSpPr>
            <p:spPr>
              <a:xfrm>
                <a:off x="3959225" y="1863494"/>
                <a:ext cx="4883149"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𝑡</m:t>
                          </m:r>
                          <m:r>
                            <a:rPr lang="en-US" sz="2800" b="0" i="1" smtClean="0">
                              <a:latin typeface="Cambria Math" panose="02040503050406030204" pitchFamily="18" charset="0"/>
                            </a:rPr>
                            <m:t>=1</m:t>
                          </m:r>
                        </m:sub>
                        <m:sup>
                          <m:r>
                            <a:rPr lang="en-US" sz="2800" b="0" i="1" smtClean="0">
                              <a:latin typeface="Cambria Math" panose="02040503050406030204" pitchFamily="18" charset="0"/>
                            </a:rPr>
                            <m:t>𝑇</m:t>
                          </m:r>
                        </m:sup>
                        <m:e>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0" i="1" smtClean="0">
                              <a:latin typeface="Cambria Math" panose="02040503050406030204" pitchFamily="18" charset="0"/>
                            </a:rPr>
                            <m:t>𝑤</m:t>
                          </m:r>
                          <m:r>
                            <a:rPr lang="en-US" sz="2800" b="0" i="1" baseline="-25000" smtClean="0">
                              <a:latin typeface="Cambria Math" panose="02040503050406030204" pitchFamily="18" charset="0"/>
                            </a:rPr>
                            <m:t>𝑡</m:t>
                          </m:r>
                          <m:r>
                            <a:rPr lang="en-US" sz="2800" b="0" i="1" smtClean="0">
                              <a:latin typeface="Cambria Math" panose="02040503050406030204" pitchFamily="18" charset="0"/>
                            </a:rPr>
                            <m:t>)</m:t>
                          </m:r>
                        </m:e>
                      </m:nary>
                    </m:oMath>
                  </m:oMathPara>
                </a14:m>
                <a:endParaRPr lang="en-US" sz="2800" dirty="0"/>
              </a:p>
            </p:txBody>
          </p:sp>
        </mc:Choice>
        <mc:Fallback>
          <p:sp>
            <p:nvSpPr>
              <p:cNvPr id="17" name="TextBox 16">
                <a:extLst>
                  <a:ext uri="{FF2B5EF4-FFF2-40B4-BE49-F238E27FC236}">
                    <a16:creationId xmlns:a16="http://schemas.microsoft.com/office/drawing/2014/main" id="{7DE21B1C-B1EC-5B41-B7F4-98CABD1A6D18}"/>
                  </a:ext>
                </a:extLst>
              </p:cNvPr>
              <p:cNvSpPr txBox="1">
                <a:spLocks noRot="1" noChangeAspect="1" noMove="1" noResize="1" noEditPoints="1" noAdjustHandles="1" noChangeArrowheads="1" noChangeShapeType="1" noTextEdit="1"/>
              </p:cNvSpPr>
              <p:nvPr/>
            </p:nvSpPr>
            <p:spPr>
              <a:xfrm>
                <a:off x="3959225" y="1863494"/>
                <a:ext cx="4883149" cy="1211550"/>
              </a:xfrm>
              <a:prstGeom prst="rect">
                <a:avLst/>
              </a:prstGeom>
              <a:blipFill>
                <a:blip r:embed="rId2"/>
                <a:stretch>
                  <a:fillRect t="-112500" b="-175000"/>
                </a:stretch>
              </a:blipFill>
            </p:spPr>
            <p:txBody>
              <a:bodyPr/>
              <a:lstStyle/>
              <a:p>
                <a:r>
                  <a:rPr lang="en-US">
                    <a:noFill/>
                  </a:rPr>
                  <a:t> </a:t>
                </a:r>
              </a:p>
            </p:txBody>
          </p:sp>
        </mc:Fallback>
      </mc:AlternateContent>
    </p:spTree>
    <p:extLst>
      <p:ext uri="{BB962C8B-B14F-4D97-AF65-F5344CB8AC3E}">
        <p14:creationId xmlns:p14="http://schemas.microsoft.com/office/powerpoint/2010/main" val="38608289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44</a:t>
            </a:fld>
            <a:endParaRPr lang="en-US"/>
          </a:p>
        </p:txBody>
      </p:sp>
      <p:sp>
        <p:nvSpPr>
          <p:cNvPr id="11" name="Content Placeholder 2">
            <a:extLst>
              <a:ext uri="{FF2B5EF4-FFF2-40B4-BE49-F238E27FC236}">
                <a16:creationId xmlns:a16="http://schemas.microsoft.com/office/drawing/2014/main" id="{366E91BF-9971-8245-B654-ECE47D2AB1BC}"/>
              </a:ext>
            </a:extLst>
          </p:cNvPr>
          <p:cNvSpPr txBox="1">
            <a:spLocks/>
          </p:cNvSpPr>
          <p:nvPr/>
        </p:nvSpPr>
        <p:spPr>
          <a:xfrm>
            <a:off x="1076115" y="3361413"/>
            <a:ext cx="1532999"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chemeClr val="accent1">
                    <a:lumMod val="75000"/>
                  </a:schemeClr>
                </a:solidFill>
                <a:latin typeface="Avenir Light" panose="020B0402020203020204" pitchFamily="34" charset="77"/>
              </a:rPr>
              <a:t>Solution:</a:t>
            </a:r>
          </a:p>
        </p:txBody>
      </p:sp>
      <p:sp>
        <p:nvSpPr>
          <p:cNvPr id="18" name="Content Placeholder 2">
            <a:extLst>
              <a:ext uri="{FF2B5EF4-FFF2-40B4-BE49-F238E27FC236}">
                <a16:creationId xmlns:a16="http://schemas.microsoft.com/office/drawing/2014/main" id="{04F88AF2-07E6-8940-BCA9-D4110653E1C7}"/>
              </a:ext>
            </a:extLst>
          </p:cNvPr>
          <p:cNvSpPr txBox="1">
            <a:spLocks/>
          </p:cNvSpPr>
          <p:nvPr/>
        </p:nvSpPr>
        <p:spPr>
          <a:xfrm>
            <a:off x="361950" y="3668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UNIGRAM ISSUES?</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50D39E2-0541-C147-AE29-167FE0737E9D}"/>
                  </a:ext>
                </a:extLst>
              </p:cNvPr>
              <p:cNvSpPr txBox="1"/>
              <p:nvPr/>
            </p:nvSpPr>
            <p:spPr>
              <a:xfrm>
                <a:off x="3959225" y="1863494"/>
                <a:ext cx="4883149"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𝑡</m:t>
                          </m:r>
                          <m:r>
                            <a:rPr lang="en-US" sz="2800" b="0" i="1" smtClean="0">
                              <a:latin typeface="Cambria Math" panose="02040503050406030204" pitchFamily="18" charset="0"/>
                            </a:rPr>
                            <m:t>=1</m:t>
                          </m:r>
                        </m:sub>
                        <m:sup>
                          <m:r>
                            <a:rPr lang="en-US" sz="2800" b="0" i="1" smtClean="0">
                              <a:latin typeface="Cambria Math" panose="02040503050406030204" pitchFamily="18" charset="0"/>
                            </a:rPr>
                            <m:t>𝑇</m:t>
                          </m:r>
                        </m:sup>
                        <m:e>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0" i="1" smtClean="0">
                              <a:latin typeface="Cambria Math" panose="02040503050406030204" pitchFamily="18" charset="0"/>
                            </a:rPr>
                            <m:t>𝑤</m:t>
                          </m:r>
                          <m:r>
                            <a:rPr lang="en-US" sz="2800" b="0" i="1" baseline="-25000" smtClean="0">
                              <a:latin typeface="Cambria Math" panose="02040503050406030204" pitchFamily="18" charset="0"/>
                            </a:rPr>
                            <m:t>𝑡</m:t>
                          </m:r>
                          <m:r>
                            <a:rPr lang="en-US" sz="2800" b="0" i="1" smtClean="0">
                              <a:latin typeface="Cambria Math" panose="02040503050406030204" pitchFamily="18" charset="0"/>
                            </a:rPr>
                            <m:t>)</m:t>
                          </m:r>
                        </m:e>
                      </m:nary>
                    </m:oMath>
                  </m:oMathPara>
                </a14:m>
                <a:endParaRPr lang="en-US" sz="2800" dirty="0"/>
              </a:p>
            </p:txBody>
          </p:sp>
        </mc:Choice>
        <mc:Fallback>
          <p:sp>
            <p:nvSpPr>
              <p:cNvPr id="13" name="TextBox 12">
                <a:extLst>
                  <a:ext uri="{FF2B5EF4-FFF2-40B4-BE49-F238E27FC236}">
                    <a16:creationId xmlns:a16="http://schemas.microsoft.com/office/drawing/2014/main" id="{750D39E2-0541-C147-AE29-167FE0737E9D}"/>
                  </a:ext>
                </a:extLst>
              </p:cNvPr>
              <p:cNvSpPr txBox="1">
                <a:spLocks noRot="1" noChangeAspect="1" noMove="1" noResize="1" noEditPoints="1" noAdjustHandles="1" noChangeArrowheads="1" noChangeShapeType="1" noTextEdit="1"/>
              </p:cNvSpPr>
              <p:nvPr/>
            </p:nvSpPr>
            <p:spPr>
              <a:xfrm>
                <a:off x="3959225" y="1863494"/>
                <a:ext cx="4883149" cy="1211550"/>
              </a:xfrm>
              <a:prstGeom prst="rect">
                <a:avLst/>
              </a:prstGeom>
              <a:blipFill>
                <a:blip r:embed="rId2"/>
                <a:stretch>
                  <a:fillRect t="-112500" b="-17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C6FDE53-C492-7D41-8AF4-D8B44B69658C}"/>
                  </a:ext>
                </a:extLst>
              </p:cNvPr>
              <p:cNvSpPr txBox="1"/>
              <p:nvPr/>
            </p:nvSpPr>
            <p:spPr>
              <a:xfrm>
                <a:off x="3959224" y="3807743"/>
                <a:ext cx="4883149" cy="12569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log</m:t>
                      </m:r>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𝑡</m:t>
                          </m:r>
                          <m:r>
                            <a:rPr lang="en-US" sz="2800" b="0" i="1" smtClean="0">
                              <a:latin typeface="Cambria Math" panose="02040503050406030204" pitchFamily="18" charset="0"/>
                            </a:rPr>
                            <m:t>=1</m:t>
                          </m:r>
                        </m:sub>
                        <m:sup>
                          <m:r>
                            <a:rPr lang="en-US" sz="2800" b="0" i="1" smtClean="0">
                              <a:latin typeface="Cambria Math" panose="02040503050406030204" pitchFamily="18" charset="0"/>
                            </a:rPr>
                            <m:t>𝑇</m:t>
                          </m:r>
                        </m:sup>
                        <m:e>
                          <m:r>
                            <a:rPr lang="en-US" sz="2800" b="0" i="1" smtClean="0">
                              <a:latin typeface="Cambria Math" panose="02040503050406030204" pitchFamily="18" charset="0"/>
                            </a:rPr>
                            <m:t>𝑝</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𝑤</m:t>
                              </m:r>
                              <m:r>
                                <a:rPr lang="en-US" sz="2800" b="0" i="1" baseline="-25000" smtClean="0">
                                  <a:latin typeface="Cambria Math" panose="02040503050406030204" pitchFamily="18" charset="0"/>
                                </a:rPr>
                                <m:t>𝑡</m:t>
                              </m:r>
                            </m:e>
                          </m:d>
                          <m:r>
                            <a:rPr lang="en-US" sz="2800" b="0" i="1" smtClean="0">
                              <a:latin typeface="Cambria Math" panose="02040503050406030204" pitchFamily="18" charset="0"/>
                            </a:rPr>
                            <m:t>=</m:t>
                          </m:r>
                        </m:e>
                      </m:nary>
                      <m:r>
                        <a:rPr lang="en-US" sz="2800" b="0" i="1" smtClean="0">
                          <a:latin typeface="Cambria Math" panose="02040503050406030204" pitchFamily="18" charset="0"/>
                        </a:rPr>
                        <m:t> </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𝑡</m:t>
                          </m:r>
                          <m:r>
                            <a:rPr lang="en-US" sz="2800" b="0" i="1" smtClean="0">
                              <a:latin typeface="Cambria Math" panose="02040503050406030204" pitchFamily="18" charset="0"/>
                            </a:rPr>
                            <m:t>=1</m:t>
                          </m:r>
                        </m:sub>
                        <m:sup>
                          <m:r>
                            <a:rPr lang="en-US" sz="2800" b="0" i="1" smtClean="0">
                              <a:latin typeface="Cambria Math" panose="02040503050406030204" pitchFamily="18" charset="0"/>
                            </a:rPr>
                            <m:t>𝑇</m:t>
                          </m:r>
                        </m:sup>
                        <m:e>
                          <m:r>
                            <m:rPr>
                              <m:sty m:val="p"/>
                            </m:rPr>
                            <a:rPr lang="en-US" sz="2800" b="0" i="0" smtClean="0">
                              <a:latin typeface="Cambria Math" panose="02040503050406030204" pitchFamily="18" charset="0"/>
                            </a:rPr>
                            <m:t>log</m:t>
                          </m:r>
                          <m:r>
                            <a:rPr lang="en-US" sz="2800" b="0" i="1" smtClean="0">
                              <a:latin typeface="Cambria Math" panose="02040503050406030204" pitchFamily="18" charset="0"/>
                            </a:rPr>
                            <m:t>⁡(</m:t>
                          </m:r>
                          <m:r>
                            <a:rPr lang="en-US" sz="2800" b="0" i="1" smtClean="0">
                              <a:latin typeface="Cambria Math" panose="02040503050406030204" pitchFamily="18" charset="0"/>
                            </a:rPr>
                            <m:t>𝑝</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sub>
                              </m:sSub>
                            </m:e>
                          </m:d>
                          <m:r>
                            <a:rPr lang="en-US" sz="2800" b="0" i="1" smtClean="0">
                              <a:latin typeface="Cambria Math" panose="02040503050406030204" pitchFamily="18" charset="0"/>
                            </a:rPr>
                            <m:t>)</m:t>
                          </m:r>
                        </m:e>
                      </m:nary>
                    </m:oMath>
                  </m:oMathPara>
                </a14:m>
                <a:endParaRPr lang="en-US" sz="2800" dirty="0"/>
              </a:p>
            </p:txBody>
          </p:sp>
        </mc:Choice>
        <mc:Fallback>
          <p:sp>
            <p:nvSpPr>
              <p:cNvPr id="8" name="TextBox 7">
                <a:extLst>
                  <a:ext uri="{FF2B5EF4-FFF2-40B4-BE49-F238E27FC236}">
                    <a16:creationId xmlns:a16="http://schemas.microsoft.com/office/drawing/2014/main" id="{1C6FDE53-C492-7D41-8AF4-D8B44B69658C}"/>
                  </a:ext>
                </a:extLst>
              </p:cNvPr>
              <p:cNvSpPr txBox="1">
                <a:spLocks noRot="1" noChangeAspect="1" noMove="1" noResize="1" noEditPoints="1" noAdjustHandles="1" noChangeArrowheads="1" noChangeShapeType="1" noTextEdit="1"/>
              </p:cNvSpPr>
              <p:nvPr/>
            </p:nvSpPr>
            <p:spPr>
              <a:xfrm>
                <a:off x="3959224" y="3807743"/>
                <a:ext cx="4883149" cy="1256947"/>
              </a:xfrm>
              <a:prstGeom prst="rect">
                <a:avLst/>
              </a:prstGeom>
              <a:blipFill>
                <a:blip r:embed="rId3"/>
                <a:stretch>
                  <a:fillRect l="-14249" t="-110101" r="-777" b="-16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0D51A5FB-EEFC-6047-B04F-18DA8B7B66C0}"/>
                  </a:ext>
                </a:extLst>
              </p:cNvPr>
              <p:cNvSpPr/>
              <p:nvPr/>
            </p:nvSpPr>
            <p:spPr>
              <a:xfrm>
                <a:off x="4255692" y="5888316"/>
                <a:ext cx="3421706"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r>
                            <m:rPr>
                              <m:sty m:val="p"/>
                            </m:rPr>
                            <a:rPr lang="en-US" sz="2400" smtClean="0">
                              <a:latin typeface="Cambria Math" panose="02040503050406030204" pitchFamily="18" charset="0"/>
                            </a:rPr>
                            <m:t>log</m:t>
                          </m:r>
                        </m:fName>
                        <m:e>
                          <m:d>
                            <m:dPr>
                              <m:ctrlPr>
                                <a:rPr lang="en-US" sz="2400" i="1" smtClean="0">
                                  <a:latin typeface="Cambria Math" panose="02040503050406030204" pitchFamily="18" charset="0"/>
                                </a:rPr>
                              </m:ctrlPr>
                            </m:dPr>
                            <m:e>
                              <m:r>
                                <a:rPr lang="en-US" sz="2400" b="0" i="1" smtClean="0">
                                  <a:latin typeface="Cambria Math" panose="02040503050406030204" pitchFamily="18" charset="0"/>
                                </a:rPr>
                                <m:t>10</m:t>
                              </m:r>
                              <m:r>
                                <a:rPr lang="en-US" sz="2400" b="0" i="1" baseline="30000" smtClean="0">
                                  <a:latin typeface="Cambria Math" panose="02040503050406030204" pitchFamily="18" charset="0"/>
                                </a:rPr>
                                <m:t>−100</m:t>
                              </m:r>
                            </m:e>
                          </m:d>
                        </m:e>
                      </m:func>
                      <m:r>
                        <a:rPr lang="en-US" sz="2400" b="0" i="1" smtClean="0">
                          <a:latin typeface="Cambria Math" panose="02040503050406030204" pitchFamily="18" charset="0"/>
                        </a:rPr>
                        <m:t>=−230.26</m:t>
                      </m:r>
                    </m:oMath>
                  </m:oMathPara>
                </a14:m>
                <a:endParaRPr lang="en-US" sz="2400" dirty="0"/>
              </a:p>
            </p:txBody>
          </p:sp>
        </mc:Choice>
        <mc:Fallback>
          <p:sp>
            <p:nvSpPr>
              <p:cNvPr id="2" name="Rectangle 1">
                <a:extLst>
                  <a:ext uri="{FF2B5EF4-FFF2-40B4-BE49-F238E27FC236}">
                    <a16:creationId xmlns:a16="http://schemas.microsoft.com/office/drawing/2014/main" id="{0D51A5FB-EEFC-6047-B04F-18DA8B7B66C0}"/>
                  </a:ext>
                </a:extLst>
              </p:cNvPr>
              <p:cNvSpPr>
                <a:spLocks noRot="1" noChangeAspect="1" noMove="1" noResize="1" noEditPoints="1" noAdjustHandles="1" noChangeArrowheads="1" noChangeShapeType="1" noTextEdit="1"/>
              </p:cNvSpPr>
              <p:nvPr/>
            </p:nvSpPr>
            <p:spPr>
              <a:xfrm>
                <a:off x="4255692" y="5888316"/>
                <a:ext cx="3421706" cy="461665"/>
              </a:xfrm>
              <a:prstGeom prst="rect">
                <a:avLst/>
              </a:prstGeom>
              <a:blipFill>
                <a:blip r:embed="rId4"/>
                <a:stretch>
                  <a:fillRect b="-15789"/>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2603C5D8-A3A3-9B46-89D5-C4F595831A34}"/>
              </a:ext>
            </a:extLst>
          </p:cNvPr>
          <p:cNvSpPr txBox="1">
            <a:spLocks/>
          </p:cNvSpPr>
          <p:nvPr/>
        </p:nvSpPr>
        <p:spPr>
          <a:xfrm>
            <a:off x="3325803" y="5888316"/>
            <a:ext cx="863603" cy="4680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even</a:t>
            </a:r>
            <a:endParaRPr lang="en-US" sz="2400" dirty="0">
              <a:solidFill>
                <a:srgbClr val="C00000"/>
              </a:solidFill>
              <a:latin typeface="Avenir Light" panose="020B0402020203020204" pitchFamily="34" charset="77"/>
            </a:endParaRPr>
          </a:p>
        </p:txBody>
      </p:sp>
      <p:sp>
        <p:nvSpPr>
          <p:cNvPr id="15" name="Content Placeholder 2">
            <a:extLst>
              <a:ext uri="{FF2B5EF4-FFF2-40B4-BE49-F238E27FC236}">
                <a16:creationId xmlns:a16="http://schemas.microsoft.com/office/drawing/2014/main" id="{477E5D7A-CD7A-0F46-80ED-BE39723CB3C0}"/>
              </a:ext>
            </a:extLst>
          </p:cNvPr>
          <p:cNvSpPr txBox="1">
            <a:spLocks/>
          </p:cNvSpPr>
          <p:nvPr/>
        </p:nvSpPr>
        <p:spPr>
          <a:xfrm>
            <a:off x="7677398" y="5842852"/>
            <a:ext cx="3158863"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is manageable</a:t>
            </a:r>
            <a:endParaRPr lang="en-US" sz="2400" dirty="0">
              <a:solidFill>
                <a:srgbClr val="C00000"/>
              </a:solidFill>
              <a:latin typeface="Avenir Light" panose="020B0402020203020204" pitchFamily="34" charset="77"/>
            </a:endParaRPr>
          </a:p>
        </p:txBody>
      </p:sp>
      <p:sp>
        <p:nvSpPr>
          <p:cNvPr id="14" name="Content Placeholder 2">
            <a:extLst>
              <a:ext uri="{FF2B5EF4-FFF2-40B4-BE49-F238E27FC236}">
                <a16:creationId xmlns:a16="http://schemas.microsoft.com/office/drawing/2014/main" id="{3DCE2C34-83BE-7A48-A530-CF0319D39A48}"/>
              </a:ext>
            </a:extLst>
          </p:cNvPr>
          <p:cNvSpPr txBox="1">
            <a:spLocks/>
          </p:cNvSpPr>
          <p:nvPr/>
        </p:nvSpPr>
        <p:spPr>
          <a:xfrm>
            <a:off x="1076115" y="1121970"/>
            <a:ext cx="736143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Problem 1:   </a:t>
            </a:r>
            <a:r>
              <a:rPr lang="en-US" sz="2400" b="1" dirty="0">
                <a:latin typeface="Avenir Light" panose="020B0402020203020204" pitchFamily="34" charset="77"/>
              </a:rPr>
              <a:t>Probabilities become too small</a:t>
            </a:r>
            <a:endParaRPr lang="en-US" sz="2400" dirty="0">
              <a:latin typeface="Avenir Light" panose="020B0402020203020204" pitchFamily="34" charset="77"/>
            </a:endParaRPr>
          </a:p>
        </p:txBody>
      </p:sp>
    </p:spTree>
    <p:extLst>
      <p:ext uri="{BB962C8B-B14F-4D97-AF65-F5344CB8AC3E}">
        <p14:creationId xmlns:p14="http://schemas.microsoft.com/office/powerpoint/2010/main" val="2647032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45</a:t>
            </a:fld>
            <a:endParaRPr lang="en-US"/>
          </a:p>
        </p:txBody>
      </p:sp>
      <p:sp>
        <p:nvSpPr>
          <p:cNvPr id="18" name="Content Placeholder 2">
            <a:extLst>
              <a:ext uri="{FF2B5EF4-FFF2-40B4-BE49-F238E27FC236}">
                <a16:creationId xmlns:a16="http://schemas.microsoft.com/office/drawing/2014/main" id="{04F88AF2-07E6-8940-BCA9-D4110653E1C7}"/>
              </a:ext>
            </a:extLst>
          </p:cNvPr>
          <p:cNvSpPr txBox="1">
            <a:spLocks/>
          </p:cNvSpPr>
          <p:nvPr/>
        </p:nvSpPr>
        <p:spPr>
          <a:xfrm>
            <a:off x="361950" y="3668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UNIGRAM ISSUES?</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50D39E2-0541-C147-AE29-167FE0737E9D}"/>
                  </a:ext>
                </a:extLst>
              </p:cNvPr>
              <p:cNvSpPr txBox="1"/>
              <p:nvPr/>
            </p:nvSpPr>
            <p:spPr>
              <a:xfrm>
                <a:off x="3784389" y="1818030"/>
                <a:ext cx="488314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𝑝</m:t>
                      </m:r>
                      <m:r>
                        <a:rPr lang="en-US" sz="2800" i="1" smtClean="0">
                          <a:latin typeface="Cambria Math" panose="02040503050406030204" pitchFamily="18" charset="0"/>
                        </a:rPr>
                        <m:t>(</m:t>
                      </m:r>
                      <m:r>
                        <a:rPr lang="en-US" sz="2800" b="0" i="1" smtClean="0">
                          <a:solidFill>
                            <a:schemeClr val="accent5">
                              <a:lumMod val="75000"/>
                            </a:schemeClr>
                          </a:solidFill>
                          <a:latin typeface="Cambria Math" panose="02040503050406030204" pitchFamily="18" charset="0"/>
                        </a:rPr>
                        <m:t>𝐶𝑂𝑉𝐼𝐷</m:t>
                      </m:r>
                      <m:r>
                        <a:rPr lang="en-US" sz="2800" b="0" i="1" smtClean="0">
                          <a:solidFill>
                            <a:schemeClr val="accent5">
                              <a:lumMod val="75000"/>
                            </a:schemeClr>
                          </a:solidFill>
                          <a:latin typeface="Cambria Math" panose="02040503050406030204" pitchFamily="18" charset="0"/>
                        </a:rPr>
                        <m:t>19) =0</m:t>
                      </m:r>
                    </m:oMath>
                  </m:oMathPara>
                </a14:m>
                <a:endParaRPr lang="en-US" sz="2800" dirty="0"/>
              </a:p>
            </p:txBody>
          </p:sp>
        </mc:Choice>
        <mc:Fallback>
          <p:sp>
            <p:nvSpPr>
              <p:cNvPr id="13" name="TextBox 12">
                <a:extLst>
                  <a:ext uri="{FF2B5EF4-FFF2-40B4-BE49-F238E27FC236}">
                    <a16:creationId xmlns:a16="http://schemas.microsoft.com/office/drawing/2014/main" id="{750D39E2-0541-C147-AE29-167FE0737E9D}"/>
                  </a:ext>
                </a:extLst>
              </p:cNvPr>
              <p:cNvSpPr txBox="1">
                <a:spLocks noRot="1" noChangeAspect="1" noMove="1" noResize="1" noEditPoints="1" noAdjustHandles="1" noChangeArrowheads="1" noChangeShapeType="1" noTextEdit="1"/>
              </p:cNvSpPr>
              <p:nvPr/>
            </p:nvSpPr>
            <p:spPr>
              <a:xfrm>
                <a:off x="3784389" y="1818030"/>
                <a:ext cx="4883149" cy="430887"/>
              </a:xfrm>
              <a:prstGeom prst="rect">
                <a:avLst/>
              </a:prstGeom>
              <a:blipFill>
                <a:blip r:embed="rId2"/>
                <a:stretch>
                  <a:fillRect t="-8571" b="-34286"/>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16D0260A-F471-3A46-AF55-B02F34D19DFB}"/>
              </a:ext>
            </a:extLst>
          </p:cNvPr>
          <p:cNvSpPr txBox="1">
            <a:spLocks/>
          </p:cNvSpPr>
          <p:nvPr/>
        </p:nvSpPr>
        <p:spPr>
          <a:xfrm>
            <a:off x="1076115" y="1121970"/>
            <a:ext cx="736143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Problem 2:   </a:t>
            </a:r>
            <a:r>
              <a:rPr lang="en-US" sz="2400" b="1" dirty="0">
                <a:latin typeface="Avenir Light" panose="020B0402020203020204" pitchFamily="34" charset="77"/>
              </a:rPr>
              <a:t>Out-of-vocabulary words &lt;UNK&gt;</a:t>
            </a:r>
            <a:endParaRPr lang="en-US" sz="2400" dirty="0">
              <a:latin typeface="Avenir Light" panose="020B0402020203020204" pitchFamily="34" charset="77"/>
            </a:endParaRPr>
          </a:p>
        </p:txBody>
      </p:sp>
    </p:spTree>
    <p:extLst>
      <p:ext uri="{BB962C8B-B14F-4D97-AF65-F5344CB8AC3E}">
        <p14:creationId xmlns:p14="http://schemas.microsoft.com/office/powerpoint/2010/main" val="35255369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46</a:t>
            </a:fld>
            <a:endParaRPr lang="en-US"/>
          </a:p>
        </p:txBody>
      </p:sp>
      <p:sp>
        <p:nvSpPr>
          <p:cNvPr id="18" name="Content Placeholder 2">
            <a:extLst>
              <a:ext uri="{FF2B5EF4-FFF2-40B4-BE49-F238E27FC236}">
                <a16:creationId xmlns:a16="http://schemas.microsoft.com/office/drawing/2014/main" id="{04F88AF2-07E6-8940-BCA9-D4110653E1C7}"/>
              </a:ext>
            </a:extLst>
          </p:cNvPr>
          <p:cNvSpPr txBox="1">
            <a:spLocks/>
          </p:cNvSpPr>
          <p:nvPr/>
        </p:nvSpPr>
        <p:spPr>
          <a:xfrm>
            <a:off x="361950" y="3668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UNIGRAM ISSUES?</a:t>
            </a:r>
          </a:p>
        </p:txBody>
      </p:sp>
      <p:sp>
        <p:nvSpPr>
          <p:cNvPr id="7" name="Content Placeholder 2">
            <a:extLst>
              <a:ext uri="{FF2B5EF4-FFF2-40B4-BE49-F238E27FC236}">
                <a16:creationId xmlns:a16="http://schemas.microsoft.com/office/drawing/2014/main" id="{16D0260A-F471-3A46-AF55-B02F34D19DFB}"/>
              </a:ext>
            </a:extLst>
          </p:cNvPr>
          <p:cNvSpPr txBox="1">
            <a:spLocks/>
          </p:cNvSpPr>
          <p:nvPr/>
        </p:nvSpPr>
        <p:spPr>
          <a:xfrm>
            <a:off x="1076115" y="1121970"/>
            <a:ext cx="736143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Problem 2:   </a:t>
            </a:r>
            <a:r>
              <a:rPr lang="en-US" sz="2400" b="1" dirty="0">
                <a:latin typeface="Avenir Light" panose="020B0402020203020204" pitchFamily="34" charset="77"/>
              </a:rPr>
              <a:t>Out-of-vocabulary words &lt;UNK&gt;</a:t>
            </a:r>
            <a:endParaRPr lang="en-US" sz="2400" dirty="0">
              <a:latin typeface="Avenir Light" panose="020B0402020203020204" pitchFamily="34" charset="77"/>
            </a:endParaRPr>
          </a:p>
        </p:txBody>
      </p:sp>
      <p:sp>
        <p:nvSpPr>
          <p:cNvPr id="6" name="Content Placeholder 2">
            <a:extLst>
              <a:ext uri="{FF2B5EF4-FFF2-40B4-BE49-F238E27FC236}">
                <a16:creationId xmlns:a16="http://schemas.microsoft.com/office/drawing/2014/main" id="{43EB9D44-1ADE-6048-A2E6-C97F46374FC2}"/>
              </a:ext>
            </a:extLst>
          </p:cNvPr>
          <p:cNvSpPr txBox="1">
            <a:spLocks/>
          </p:cNvSpPr>
          <p:nvPr/>
        </p:nvSpPr>
        <p:spPr>
          <a:xfrm>
            <a:off x="1101198" y="2616665"/>
            <a:ext cx="2210854"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solidFill>
                  <a:schemeClr val="accent1">
                    <a:lumMod val="75000"/>
                  </a:schemeClr>
                </a:solidFill>
                <a:latin typeface="Avenir Light" panose="020B0402020203020204" pitchFamily="34" charset="77"/>
              </a:rPr>
              <a:t>Solution:</a:t>
            </a:r>
          </a:p>
        </p:txBody>
      </p:sp>
      <p:sp>
        <p:nvSpPr>
          <p:cNvPr id="8" name="Content Placeholder 2">
            <a:extLst>
              <a:ext uri="{FF2B5EF4-FFF2-40B4-BE49-F238E27FC236}">
                <a16:creationId xmlns:a16="http://schemas.microsoft.com/office/drawing/2014/main" id="{28BF5263-2FDC-B641-B1AE-16B3D4E7E625}"/>
              </a:ext>
            </a:extLst>
          </p:cNvPr>
          <p:cNvSpPr txBox="1">
            <a:spLocks/>
          </p:cNvSpPr>
          <p:nvPr/>
        </p:nvSpPr>
        <p:spPr>
          <a:xfrm>
            <a:off x="2977728" y="2590913"/>
            <a:ext cx="6369469" cy="14844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highlight>
                  <a:srgbClr val="FFFF00"/>
                </a:highlight>
                <a:latin typeface="Avenir Light" panose="020B0402020203020204" pitchFamily="34" charset="77"/>
              </a:rPr>
              <a:t>Smoothing</a:t>
            </a:r>
          </a:p>
          <a:p>
            <a:pPr marL="0" indent="0" algn="ctr">
              <a:lnSpc>
                <a:spcPct val="120000"/>
              </a:lnSpc>
              <a:buNone/>
            </a:pPr>
            <a:r>
              <a:rPr lang="en-US" sz="2400" b="1" dirty="0">
                <a:latin typeface="Avenir Light" panose="020B0402020203020204" pitchFamily="34" charset="77"/>
              </a:rPr>
              <a:t>(give every word’s count some inflation)</a:t>
            </a:r>
            <a:endParaRPr lang="en-US" sz="2400" dirty="0">
              <a:latin typeface="Avenir Light" panose="020B0402020203020204" pitchFamily="34" charset="77"/>
            </a:endParaRPr>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86EBD95A-0A53-9541-97F0-97797FB591B8}"/>
                  </a:ext>
                </a:extLst>
              </p:cNvPr>
              <p:cNvSpPr txBox="1">
                <a:spLocks/>
              </p:cNvSpPr>
              <p:nvPr/>
            </p:nvSpPr>
            <p:spPr>
              <a:xfrm>
                <a:off x="-212725" y="3818057"/>
                <a:ext cx="5064125" cy="10017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b="0" i="0" dirty="0" smtClean="0">
                        <a:latin typeface="Cambria Math" panose="02040503050406030204" pitchFamily="18" charset="0"/>
                      </a:rPr>
                      <m:t>P</m:t>
                    </m:r>
                    <m:r>
                      <a:rPr lang="en-US" b="0" i="0" dirty="0" smtClean="0">
                        <a:latin typeface="Cambria Math" panose="02040503050406030204" pitchFamily="18" charset="0"/>
                      </a:rPr>
                      <m:t>(</m:t>
                    </m:r>
                    <m:r>
                      <m:rPr>
                        <m:sty m:val="p"/>
                      </m:rPr>
                      <a:rPr lang="en-US" b="0" i="0" dirty="0" smtClean="0">
                        <a:solidFill>
                          <a:srgbClr val="C00000"/>
                        </a:solidFill>
                        <a:latin typeface="Cambria Math" panose="02040503050406030204" pitchFamily="18" charset="0"/>
                      </a:rPr>
                      <m:t>w</m:t>
                    </m:r>
                    <m:r>
                      <a:rPr lang="en-US" b="0" i="0" dirty="0" smtClean="0">
                        <a:latin typeface="Cambria Math" panose="02040503050406030204" pitchFamily="18" charset="0"/>
                      </a:rPr>
                      <m:t>)</m:t>
                    </m:r>
                  </m:oMath>
                </a14:m>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 </a:t>
                </a:r>
                <a14:m>
                  <m:oMath xmlns:m="http://schemas.openxmlformats.org/officeDocument/2006/math">
                    <m:f>
                      <m:fPr>
                        <m:ctrlPr>
                          <a:rPr lang="en-US"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rgbClr val="C00000"/>
                                </a:solidFill>
                                <a:latin typeface="Cambria Math" panose="02040503050406030204" pitchFamily="18" charset="0"/>
                              </a:rPr>
                              <m:t>𝑤</m:t>
                            </m:r>
                          </m:sub>
                        </m:sSub>
                        <m:d>
                          <m:dPr>
                            <m:ctrlPr>
                              <a:rPr lang="en-US" b="0"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𝒅</m:t>
                            </m:r>
                          </m:e>
                        </m:d>
                      </m:num>
                      <m:den>
                        <m:sSub>
                          <m:sSubPr>
                            <m:ctrlPr>
                              <a:rPr lang="en-US" i="1">
                                <a:latin typeface="Cambria Math" panose="02040503050406030204" pitchFamily="18" charset="0"/>
                              </a:rPr>
                            </m:ctrlPr>
                          </m:sSubPr>
                          <m:e>
                            <m:r>
                              <a:rPr lang="en-US" i="1">
                                <a:latin typeface="Cambria Math" panose="02040503050406030204" pitchFamily="18" charset="0"/>
                              </a:rPr>
                              <m:t>𝑛</m:t>
                            </m:r>
                          </m:e>
                          <m:sub>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e>
                              <m:sub>
                                <m:r>
                                  <a:rPr lang="en-US" b="0" i="1" smtClean="0">
                                    <a:solidFill>
                                      <a:srgbClr val="C00000"/>
                                    </a:solidFill>
                                    <a:latin typeface="Cambria Math" panose="02040503050406030204" pitchFamily="18" charset="0"/>
                                  </a:rPr>
                                  <m:t>∗</m:t>
                                </m:r>
                              </m:sub>
                            </m:sSub>
                          </m:sub>
                        </m:sSub>
                      </m:den>
                    </m:f>
                  </m:oMath>
                </a14:m>
                <a:endParaRPr lang="en-US" dirty="0">
                  <a:solidFill>
                    <a:schemeClr val="accent5">
                      <a:lumMod val="75000"/>
                    </a:schemeClr>
                  </a:solidFill>
                  <a:latin typeface="Avenir Light" panose="020B0402020203020204" pitchFamily="34" charset="77"/>
                </a:endParaRPr>
              </a:p>
            </p:txBody>
          </p:sp>
        </mc:Choice>
        <mc:Fallback>
          <p:sp>
            <p:nvSpPr>
              <p:cNvPr id="11" name="Content Placeholder 2">
                <a:extLst>
                  <a:ext uri="{FF2B5EF4-FFF2-40B4-BE49-F238E27FC236}">
                    <a16:creationId xmlns:a16="http://schemas.microsoft.com/office/drawing/2014/main" id="{86EBD95A-0A53-9541-97F0-97797FB591B8}"/>
                  </a:ext>
                </a:extLst>
              </p:cNvPr>
              <p:cNvSpPr txBox="1">
                <a:spLocks noRot="1" noChangeAspect="1" noMove="1" noResize="1" noEditPoints="1" noAdjustHandles="1" noChangeArrowheads="1" noChangeShapeType="1" noTextEdit="1"/>
              </p:cNvSpPr>
              <p:nvPr/>
            </p:nvSpPr>
            <p:spPr>
              <a:xfrm>
                <a:off x="-212725" y="3818057"/>
                <a:ext cx="5064125" cy="100171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72F3DBB2-E7F1-2048-96F7-AB6C61B1AE57}"/>
                  </a:ext>
                </a:extLst>
              </p:cNvPr>
              <p:cNvSpPr txBox="1"/>
              <p:nvPr/>
            </p:nvSpPr>
            <p:spPr>
              <a:xfrm>
                <a:off x="3784389" y="1818030"/>
                <a:ext cx="488314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𝑝</m:t>
                      </m:r>
                      <m:r>
                        <a:rPr lang="en-US" sz="2800" i="1" smtClean="0">
                          <a:latin typeface="Cambria Math" panose="02040503050406030204" pitchFamily="18" charset="0"/>
                        </a:rPr>
                        <m:t>(</m:t>
                      </m:r>
                      <m:r>
                        <a:rPr lang="en-US" sz="2800" b="0" i="1" smtClean="0">
                          <a:solidFill>
                            <a:schemeClr val="accent5">
                              <a:lumMod val="75000"/>
                            </a:schemeClr>
                          </a:solidFill>
                          <a:latin typeface="Cambria Math" panose="02040503050406030204" pitchFamily="18" charset="0"/>
                        </a:rPr>
                        <m:t>𝐶𝑂𝑉𝐼𝐷</m:t>
                      </m:r>
                      <m:r>
                        <a:rPr lang="en-US" sz="2800" b="0" i="1" smtClean="0">
                          <a:solidFill>
                            <a:schemeClr val="accent5">
                              <a:lumMod val="75000"/>
                            </a:schemeClr>
                          </a:solidFill>
                          <a:latin typeface="Cambria Math" panose="02040503050406030204" pitchFamily="18" charset="0"/>
                        </a:rPr>
                        <m:t>19) =0</m:t>
                      </m:r>
                    </m:oMath>
                  </m:oMathPara>
                </a14:m>
                <a:endParaRPr lang="en-US" sz="2800" dirty="0"/>
              </a:p>
            </p:txBody>
          </p:sp>
        </mc:Choice>
        <mc:Fallback>
          <p:sp>
            <p:nvSpPr>
              <p:cNvPr id="15" name="TextBox 14">
                <a:extLst>
                  <a:ext uri="{FF2B5EF4-FFF2-40B4-BE49-F238E27FC236}">
                    <a16:creationId xmlns:a16="http://schemas.microsoft.com/office/drawing/2014/main" id="{72F3DBB2-E7F1-2048-96F7-AB6C61B1AE57}"/>
                  </a:ext>
                </a:extLst>
              </p:cNvPr>
              <p:cNvSpPr txBox="1">
                <a:spLocks noRot="1" noChangeAspect="1" noMove="1" noResize="1" noEditPoints="1" noAdjustHandles="1" noChangeArrowheads="1" noChangeShapeType="1" noTextEdit="1"/>
              </p:cNvSpPr>
              <p:nvPr/>
            </p:nvSpPr>
            <p:spPr>
              <a:xfrm>
                <a:off x="3784389" y="1818030"/>
                <a:ext cx="4883149" cy="430887"/>
              </a:xfrm>
              <a:prstGeom prst="rect">
                <a:avLst/>
              </a:prstGeom>
              <a:blipFill>
                <a:blip r:embed="rId3"/>
                <a:stretch>
                  <a:fillRect t="-8571" b="-34286"/>
                </a:stretch>
              </a:blipFill>
            </p:spPr>
            <p:txBody>
              <a:bodyPr/>
              <a:lstStyle/>
              <a:p>
                <a:r>
                  <a:rPr lang="en-US">
                    <a:noFill/>
                  </a:rPr>
                  <a:t> </a:t>
                </a:r>
              </a:p>
            </p:txBody>
          </p:sp>
        </mc:Fallback>
      </mc:AlternateContent>
    </p:spTree>
    <p:extLst>
      <p:ext uri="{BB962C8B-B14F-4D97-AF65-F5344CB8AC3E}">
        <p14:creationId xmlns:p14="http://schemas.microsoft.com/office/powerpoint/2010/main" val="3750570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47</a:t>
            </a:fld>
            <a:endParaRPr lang="en-US"/>
          </a:p>
        </p:txBody>
      </p:sp>
      <p:sp>
        <p:nvSpPr>
          <p:cNvPr id="18" name="Content Placeholder 2">
            <a:extLst>
              <a:ext uri="{FF2B5EF4-FFF2-40B4-BE49-F238E27FC236}">
                <a16:creationId xmlns:a16="http://schemas.microsoft.com/office/drawing/2014/main" id="{04F88AF2-07E6-8940-BCA9-D4110653E1C7}"/>
              </a:ext>
            </a:extLst>
          </p:cNvPr>
          <p:cNvSpPr txBox="1">
            <a:spLocks/>
          </p:cNvSpPr>
          <p:nvPr/>
        </p:nvSpPr>
        <p:spPr>
          <a:xfrm>
            <a:off x="361950" y="3668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UNIGRAM ISSUES?</a:t>
            </a:r>
          </a:p>
        </p:txBody>
      </p:sp>
      <p:sp>
        <p:nvSpPr>
          <p:cNvPr id="7" name="Content Placeholder 2">
            <a:extLst>
              <a:ext uri="{FF2B5EF4-FFF2-40B4-BE49-F238E27FC236}">
                <a16:creationId xmlns:a16="http://schemas.microsoft.com/office/drawing/2014/main" id="{16D0260A-F471-3A46-AF55-B02F34D19DFB}"/>
              </a:ext>
            </a:extLst>
          </p:cNvPr>
          <p:cNvSpPr txBox="1">
            <a:spLocks/>
          </p:cNvSpPr>
          <p:nvPr/>
        </p:nvSpPr>
        <p:spPr>
          <a:xfrm>
            <a:off x="1076115" y="1121970"/>
            <a:ext cx="736143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Problem 2:   </a:t>
            </a:r>
            <a:r>
              <a:rPr lang="en-US" sz="2400" b="1" dirty="0">
                <a:latin typeface="Avenir Light" panose="020B0402020203020204" pitchFamily="34" charset="77"/>
              </a:rPr>
              <a:t>Out-of-vocabulary words &lt;UNK&gt;</a:t>
            </a:r>
            <a:endParaRPr lang="en-US" sz="2400" dirty="0">
              <a:latin typeface="Avenir Light" panose="020B0402020203020204" pitchFamily="34" charset="77"/>
            </a:endParaRPr>
          </a:p>
        </p:txBody>
      </p:sp>
      <p:sp>
        <p:nvSpPr>
          <p:cNvPr id="6" name="Content Placeholder 2">
            <a:extLst>
              <a:ext uri="{FF2B5EF4-FFF2-40B4-BE49-F238E27FC236}">
                <a16:creationId xmlns:a16="http://schemas.microsoft.com/office/drawing/2014/main" id="{43EB9D44-1ADE-6048-A2E6-C97F46374FC2}"/>
              </a:ext>
            </a:extLst>
          </p:cNvPr>
          <p:cNvSpPr txBox="1">
            <a:spLocks/>
          </p:cNvSpPr>
          <p:nvPr/>
        </p:nvSpPr>
        <p:spPr>
          <a:xfrm>
            <a:off x="1101198" y="2616665"/>
            <a:ext cx="2210854"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solidFill>
                  <a:schemeClr val="accent1">
                    <a:lumMod val="75000"/>
                  </a:schemeClr>
                </a:solidFill>
                <a:latin typeface="Avenir Light" panose="020B0402020203020204" pitchFamily="34" charset="77"/>
              </a:rPr>
              <a:t>Solution:</a:t>
            </a:r>
          </a:p>
        </p:txBody>
      </p:sp>
      <p:sp>
        <p:nvSpPr>
          <p:cNvPr id="8" name="Content Placeholder 2">
            <a:extLst>
              <a:ext uri="{FF2B5EF4-FFF2-40B4-BE49-F238E27FC236}">
                <a16:creationId xmlns:a16="http://schemas.microsoft.com/office/drawing/2014/main" id="{28BF5263-2FDC-B641-B1AE-16B3D4E7E625}"/>
              </a:ext>
            </a:extLst>
          </p:cNvPr>
          <p:cNvSpPr txBox="1">
            <a:spLocks/>
          </p:cNvSpPr>
          <p:nvPr/>
        </p:nvSpPr>
        <p:spPr>
          <a:xfrm>
            <a:off x="2977728" y="2590913"/>
            <a:ext cx="6369469" cy="14844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highlight>
                  <a:srgbClr val="FFFF00"/>
                </a:highlight>
                <a:latin typeface="Avenir Light" panose="020B0402020203020204" pitchFamily="34" charset="77"/>
              </a:rPr>
              <a:t>Smoothing</a:t>
            </a:r>
          </a:p>
          <a:p>
            <a:pPr marL="0" indent="0" algn="ctr">
              <a:lnSpc>
                <a:spcPct val="120000"/>
              </a:lnSpc>
              <a:buNone/>
            </a:pPr>
            <a:r>
              <a:rPr lang="en-US" sz="2400" b="1" dirty="0">
                <a:latin typeface="Avenir Light" panose="020B0402020203020204" pitchFamily="34" charset="77"/>
              </a:rPr>
              <a:t>(give every word’s count some inflation)</a:t>
            </a:r>
            <a:endParaRPr lang="en-US" sz="2400" dirty="0">
              <a:latin typeface="Avenir Light" panose="020B0402020203020204" pitchFamily="34" charset="77"/>
            </a:endParaRPr>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86EBD95A-0A53-9541-97F0-97797FB591B8}"/>
                  </a:ext>
                </a:extLst>
              </p:cNvPr>
              <p:cNvSpPr txBox="1">
                <a:spLocks/>
              </p:cNvSpPr>
              <p:nvPr/>
            </p:nvSpPr>
            <p:spPr>
              <a:xfrm>
                <a:off x="-212725" y="3818057"/>
                <a:ext cx="5064125" cy="10017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b="0" i="0" dirty="0" smtClean="0">
                        <a:latin typeface="Cambria Math" panose="02040503050406030204" pitchFamily="18" charset="0"/>
                      </a:rPr>
                      <m:t>P</m:t>
                    </m:r>
                    <m:r>
                      <a:rPr lang="en-US" b="0" i="0" dirty="0" smtClean="0">
                        <a:latin typeface="Cambria Math" panose="02040503050406030204" pitchFamily="18" charset="0"/>
                      </a:rPr>
                      <m:t>(</m:t>
                    </m:r>
                    <m:r>
                      <m:rPr>
                        <m:sty m:val="p"/>
                      </m:rPr>
                      <a:rPr lang="en-US" b="0" i="0" dirty="0" smtClean="0">
                        <a:solidFill>
                          <a:srgbClr val="C00000"/>
                        </a:solidFill>
                        <a:latin typeface="Cambria Math" panose="02040503050406030204" pitchFamily="18" charset="0"/>
                      </a:rPr>
                      <m:t>w</m:t>
                    </m:r>
                    <m:r>
                      <a:rPr lang="en-US" b="0" i="0" dirty="0" smtClean="0">
                        <a:latin typeface="Cambria Math" panose="02040503050406030204" pitchFamily="18" charset="0"/>
                      </a:rPr>
                      <m:t>)</m:t>
                    </m:r>
                  </m:oMath>
                </a14:m>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 </a:t>
                </a:r>
                <a14:m>
                  <m:oMath xmlns:m="http://schemas.openxmlformats.org/officeDocument/2006/math">
                    <m:f>
                      <m:fPr>
                        <m:ctrlPr>
                          <a:rPr lang="en-US"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rgbClr val="C00000"/>
                                </a:solidFill>
                                <a:latin typeface="Cambria Math" panose="02040503050406030204" pitchFamily="18" charset="0"/>
                              </a:rPr>
                              <m:t>𝑤</m:t>
                            </m:r>
                          </m:sub>
                        </m:sSub>
                        <m:d>
                          <m:dPr>
                            <m:ctrlPr>
                              <a:rPr lang="en-US" b="0"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𝒅</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num>
                      <m:den>
                        <m:sSub>
                          <m:sSubPr>
                            <m:ctrlPr>
                              <a:rPr lang="en-US" i="1">
                                <a:latin typeface="Cambria Math" panose="02040503050406030204" pitchFamily="18" charset="0"/>
                              </a:rPr>
                            </m:ctrlPr>
                          </m:sSubPr>
                          <m:e>
                            <m:r>
                              <a:rPr lang="en-US" i="1">
                                <a:latin typeface="Cambria Math" panose="02040503050406030204" pitchFamily="18" charset="0"/>
                              </a:rPr>
                              <m:t>𝑛</m:t>
                            </m:r>
                          </m:e>
                          <m:sub>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e>
                              <m:sub>
                                <m:r>
                                  <a:rPr lang="en-US" b="0" i="1" smtClean="0">
                                    <a:solidFill>
                                      <a:srgbClr val="C00000"/>
                                    </a:solidFill>
                                    <a:latin typeface="Cambria Math" panose="02040503050406030204" pitchFamily="18" charset="0"/>
                                  </a:rPr>
                                  <m:t>∗</m:t>
                                </m:r>
                              </m:sub>
                            </m:sSub>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𝑉</m:t>
                        </m:r>
                        <m:r>
                          <a:rPr lang="en-US" b="0" i="1" smtClean="0">
                            <a:solidFill>
                              <a:schemeClr val="tx1"/>
                            </a:solidFill>
                            <a:latin typeface="Cambria Math" panose="02040503050406030204" pitchFamily="18" charset="0"/>
                          </a:rPr>
                          <m:t>|</m:t>
                        </m:r>
                      </m:den>
                    </m:f>
                  </m:oMath>
                </a14:m>
                <a:endParaRPr lang="en-US" dirty="0">
                  <a:solidFill>
                    <a:schemeClr val="accent5">
                      <a:lumMod val="75000"/>
                    </a:schemeClr>
                  </a:solidFill>
                  <a:latin typeface="Avenir Light" panose="020B0402020203020204" pitchFamily="34" charset="77"/>
                </a:endParaRPr>
              </a:p>
            </p:txBody>
          </p:sp>
        </mc:Choice>
        <mc:Fallback>
          <p:sp>
            <p:nvSpPr>
              <p:cNvPr id="11" name="Content Placeholder 2">
                <a:extLst>
                  <a:ext uri="{FF2B5EF4-FFF2-40B4-BE49-F238E27FC236}">
                    <a16:creationId xmlns:a16="http://schemas.microsoft.com/office/drawing/2014/main" id="{86EBD95A-0A53-9541-97F0-97797FB591B8}"/>
                  </a:ext>
                </a:extLst>
              </p:cNvPr>
              <p:cNvSpPr txBox="1">
                <a:spLocks noRot="1" noChangeAspect="1" noMove="1" noResize="1" noEditPoints="1" noAdjustHandles="1" noChangeArrowheads="1" noChangeShapeType="1" noTextEdit="1"/>
              </p:cNvSpPr>
              <p:nvPr/>
            </p:nvSpPr>
            <p:spPr>
              <a:xfrm>
                <a:off x="-212725" y="3818057"/>
                <a:ext cx="5064125" cy="100171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9AE1C6EA-226B-1642-979F-7747B467F0E6}"/>
                  </a:ext>
                </a:extLst>
              </p:cNvPr>
              <p:cNvSpPr txBox="1">
                <a:spLocks/>
              </p:cNvSpPr>
              <p:nvPr/>
            </p:nvSpPr>
            <p:spPr>
              <a:xfrm>
                <a:off x="6682209" y="3846487"/>
                <a:ext cx="5064125" cy="10017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b="0" i="0" dirty="0" smtClean="0">
                        <a:latin typeface="Cambria Math" panose="02040503050406030204" pitchFamily="18" charset="0"/>
                      </a:rPr>
                      <m:t>P</m:t>
                    </m:r>
                    <m:r>
                      <a:rPr lang="en-US" b="0" i="0" dirty="0" smtClean="0">
                        <a:latin typeface="Cambria Math" panose="02040503050406030204" pitchFamily="18" charset="0"/>
                      </a:rPr>
                      <m:t>(</m:t>
                    </m:r>
                    <m:r>
                      <m:rPr>
                        <m:sty m:val="p"/>
                      </m:rPr>
                      <a:rPr lang="en-US" b="0" i="0" dirty="0" smtClean="0">
                        <a:solidFill>
                          <a:schemeClr val="accent5">
                            <a:lumMod val="75000"/>
                          </a:schemeClr>
                        </a:solidFill>
                        <a:latin typeface="Cambria Math" panose="02040503050406030204" pitchFamily="18" charset="0"/>
                      </a:rPr>
                      <m:t>Anqi</m:t>
                    </m:r>
                    <m:r>
                      <a:rPr lang="en-US" b="0" i="0" dirty="0" smtClean="0">
                        <a:latin typeface="Cambria Math" panose="02040503050406030204" pitchFamily="18" charset="0"/>
                      </a:rPr>
                      <m:t>)</m:t>
                    </m:r>
                  </m:oMath>
                </a14:m>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 </a:t>
                </a:r>
                <a14:m>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15+</m:t>
                        </m:r>
                        <m:r>
                          <a:rPr lang="en-US" b="0" i="1" smtClean="0">
                            <a:solidFill>
                              <a:schemeClr val="tx1"/>
                            </a:solidFill>
                            <a:latin typeface="Cambria Math" panose="02040503050406030204" pitchFamily="18" charset="0"/>
                          </a:rPr>
                          <m:t>𝛼</m:t>
                        </m:r>
                      </m:num>
                      <m:den>
                        <m:r>
                          <a:rPr lang="en-US" b="0" i="1" smtClean="0">
                            <a:solidFill>
                              <a:schemeClr val="tx1"/>
                            </a:solidFill>
                            <a:latin typeface="Cambria Math" panose="02040503050406030204" pitchFamily="18" charset="0"/>
                          </a:rPr>
                          <m:t>100,000 + </m:t>
                        </m:r>
                        <m:r>
                          <a:rPr lang="en-US" b="0" i="1" smtClean="0">
                            <a:solidFill>
                              <a:schemeClr val="tx1"/>
                            </a:solidFill>
                            <a:latin typeface="Cambria Math" panose="02040503050406030204" pitchFamily="18" charset="0"/>
                          </a:rPr>
                          <m:t>𝛼</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𝑉</m:t>
                        </m:r>
                        <m:r>
                          <a:rPr lang="en-US" b="0" i="1" smtClean="0">
                            <a:solidFill>
                              <a:schemeClr val="tx1"/>
                            </a:solidFill>
                            <a:latin typeface="Cambria Math" panose="02040503050406030204" pitchFamily="18" charset="0"/>
                          </a:rPr>
                          <m:t>|</m:t>
                        </m:r>
                      </m:den>
                    </m:f>
                  </m:oMath>
                </a14:m>
                <a:endParaRPr lang="en-US" dirty="0">
                  <a:solidFill>
                    <a:schemeClr val="accent5">
                      <a:lumMod val="75000"/>
                    </a:schemeClr>
                  </a:solidFill>
                  <a:latin typeface="Avenir Light" panose="020B0402020203020204" pitchFamily="34" charset="77"/>
                </a:endParaRPr>
              </a:p>
            </p:txBody>
          </p:sp>
        </mc:Choice>
        <mc:Fallback>
          <p:sp>
            <p:nvSpPr>
              <p:cNvPr id="12" name="Content Placeholder 2">
                <a:extLst>
                  <a:ext uri="{FF2B5EF4-FFF2-40B4-BE49-F238E27FC236}">
                    <a16:creationId xmlns:a16="http://schemas.microsoft.com/office/drawing/2014/main" id="{9AE1C6EA-226B-1642-979F-7747B467F0E6}"/>
                  </a:ext>
                </a:extLst>
              </p:cNvPr>
              <p:cNvSpPr txBox="1">
                <a:spLocks noRot="1" noChangeAspect="1" noMove="1" noResize="1" noEditPoints="1" noAdjustHandles="1" noChangeArrowheads="1" noChangeShapeType="1" noTextEdit="1"/>
              </p:cNvSpPr>
              <p:nvPr/>
            </p:nvSpPr>
            <p:spPr>
              <a:xfrm>
                <a:off x="6682209" y="3846487"/>
                <a:ext cx="5064125" cy="100171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Content Placeholder 2">
                <a:extLst>
                  <a:ext uri="{FF2B5EF4-FFF2-40B4-BE49-F238E27FC236}">
                    <a16:creationId xmlns:a16="http://schemas.microsoft.com/office/drawing/2014/main" id="{102E8302-A8F0-5F45-820B-26527F98739A}"/>
                  </a:ext>
                </a:extLst>
              </p:cNvPr>
              <p:cNvSpPr txBox="1">
                <a:spLocks/>
              </p:cNvSpPr>
              <p:nvPr/>
            </p:nvSpPr>
            <p:spPr>
              <a:xfrm>
                <a:off x="6438576" y="5235172"/>
                <a:ext cx="5064125" cy="10017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b="0" i="0" dirty="0" smtClean="0">
                        <a:latin typeface="Cambria Math" panose="02040503050406030204" pitchFamily="18" charset="0"/>
                      </a:rPr>
                      <m:t>P</m:t>
                    </m:r>
                    <m:r>
                      <a:rPr lang="en-US" b="0" i="0" dirty="0" smtClean="0">
                        <a:latin typeface="Cambria Math" panose="02040503050406030204" pitchFamily="18" charset="0"/>
                      </a:rPr>
                      <m:t>(</m:t>
                    </m:r>
                    <m:r>
                      <m:rPr>
                        <m:sty m:val="p"/>
                      </m:rPr>
                      <a:rPr lang="en-US" b="0" i="0" dirty="0" smtClean="0">
                        <a:solidFill>
                          <a:schemeClr val="accent5">
                            <a:lumMod val="75000"/>
                          </a:schemeClr>
                        </a:solidFill>
                        <a:latin typeface="Cambria Math" panose="02040503050406030204" pitchFamily="18" charset="0"/>
                      </a:rPr>
                      <m:t>COVID</m:t>
                    </m:r>
                    <m:r>
                      <a:rPr lang="en-US" b="0" i="0" dirty="0" smtClean="0">
                        <a:solidFill>
                          <a:schemeClr val="accent5">
                            <a:lumMod val="75000"/>
                          </a:schemeClr>
                        </a:solidFill>
                        <a:latin typeface="Cambria Math" panose="02040503050406030204" pitchFamily="18" charset="0"/>
                      </a:rPr>
                      <m:t>19)</m:t>
                    </m:r>
                  </m:oMath>
                </a14:m>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 </a:t>
                </a:r>
                <a14:m>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𝛼</m:t>
                        </m:r>
                      </m:num>
                      <m:den>
                        <m:r>
                          <a:rPr lang="en-US" b="0" i="1" smtClean="0">
                            <a:solidFill>
                              <a:schemeClr val="tx1"/>
                            </a:solidFill>
                            <a:latin typeface="Cambria Math" panose="02040503050406030204" pitchFamily="18" charset="0"/>
                          </a:rPr>
                          <m:t>100,000 + </m:t>
                        </m:r>
                        <m:r>
                          <a:rPr lang="en-US" b="0" i="1" smtClean="0">
                            <a:solidFill>
                              <a:schemeClr val="tx1"/>
                            </a:solidFill>
                            <a:latin typeface="Cambria Math" panose="02040503050406030204" pitchFamily="18" charset="0"/>
                          </a:rPr>
                          <m:t>𝛼</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𝑉</m:t>
                        </m:r>
                        <m:r>
                          <a:rPr lang="en-US" b="0" i="1" smtClean="0">
                            <a:solidFill>
                              <a:schemeClr val="tx1"/>
                            </a:solidFill>
                            <a:latin typeface="Cambria Math" panose="02040503050406030204" pitchFamily="18" charset="0"/>
                          </a:rPr>
                          <m:t>|</m:t>
                        </m:r>
                      </m:den>
                    </m:f>
                  </m:oMath>
                </a14:m>
                <a:endParaRPr lang="en-US" dirty="0">
                  <a:solidFill>
                    <a:schemeClr val="accent5">
                      <a:lumMod val="75000"/>
                    </a:schemeClr>
                  </a:solidFill>
                  <a:latin typeface="Avenir Light" panose="020B0402020203020204" pitchFamily="34" charset="77"/>
                </a:endParaRPr>
              </a:p>
            </p:txBody>
          </p:sp>
        </mc:Choice>
        <mc:Fallback>
          <p:sp>
            <p:nvSpPr>
              <p:cNvPr id="14" name="Content Placeholder 2">
                <a:extLst>
                  <a:ext uri="{FF2B5EF4-FFF2-40B4-BE49-F238E27FC236}">
                    <a16:creationId xmlns:a16="http://schemas.microsoft.com/office/drawing/2014/main" id="{102E8302-A8F0-5F45-820B-26527F98739A}"/>
                  </a:ext>
                </a:extLst>
              </p:cNvPr>
              <p:cNvSpPr txBox="1">
                <a:spLocks noRot="1" noChangeAspect="1" noMove="1" noResize="1" noEditPoints="1" noAdjustHandles="1" noChangeArrowheads="1" noChangeShapeType="1" noTextEdit="1"/>
              </p:cNvSpPr>
              <p:nvPr/>
            </p:nvSpPr>
            <p:spPr>
              <a:xfrm>
                <a:off x="6438576" y="5235172"/>
                <a:ext cx="5064125" cy="100171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5CC3E91C-ACC3-124D-AD68-90E72B05EF1C}"/>
                  </a:ext>
                </a:extLst>
              </p:cNvPr>
              <p:cNvSpPr/>
              <p:nvPr/>
            </p:nvSpPr>
            <p:spPr>
              <a:xfrm>
                <a:off x="361950" y="5373755"/>
                <a:ext cx="6138475" cy="830997"/>
              </a:xfrm>
              <a:prstGeom prst="rect">
                <a:avLst/>
              </a:prstGeom>
            </p:spPr>
            <p:txBody>
              <a:bodyPr wrap="none">
                <a:spAutoFit/>
              </a:bodyPr>
              <a:lstStyle/>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𝑉</m:t>
                    </m:r>
                  </m:oMath>
                </a14:m>
                <a:r>
                  <a:rPr lang="en-US" sz="2400" dirty="0"/>
                  <a:t>| = the # of unique words types in vocabulary</a:t>
                </a:r>
                <a:br>
                  <a:rPr lang="en-US" sz="2400" dirty="0"/>
                </a:br>
                <a:r>
                  <a:rPr lang="en-US" sz="2400" dirty="0"/>
                  <a:t>(including an extra 1 for </a:t>
                </a:r>
                <a:r>
                  <a:rPr lang="en-US" sz="2400" dirty="0">
                    <a:solidFill>
                      <a:srgbClr val="C00000"/>
                    </a:solidFill>
                  </a:rPr>
                  <a:t>&lt;UNK&gt;</a:t>
                </a:r>
                <a:r>
                  <a:rPr lang="en-US" sz="2400" dirty="0"/>
                  <a:t>)</a:t>
                </a:r>
              </a:p>
            </p:txBody>
          </p:sp>
        </mc:Choice>
        <mc:Fallback>
          <p:sp>
            <p:nvSpPr>
              <p:cNvPr id="2" name="Rectangle 1">
                <a:extLst>
                  <a:ext uri="{FF2B5EF4-FFF2-40B4-BE49-F238E27FC236}">
                    <a16:creationId xmlns:a16="http://schemas.microsoft.com/office/drawing/2014/main" id="{5CC3E91C-ACC3-124D-AD68-90E72B05EF1C}"/>
                  </a:ext>
                </a:extLst>
              </p:cNvPr>
              <p:cNvSpPr>
                <a:spLocks noRot="1" noChangeAspect="1" noMove="1" noResize="1" noEditPoints="1" noAdjustHandles="1" noChangeArrowheads="1" noChangeShapeType="1" noTextEdit="1"/>
              </p:cNvSpPr>
              <p:nvPr/>
            </p:nvSpPr>
            <p:spPr>
              <a:xfrm>
                <a:off x="361950" y="5373755"/>
                <a:ext cx="6138475" cy="830997"/>
              </a:xfrm>
              <a:prstGeom prst="rect">
                <a:avLst/>
              </a:prstGeom>
              <a:blipFill>
                <a:blip r:embed="rId5"/>
                <a:stretch>
                  <a:fillRect l="-1446" t="-4545" r="-620" b="-151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4E63B806-FF52-D34C-8461-CBC08D86F8BE}"/>
                  </a:ext>
                </a:extLst>
              </p:cNvPr>
              <p:cNvSpPr txBox="1"/>
              <p:nvPr/>
            </p:nvSpPr>
            <p:spPr>
              <a:xfrm>
                <a:off x="3784389" y="1818030"/>
                <a:ext cx="488314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𝑝</m:t>
                      </m:r>
                      <m:r>
                        <a:rPr lang="en-US" sz="2800" i="1" smtClean="0">
                          <a:latin typeface="Cambria Math" panose="02040503050406030204" pitchFamily="18" charset="0"/>
                        </a:rPr>
                        <m:t>(</m:t>
                      </m:r>
                      <m:r>
                        <a:rPr lang="en-US" sz="2800" b="0" i="1" smtClean="0">
                          <a:solidFill>
                            <a:schemeClr val="accent5">
                              <a:lumMod val="75000"/>
                            </a:schemeClr>
                          </a:solidFill>
                          <a:latin typeface="Cambria Math" panose="02040503050406030204" pitchFamily="18" charset="0"/>
                        </a:rPr>
                        <m:t>𝐶𝑂𝑉𝐼𝐷</m:t>
                      </m:r>
                      <m:r>
                        <a:rPr lang="en-US" sz="2800" b="0" i="1" smtClean="0">
                          <a:solidFill>
                            <a:schemeClr val="accent5">
                              <a:lumMod val="75000"/>
                            </a:schemeClr>
                          </a:solidFill>
                          <a:latin typeface="Cambria Math" panose="02040503050406030204" pitchFamily="18" charset="0"/>
                        </a:rPr>
                        <m:t>19) =0</m:t>
                      </m:r>
                    </m:oMath>
                  </m:oMathPara>
                </a14:m>
                <a:endParaRPr lang="en-US" sz="2800" dirty="0"/>
              </a:p>
            </p:txBody>
          </p:sp>
        </mc:Choice>
        <mc:Fallback>
          <p:sp>
            <p:nvSpPr>
              <p:cNvPr id="15" name="TextBox 14">
                <a:extLst>
                  <a:ext uri="{FF2B5EF4-FFF2-40B4-BE49-F238E27FC236}">
                    <a16:creationId xmlns:a16="http://schemas.microsoft.com/office/drawing/2014/main" id="{4E63B806-FF52-D34C-8461-CBC08D86F8BE}"/>
                  </a:ext>
                </a:extLst>
              </p:cNvPr>
              <p:cNvSpPr txBox="1">
                <a:spLocks noRot="1" noChangeAspect="1" noMove="1" noResize="1" noEditPoints="1" noAdjustHandles="1" noChangeArrowheads="1" noChangeShapeType="1" noTextEdit="1"/>
              </p:cNvSpPr>
              <p:nvPr/>
            </p:nvSpPr>
            <p:spPr>
              <a:xfrm>
                <a:off x="3784389" y="1818030"/>
                <a:ext cx="4883149" cy="430887"/>
              </a:xfrm>
              <a:prstGeom prst="rect">
                <a:avLst/>
              </a:prstGeom>
              <a:blipFill>
                <a:blip r:embed="rId6"/>
                <a:stretch>
                  <a:fillRect t="-8571" b="-34286"/>
                </a:stretch>
              </a:blipFill>
            </p:spPr>
            <p:txBody>
              <a:bodyPr/>
              <a:lstStyle/>
              <a:p>
                <a:r>
                  <a:rPr lang="en-US">
                    <a:noFill/>
                  </a:rPr>
                  <a:t> </a:t>
                </a:r>
              </a:p>
            </p:txBody>
          </p:sp>
        </mc:Fallback>
      </mc:AlternateContent>
    </p:spTree>
    <p:extLst>
      <p:ext uri="{BB962C8B-B14F-4D97-AF65-F5344CB8AC3E}">
        <p14:creationId xmlns:p14="http://schemas.microsoft.com/office/powerpoint/2010/main" val="24109978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48</a:t>
            </a:fld>
            <a:endParaRPr lang="en-US"/>
          </a:p>
        </p:txBody>
      </p:sp>
      <p:sp>
        <p:nvSpPr>
          <p:cNvPr id="18" name="Content Placeholder 2">
            <a:extLst>
              <a:ext uri="{FF2B5EF4-FFF2-40B4-BE49-F238E27FC236}">
                <a16:creationId xmlns:a16="http://schemas.microsoft.com/office/drawing/2014/main" id="{04F88AF2-07E6-8940-BCA9-D4110653E1C7}"/>
              </a:ext>
            </a:extLst>
          </p:cNvPr>
          <p:cNvSpPr txBox="1">
            <a:spLocks/>
          </p:cNvSpPr>
          <p:nvPr/>
        </p:nvSpPr>
        <p:spPr>
          <a:xfrm>
            <a:off x="361950" y="3668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UNIGRAM ISSUES?</a:t>
            </a:r>
          </a:p>
        </p:txBody>
      </p:sp>
      <p:sp>
        <p:nvSpPr>
          <p:cNvPr id="7" name="Content Placeholder 2">
            <a:extLst>
              <a:ext uri="{FF2B5EF4-FFF2-40B4-BE49-F238E27FC236}">
                <a16:creationId xmlns:a16="http://schemas.microsoft.com/office/drawing/2014/main" id="{16D0260A-F471-3A46-AF55-B02F34D19DFB}"/>
              </a:ext>
            </a:extLst>
          </p:cNvPr>
          <p:cNvSpPr txBox="1">
            <a:spLocks/>
          </p:cNvSpPr>
          <p:nvPr/>
        </p:nvSpPr>
        <p:spPr>
          <a:xfrm>
            <a:off x="1076115" y="1121970"/>
            <a:ext cx="736143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Problem 2:   </a:t>
            </a:r>
            <a:r>
              <a:rPr lang="en-US" sz="2400" b="1" dirty="0">
                <a:latin typeface="Avenir Light" panose="020B0402020203020204" pitchFamily="34" charset="77"/>
              </a:rPr>
              <a:t>Out-of-vocabulary words &lt;UNK&gt;</a:t>
            </a:r>
            <a:endParaRPr lang="en-US" sz="2400" dirty="0">
              <a:latin typeface="Avenir Light" panose="020B0402020203020204" pitchFamily="34" charset="77"/>
            </a:endParaRPr>
          </a:p>
        </p:txBody>
      </p:sp>
      <p:sp>
        <p:nvSpPr>
          <p:cNvPr id="6" name="Content Placeholder 2">
            <a:extLst>
              <a:ext uri="{FF2B5EF4-FFF2-40B4-BE49-F238E27FC236}">
                <a16:creationId xmlns:a16="http://schemas.microsoft.com/office/drawing/2014/main" id="{43EB9D44-1ADE-6048-A2E6-C97F46374FC2}"/>
              </a:ext>
            </a:extLst>
          </p:cNvPr>
          <p:cNvSpPr txBox="1">
            <a:spLocks/>
          </p:cNvSpPr>
          <p:nvPr/>
        </p:nvSpPr>
        <p:spPr>
          <a:xfrm>
            <a:off x="1101198" y="2616665"/>
            <a:ext cx="2210854"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solidFill>
                  <a:schemeClr val="accent1">
                    <a:lumMod val="75000"/>
                  </a:schemeClr>
                </a:solidFill>
                <a:latin typeface="Avenir Light" panose="020B0402020203020204" pitchFamily="34" charset="77"/>
              </a:rPr>
              <a:t>Solution:</a:t>
            </a:r>
          </a:p>
        </p:txBody>
      </p:sp>
      <p:sp>
        <p:nvSpPr>
          <p:cNvPr id="8" name="Content Placeholder 2">
            <a:extLst>
              <a:ext uri="{FF2B5EF4-FFF2-40B4-BE49-F238E27FC236}">
                <a16:creationId xmlns:a16="http://schemas.microsoft.com/office/drawing/2014/main" id="{28BF5263-2FDC-B641-B1AE-16B3D4E7E625}"/>
              </a:ext>
            </a:extLst>
          </p:cNvPr>
          <p:cNvSpPr txBox="1">
            <a:spLocks/>
          </p:cNvSpPr>
          <p:nvPr/>
        </p:nvSpPr>
        <p:spPr>
          <a:xfrm>
            <a:off x="2977728" y="2590913"/>
            <a:ext cx="6369469" cy="14844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highlight>
                  <a:srgbClr val="FFFF00"/>
                </a:highlight>
                <a:latin typeface="Avenir Light" panose="020B0402020203020204" pitchFamily="34" charset="77"/>
              </a:rPr>
              <a:t>Smoothing</a:t>
            </a:r>
          </a:p>
          <a:p>
            <a:pPr marL="0" indent="0" algn="ctr">
              <a:lnSpc>
                <a:spcPct val="120000"/>
              </a:lnSpc>
              <a:buNone/>
            </a:pPr>
            <a:r>
              <a:rPr lang="en-US" sz="2400" b="1" dirty="0">
                <a:latin typeface="Avenir Light" panose="020B0402020203020204" pitchFamily="34" charset="77"/>
              </a:rPr>
              <a:t>(give every word’s count some inflation)</a:t>
            </a:r>
            <a:endParaRPr lang="en-US" sz="2400" dirty="0">
              <a:latin typeface="Avenir Light" panose="020B0402020203020204" pitchFamily="34" charset="77"/>
            </a:endParaRPr>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86EBD95A-0A53-9541-97F0-97797FB591B8}"/>
                  </a:ext>
                </a:extLst>
              </p:cNvPr>
              <p:cNvSpPr txBox="1">
                <a:spLocks/>
              </p:cNvSpPr>
              <p:nvPr/>
            </p:nvSpPr>
            <p:spPr>
              <a:xfrm>
                <a:off x="-212725" y="3818057"/>
                <a:ext cx="5064125" cy="10017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b="0" i="0" dirty="0" smtClean="0">
                        <a:latin typeface="Cambria Math" panose="02040503050406030204" pitchFamily="18" charset="0"/>
                      </a:rPr>
                      <m:t>P</m:t>
                    </m:r>
                    <m:r>
                      <a:rPr lang="en-US" b="0" i="0" dirty="0" smtClean="0">
                        <a:latin typeface="Cambria Math" panose="02040503050406030204" pitchFamily="18" charset="0"/>
                      </a:rPr>
                      <m:t>(</m:t>
                    </m:r>
                    <m:r>
                      <m:rPr>
                        <m:sty m:val="p"/>
                      </m:rPr>
                      <a:rPr lang="en-US" b="0" i="0" dirty="0" smtClean="0">
                        <a:solidFill>
                          <a:srgbClr val="C00000"/>
                        </a:solidFill>
                        <a:latin typeface="Cambria Math" panose="02040503050406030204" pitchFamily="18" charset="0"/>
                      </a:rPr>
                      <m:t>w</m:t>
                    </m:r>
                    <m:r>
                      <a:rPr lang="en-US" b="0" i="0" dirty="0" smtClean="0">
                        <a:latin typeface="Cambria Math" panose="02040503050406030204" pitchFamily="18" charset="0"/>
                      </a:rPr>
                      <m:t>)</m:t>
                    </m:r>
                  </m:oMath>
                </a14:m>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 </a:t>
                </a:r>
                <a14:m>
                  <m:oMath xmlns:m="http://schemas.openxmlformats.org/officeDocument/2006/math">
                    <m:f>
                      <m:fPr>
                        <m:ctrlPr>
                          <a:rPr lang="en-US"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rgbClr val="C00000"/>
                                </a:solidFill>
                                <a:latin typeface="Cambria Math" panose="02040503050406030204" pitchFamily="18" charset="0"/>
                              </a:rPr>
                              <m:t>𝑤</m:t>
                            </m:r>
                          </m:sub>
                        </m:sSub>
                        <m:d>
                          <m:dPr>
                            <m:ctrlPr>
                              <a:rPr lang="en-US" b="0"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𝒅</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num>
                      <m:den>
                        <m:sSub>
                          <m:sSubPr>
                            <m:ctrlPr>
                              <a:rPr lang="en-US" i="1">
                                <a:latin typeface="Cambria Math" panose="02040503050406030204" pitchFamily="18" charset="0"/>
                              </a:rPr>
                            </m:ctrlPr>
                          </m:sSubPr>
                          <m:e>
                            <m:r>
                              <a:rPr lang="en-US" i="1">
                                <a:latin typeface="Cambria Math" panose="02040503050406030204" pitchFamily="18" charset="0"/>
                              </a:rPr>
                              <m:t>𝑛</m:t>
                            </m:r>
                          </m:e>
                          <m:sub>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e>
                              <m:sub>
                                <m:r>
                                  <a:rPr lang="en-US" b="0" i="1" smtClean="0">
                                    <a:solidFill>
                                      <a:srgbClr val="C00000"/>
                                    </a:solidFill>
                                    <a:latin typeface="Cambria Math" panose="02040503050406030204" pitchFamily="18" charset="0"/>
                                  </a:rPr>
                                  <m:t>∗</m:t>
                                </m:r>
                              </m:sub>
                            </m:sSub>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𝑉</m:t>
                        </m:r>
                        <m:r>
                          <a:rPr lang="en-US" b="0" i="1" smtClean="0">
                            <a:solidFill>
                              <a:schemeClr val="tx1"/>
                            </a:solidFill>
                            <a:latin typeface="Cambria Math" panose="02040503050406030204" pitchFamily="18" charset="0"/>
                          </a:rPr>
                          <m:t>|</m:t>
                        </m:r>
                      </m:den>
                    </m:f>
                  </m:oMath>
                </a14:m>
                <a:endParaRPr lang="en-US" dirty="0">
                  <a:solidFill>
                    <a:schemeClr val="accent5">
                      <a:lumMod val="75000"/>
                    </a:schemeClr>
                  </a:solidFill>
                  <a:latin typeface="Avenir Light" panose="020B0402020203020204" pitchFamily="34" charset="77"/>
                </a:endParaRPr>
              </a:p>
            </p:txBody>
          </p:sp>
        </mc:Choice>
        <mc:Fallback>
          <p:sp>
            <p:nvSpPr>
              <p:cNvPr id="11" name="Content Placeholder 2">
                <a:extLst>
                  <a:ext uri="{FF2B5EF4-FFF2-40B4-BE49-F238E27FC236}">
                    <a16:creationId xmlns:a16="http://schemas.microsoft.com/office/drawing/2014/main" id="{86EBD95A-0A53-9541-97F0-97797FB591B8}"/>
                  </a:ext>
                </a:extLst>
              </p:cNvPr>
              <p:cNvSpPr txBox="1">
                <a:spLocks noRot="1" noChangeAspect="1" noMove="1" noResize="1" noEditPoints="1" noAdjustHandles="1" noChangeArrowheads="1" noChangeShapeType="1" noTextEdit="1"/>
              </p:cNvSpPr>
              <p:nvPr/>
            </p:nvSpPr>
            <p:spPr>
              <a:xfrm>
                <a:off x="-212725" y="3818057"/>
                <a:ext cx="5064125" cy="100171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9AE1C6EA-226B-1642-979F-7747B467F0E6}"/>
                  </a:ext>
                </a:extLst>
              </p:cNvPr>
              <p:cNvSpPr txBox="1">
                <a:spLocks/>
              </p:cNvSpPr>
              <p:nvPr/>
            </p:nvSpPr>
            <p:spPr>
              <a:xfrm>
                <a:off x="6682209" y="3846487"/>
                <a:ext cx="5064125" cy="10017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b="0" i="0" dirty="0" smtClean="0">
                        <a:latin typeface="Cambria Math" panose="02040503050406030204" pitchFamily="18" charset="0"/>
                      </a:rPr>
                      <m:t>P</m:t>
                    </m:r>
                    <m:r>
                      <a:rPr lang="en-US" b="0" i="0" dirty="0" smtClean="0">
                        <a:latin typeface="Cambria Math" panose="02040503050406030204" pitchFamily="18" charset="0"/>
                      </a:rPr>
                      <m:t>(</m:t>
                    </m:r>
                    <m:r>
                      <m:rPr>
                        <m:sty m:val="p"/>
                      </m:rPr>
                      <a:rPr lang="en-US" b="0" i="0" dirty="0" smtClean="0">
                        <a:solidFill>
                          <a:schemeClr val="accent5">
                            <a:lumMod val="75000"/>
                          </a:schemeClr>
                        </a:solidFill>
                        <a:latin typeface="Cambria Math" panose="02040503050406030204" pitchFamily="18" charset="0"/>
                      </a:rPr>
                      <m:t>Anqi</m:t>
                    </m:r>
                    <m:r>
                      <a:rPr lang="en-US" b="0" i="0" dirty="0" smtClean="0">
                        <a:latin typeface="Cambria Math" panose="02040503050406030204" pitchFamily="18" charset="0"/>
                      </a:rPr>
                      <m:t>)</m:t>
                    </m:r>
                  </m:oMath>
                </a14:m>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 </a:t>
                </a:r>
                <a14:m>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15+</m:t>
                        </m:r>
                        <m:r>
                          <a:rPr lang="en-US" b="0" i="1" smtClean="0">
                            <a:solidFill>
                              <a:schemeClr val="tx1"/>
                            </a:solidFill>
                            <a:latin typeface="Cambria Math" panose="02040503050406030204" pitchFamily="18" charset="0"/>
                          </a:rPr>
                          <m:t>𝛼</m:t>
                        </m:r>
                      </m:num>
                      <m:den>
                        <m:r>
                          <a:rPr lang="en-US" b="0" i="1" smtClean="0">
                            <a:solidFill>
                              <a:schemeClr val="tx1"/>
                            </a:solidFill>
                            <a:latin typeface="Cambria Math" panose="02040503050406030204" pitchFamily="18" charset="0"/>
                          </a:rPr>
                          <m:t>100,000 + </m:t>
                        </m:r>
                        <m:r>
                          <a:rPr lang="en-US" b="0" i="1" smtClean="0">
                            <a:solidFill>
                              <a:schemeClr val="tx1"/>
                            </a:solidFill>
                            <a:latin typeface="Cambria Math" panose="02040503050406030204" pitchFamily="18" charset="0"/>
                          </a:rPr>
                          <m:t>𝛼</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𝑉</m:t>
                        </m:r>
                        <m:r>
                          <a:rPr lang="en-US" b="0" i="1" smtClean="0">
                            <a:solidFill>
                              <a:schemeClr val="tx1"/>
                            </a:solidFill>
                            <a:latin typeface="Cambria Math" panose="02040503050406030204" pitchFamily="18" charset="0"/>
                          </a:rPr>
                          <m:t>|</m:t>
                        </m:r>
                      </m:den>
                    </m:f>
                  </m:oMath>
                </a14:m>
                <a:endParaRPr lang="en-US" dirty="0">
                  <a:solidFill>
                    <a:schemeClr val="accent5">
                      <a:lumMod val="75000"/>
                    </a:schemeClr>
                  </a:solidFill>
                  <a:latin typeface="Avenir Light" panose="020B0402020203020204" pitchFamily="34" charset="77"/>
                </a:endParaRPr>
              </a:p>
            </p:txBody>
          </p:sp>
        </mc:Choice>
        <mc:Fallback>
          <p:sp>
            <p:nvSpPr>
              <p:cNvPr id="12" name="Content Placeholder 2">
                <a:extLst>
                  <a:ext uri="{FF2B5EF4-FFF2-40B4-BE49-F238E27FC236}">
                    <a16:creationId xmlns:a16="http://schemas.microsoft.com/office/drawing/2014/main" id="{9AE1C6EA-226B-1642-979F-7747B467F0E6}"/>
                  </a:ext>
                </a:extLst>
              </p:cNvPr>
              <p:cNvSpPr txBox="1">
                <a:spLocks noRot="1" noChangeAspect="1" noMove="1" noResize="1" noEditPoints="1" noAdjustHandles="1" noChangeArrowheads="1" noChangeShapeType="1" noTextEdit="1"/>
              </p:cNvSpPr>
              <p:nvPr/>
            </p:nvSpPr>
            <p:spPr>
              <a:xfrm>
                <a:off x="6682209" y="3846487"/>
                <a:ext cx="5064125" cy="100171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Content Placeholder 2">
                <a:extLst>
                  <a:ext uri="{FF2B5EF4-FFF2-40B4-BE49-F238E27FC236}">
                    <a16:creationId xmlns:a16="http://schemas.microsoft.com/office/drawing/2014/main" id="{102E8302-A8F0-5F45-820B-26527F98739A}"/>
                  </a:ext>
                </a:extLst>
              </p:cNvPr>
              <p:cNvSpPr txBox="1">
                <a:spLocks/>
              </p:cNvSpPr>
              <p:nvPr/>
            </p:nvSpPr>
            <p:spPr>
              <a:xfrm>
                <a:off x="6438576" y="5235172"/>
                <a:ext cx="5064125" cy="10017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b="0" i="0" dirty="0" smtClean="0">
                        <a:latin typeface="Cambria Math" panose="02040503050406030204" pitchFamily="18" charset="0"/>
                      </a:rPr>
                      <m:t>P</m:t>
                    </m:r>
                    <m:r>
                      <a:rPr lang="en-US" b="0" i="0" dirty="0" smtClean="0">
                        <a:latin typeface="Cambria Math" panose="02040503050406030204" pitchFamily="18" charset="0"/>
                      </a:rPr>
                      <m:t>(</m:t>
                    </m:r>
                    <m:r>
                      <m:rPr>
                        <m:sty m:val="p"/>
                      </m:rPr>
                      <a:rPr lang="en-US" b="0" i="0" dirty="0" smtClean="0">
                        <a:solidFill>
                          <a:schemeClr val="accent5">
                            <a:lumMod val="75000"/>
                          </a:schemeClr>
                        </a:solidFill>
                        <a:latin typeface="Cambria Math" panose="02040503050406030204" pitchFamily="18" charset="0"/>
                      </a:rPr>
                      <m:t>COVID</m:t>
                    </m:r>
                    <m:r>
                      <a:rPr lang="en-US" b="0" i="0" dirty="0" smtClean="0">
                        <a:solidFill>
                          <a:schemeClr val="accent5">
                            <a:lumMod val="75000"/>
                          </a:schemeClr>
                        </a:solidFill>
                        <a:latin typeface="Cambria Math" panose="02040503050406030204" pitchFamily="18" charset="0"/>
                      </a:rPr>
                      <m:t>19)</m:t>
                    </m:r>
                  </m:oMath>
                </a14:m>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 </a:t>
                </a:r>
                <a14:m>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𝛼</m:t>
                        </m:r>
                      </m:num>
                      <m:den>
                        <m:r>
                          <a:rPr lang="en-US" b="0" i="1" smtClean="0">
                            <a:solidFill>
                              <a:schemeClr val="tx1"/>
                            </a:solidFill>
                            <a:latin typeface="Cambria Math" panose="02040503050406030204" pitchFamily="18" charset="0"/>
                          </a:rPr>
                          <m:t>100,000 + </m:t>
                        </m:r>
                        <m:r>
                          <a:rPr lang="en-US" b="0" i="1" smtClean="0">
                            <a:solidFill>
                              <a:schemeClr val="tx1"/>
                            </a:solidFill>
                            <a:latin typeface="Cambria Math" panose="02040503050406030204" pitchFamily="18" charset="0"/>
                          </a:rPr>
                          <m:t>𝛼</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𝑉</m:t>
                        </m:r>
                        <m:r>
                          <a:rPr lang="en-US" b="0" i="1" smtClean="0">
                            <a:solidFill>
                              <a:schemeClr val="tx1"/>
                            </a:solidFill>
                            <a:latin typeface="Cambria Math" panose="02040503050406030204" pitchFamily="18" charset="0"/>
                          </a:rPr>
                          <m:t>|</m:t>
                        </m:r>
                      </m:den>
                    </m:f>
                  </m:oMath>
                </a14:m>
                <a:endParaRPr lang="en-US" dirty="0">
                  <a:solidFill>
                    <a:schemeClr val="accent5">
                      <a:lumMod val="75000"/>
                    </a:schemeClr>
                  </a:solidFill>
                  <a:latin typeface="Avenir Light" panose="020B0402020203020204" pitchFamily="34" charset="77"/>
                </a:endParaRPr>
              </a:p>
            </p:txBody>
          </p:sp>
        </mc:Choice>
        <mc:Fallback>
          <p:sp>
            <p:nvSpPr>
              <p:cNvPr id="14" name="Content Placeholder 2">
                <a:extLst>
                  <a:ext uri="{FF2B5EF4-FFF2-40B4-BE49-F238E27FC236}">
                    <a16:creationId xmlns:a16="http://schemas.microsoft.com/office/drawing/2014/main" id="{102E8302-A8F0-5F45-820B-26527F98739A}"/>
                  </a:ext>
                </a:extLst>
              </p:cNvPr>
              <p:cNvSpPr txBox="1">
                <a:spLocks noRot="1" noChangeAspect="1" noMove="1" noResize="1" noEditPoints="1" noAdjustHandles="1" noChangeArrowheads="1" noChangeShapeType="1" noTextEdit="1"/>
              </p:cNvSpPr>
              <p:nvPr/>
            </p:nvSpPr>
            <p:spPr>
              <a:xfrm>
                <a:off x="6438576" y="5235172"/>
                <a:ext cx="5064125" cy="100171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5CC3E91C-ACC3-124D-AD68-90E72B05EF1C}"/>
                  </a:ext>
                </a:extLst>
              </p:cNvPr>
              <p:cNvSpPr/>
              <p:nvPr/>
            </p:nvSpPr>
            <p:spPr>
              <a:xfrm>
                <a:off x="361950" y="5373755"/>
                <a:ext cx="6138475" cy="830997"/>
              </a:xfrm>
              <a:prstGeom prst="rect">
                <a:avLst/>
              </a:prstGeom>
            </p:spPr>
            <p:txBody>
              <a:bodyPr wrap="none">
                <a:spAutoFit/>
              </a:bodyPr>
              <a:lstStyle/>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𝑉</m:t>
                    </m:r>
                  </m:oMath>
                </a14:m>
                <a:r>
                  <a:rPr lang="en-US" sz="2400" dirty="0"/>
                  <a:t>| = the # of unique words types in vocabulary</a:t>
                </a:r>
                <a:br>
                  <a:rPr lang="en-US" sz="2400" dirty="0"/>
                </a:br>
                <a:r>
                  <a:rPr lang="en-US" sz="2400" dirty="0"/>
                  <a:t>(including an extra 1 for </a:t>
                </a:r>
                <a:r>
                  <a:rPr lang="en-US" sz="2400" dirty="0">
                    <a:solidFill>
                      <a:srgbClr val="C00000"/>
                    </a:solidFill>
                  </a:rPr>
                  <a:t>&lt;UNK&gt;</a:t>
                </a:r>
                <a:r>
                  <a:rPr lang="en-US" sz="2400" dirty="0"/>
                  <a:t>)</a:t>
                </a:r>
              </a:p>
            </p:txBody>
          </p:sp>
        </mc:Choice>
        <mc:Fallback>
          <p:sp>
            <p:nvSpPr>
              <p:cNvPr id="2" name="Rectangle 1">
                <a:extLst>
                  <a:ext uri="{FF2B5EF4-FFF2-40B4-BE49-F238E27FC236}">
                    <a16:creationId xmlns:a16="http://schemas.microsoft.com/office/drawing/2014/main" id="{5CC3E91C-ACC3-124D-AD68-90E72B05EF1C}"/>
                  </a:ext>
                </a:extLst>
              </p:cNvPr>
              <p:cNvSpPr>
                <a:spLocks noRot="1" noChangeAspect="1" noMove="1" noResize="1" noEditPoints="1" noAdjustHandles="1" noChangeArrowheads="1" noChangeShapeType="1" noTextEdit="1"/>
              </p:cNvSpPr>
              <p:nvPr/>
            </p:nvSpPr>
            <p:spPr>
              <a:xfrm>
                <a:off x="361950" y="5373755"/>
                <a:ext cx="6138475" cy="830997"/>
              </a:xfrm>
              <a:prstGeom prst="rect">
                <a:avLst/>
              </a:prstGeom>
              <a:blipFill>
                <a:blip r:embed="rId5"/>
                <a:stretch>
                  <a:fillRect l="-1446" t="-4545" r="-620" b="-151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4E63B806-FF52-D34C-8461-CBC08D86F8BE}"/>
                  </a:ext>
                </a:extLst>
              </p:cNvPr>
              <p:cNvSpPr txBox="1"/>
              <p:nvPr/>
            </p:nvSpPr>
            <p:spPr>
              <a:xfrm>
                <a:off x="3784389" y="1818030"/>
                <a:ext cx="488314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𝑝</m:t>
                      </m:r>
                      <m:r>
                        <a:rPr lang="en-US" sz="2800" i="1" smtClean="0">
                          <a:latin typeface="Cambria Math" panose="02040503050406030204" pitchFamily="18" charset="0"/>
                        </a:rPr>
                        <m:t>(</m:t>
                      </m:r>
                      <m:r>
                        <a:rPr lang="en-US" sz="2800" b="0" i="1" smtClean="0">
                          <a:solidFill>
                            <a:schemeClr val="accent5">
                              <a:lumMod val="75000"/>
                            </a:schemeClr>
                          </a:solidFill>
                          <a:latin typeface="Cambria Math" panose="02040503050406030204" pitchFamily="18" charset="0"/>
                        </a:rPr>
                        <m:t>𝐶𝑂𝑉𝐼𝐷</m:t>
                      </m:r>
                      <m:r>
                        <a:rPr lang="en-US" sz="2800" b="0" i="1" smtClean="0">
                          <a:solidFill>
                            <a:schemeClr val="accent5">
                              <a:lumMod val="75000"/>
                            </a:schemeClr>
                          </a:solidFill>
                          <a:latin typeface="Cambria Math" panose="02040503050406030204" pitchFamily="18" charset="0"/>
                        </a:rPr>
                        <m:t>19) =0</m:t>
                      </m:r>
                    </m:oMath>
                  </m:oMathPara>
                </a14:m>
                <a:endParaRPr lang="en-US" sz="2800" dirty="0"/>
              </a:p>
            </p:txBody>
          </p:sp>
        </mc:Choice>
        <mc:Fallback>
          <p:sp>
            <p:nvSpPr>
              <p:cNvPr id="15" name="TextBox 14">
                <a:extLst>
                  <a:ext uri="{FF2B5EF4-FFF2-40B4-BE49-F238E27FC236}">
                    <a16:creationId xmlns:a16="http://schemas.microsoft.com/office/drawing/2014/main" id="{4E63B806-FF52-D34C-8461-CBC08D86F8BE}"/>
                  </a:ext>
                </a:extLst>
              </p:cNvPr>
              <p:cNvSpPr txBox="1">
                <a:spLocks noRot="1" noChangeAspect="1" noMove="1" noResize="1" noEditPoints="1" noAdjustHandles="1" noChangeArrowheads="1" noChangeShapeType="1" noTextEdit="1"/>
              </p:cNvSpPr>
              <p:nvPr/>
            </p:nvSpPr>
            <p:spPr>
              <a:xfrm>
                <a:off x="3784389" y="1818030"/>
                <a:ext cx="4883149" cy="430887"/>
              </a:xfrm>
              <a:prstGeom prst="rect">
                <a:avLst/>
              </a:prstGeom>
              <a:blipFill>
                <a:blip r:embed="rId6"/>
                <a:stretch>
                  <a:fillRect t="-8571" b="-34286"/>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09B63293-CE72-A84F-BB54-6E44E69BF6BE}"/>
              </a:ext>
            </a:extLst>
          </p:cNvPr>
          <p:cNvSpPr/>
          <p:nvPr/>
        </p:nvSpPr>
        <p:spPr>
          <a:xfrm>
            <a:off x="203200" y="215900"/>
            <a:ext cx="11836400" cy="6505575"/>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2D6A409-7731-5143-BBBE-88005B9A4F0E}"/>
              </a:ext>
            </a:extLst>
          </p:cNvPr>
          <p:cNvSpPr/>
          <p:nvPr/>
        </p:nvSpPr>
        <p:spPr>
          <a:xfrm>
            <a:off x="2120900" y="653248"/>
            <a:ext cx="8356600" cy="446246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F2BEF188-B53A-8040-B7AE-F0C5FFC366AF}"/>
                  </a:ext>
                </a:extLst>
              </p:cNvPr>
              <p:cNvSpPr/>
              <p:nvPr/>
            </p:nvSpPr>
            <p:spPr>
              <a:xfrm>
                <a:off x="2593696" y="914640"/>
                <a:ext cx="7590494" cy="3781035"/>
              </a:xfrm>
              <a:prstGeom prst="rect">
                <a:avLst/>
              </a:prstGeom>
            </p:spPr>
            <p:txBody>
              <a:bodyPr wrap="square">
                <a:spAutoFit/>
              </a:bodyPr>
              <a:lstStyle/>
              <a:p>
                <a:pPr>
                  <a:lnSpc>
                    <a:spcPct val="150000"/>
                  </a:lnSpc>
                  <a:spcAft>
                    <a:spcPts val="2000"/>
                  </a:spcAft>
                </a:pPr>
                <a:r>
                  <a:rPr lang="en-US" sz="2800" b="1" dirty="0">
                    <a:solidFill>
                      <a:schemeClr val="tx1"/>
                    </a:solidFill>
                    <a:latin typeface="Avenir Light" panose="020B0402020203020204" pitchFamily="34" charset="77"/>
                  </a:rPr>
                  <a:t>Two important notes:</a:t>
                </a:r>
              </a:p>
              <a:p>
                <a:pPr marL="514350" indent="-514350">
                  <a:lnSpc>
                    <a:spcPct val="150000"/>
                  </a:lnSpc>
                  <a:spcAft>
                    <a:spcPts val="2000"/>
                  </a:spcAft>
                  <a:buFont typeface="+mj-lt"/>
                  <a:buAutoNum type="arabicPeriod"/>
                </a:pPr>
                <a:r>
                  <a:rPr lang="en-US" sz="2800" b="1" dirty="0">
                    <a:solidFill>
                      <a:schemeClr val="tx1"/>
                    </a:solidFill>
                    <a:latin typeface="Avenir Light" panose="020B0402020203020204" pitchFamily="34" charset="77"/>
                  </a:rPr>
                  <a:t>Generally, </a:t>
                </a:r>
                <a14:m>
                  <m:oMath xmlns:m="http://schemas.openxmlformats.org/officeDocument/2006/math">
                    <m:r>
                      <a:rPr lang="en-US" sz="2800" i="1" smtClean="0">
                        <a:solidFill>
                          <a:srgbClr val="C00000"/>
                        </a:solidFill>
                        <a:latin typeface="Cambria Math" panose="02040503050406030204" pitchFamily="18" charset="0"/>
                      </a:rPr>
                      <m:t>𝛼</m:t>
                    </m:r>
                  </m:oMath>
                </a14:m>
                <a:r>
                  <a:rPr lang="en-US" sz="2800" b="1" dirty="0">
                    <a:solidFill>
                      <a:schemeClr val="tx1"/>
                    </a:solidFill>
                    <a:latin typeface="Avenir Light" panose="020B0402020203020204" pitchFamily="34" charset="77"/>
                  </a:rPr>
                  <a:t> values are small (e.g., 0.5 – 2)</a:t>
                </a:r>
              </a:p>
              <a:p>
                <a:pPr marL="514350" indent="-514350">
                  <a:lnSpc>
                    <a:spcPct val="150000"/>
                  </a:lnSpc>
                  <a:spcAft>
                    <a:spcPts val="2000"/>
                  </a:spcAft>
                  <a:buFont typeface="+mj-lt"/>
                  <a:buAutoNum type="arabicPeriod"/>
                </a:pPr>
                <a:r>
                  <a:rPr lang="en-US" sz="2800" b="1" dirty="0">
                    <a:latin typeface="Avenir Light" panose="020B0402020203020204" pitchFamily="34" charset="77"/>
                  </a:rPr>
                  <a:t>When a word </a:t>
                </a:r>
                <a14:m>
                  <m:oMath xmlns:m="http://schemas.openxmlformats.org/officeDocument/2006/math">
                    <m:r>
                      <m:rPr>
                        <m:sty m:val="p"/>
                      </m:rPr>
                      <a:rPr lang="en-US" sz="2800" dirty="0">
                        <a:solidFill>
                          <a:srgbClr val="C00000"/>
                        </a:solidFill>
                        <a:latin typeface="Cambria Math" panose="02040503050406030204" pitchFamily="18" charset="0"/>
                      </a:rPr>
                      <m:t>w</m:t>
                    </m:r>
                  </m:oMath>
                </a14:m>
                <a:r>
                  <a:rPr lang="en-US" sz="2800" b="1" dirty="0">
                    <a:latin typeface="Avenir Light" panose="020B0402020203020204" pitchFamily="34" charset="77"/>
                  </a:rPr>
                  <a:t> isn’t found within the training corpus </a:t>
                </a:r>
                <a14:m>
                  <m:oMath xmlns:m="http://schemas.openxmlformats.org/officeDocument/2006/math">
                    <m:r>
                      <a:rPr lang="en-US" sz="2800" b="1" i="1" smtClean="0">
                        <a:solidFill>
                          <a:srgbClr val="C00000"/>
                        </a:solidFill>
                        <a:latin typeface="Cambria Math" panose="02040503050406030204" pitchFamily="18" charset="0"/>
                      </a:rPr>
                      <m:t>𝒅</m:t>
                    </m:r>
                  </m:oMath>
                </a14:m>
                <a:r>
                  <a:rPr lang="en-US" sz="2800" b="1" dirty="0">
                    <a:solidFill>
                      <a:schemeClr val="tx1"/>
                    </a:solidFill>
                    <a:latin typeface="Avenir Light" panose="020B0402020203020204" pitchFamily="34" charset="77"/>
                  </a:rPr>
                  <a:t> you should replace it with </a:t>
                </a:r>
                <a:r>
                  <a:rPr lang="en-US" sz="2800" b="1" dirty="0">
                    <a:solidFill>
                      <a:srgbClr val="C00000"/>
                    </a:solidFill>
                    <a:latin typeface="Avenir Light" panose="020B0402020203020204" pitchFamily="34" charset="77"/>
                  </a:rPr>
                  <a:t>&lt;UNK&gt; </a:t>
                </a:r>
                <a:r>
                  <a:rPr lang="en-US" sz="2800" b="1" dirty="0">
                    <a:solidFill>
                      <a:schemeClr val="tx1"/>
                    </a:solidFill>
                    <a:latin typeface="Avenir Light" panose="020B0402020203020204" pitchFamily="34" charset="77"/>
                  </a:rPr>
                  <a:t>(or </a:t>
                </a:r>
                <a:r>
                  <a:rPr lang="en-US" sz="2800" b="1" dirty="0">
                    <a:solidFill>
                      <a:srgbClr val="C00000"/>
                    </a:solidFill>
                    <a:latin typeface="Avenir Light" panose="020B0402020203020204" pitchFamily="34" charset="77"/>
                  </a:rPr>
                  <a:t>*U*</a:t>
                </a:r>
                <a:r>
                  <a:rPr lang="en-US" sz="2800" b="1" dirty="0">
                    <a:solidFill>
                      <a:schemeClr val="tx1"/>
                    </a:solidFill>
                    <a:latin typeface="Avenir Light" panose="020B0402020203020204" pitchFamily="34" charset="77"/>
                  </a:rPr>
                  <a:t>) </a:t>
                </a:r>
              </a:p>
            </p:txBody>
          </p:sp>
        </mc:Choice>
        <mc:Fallback>
          <p:sp>
            <p:nvSpPr>
              <p:cNvPr id="5" name="Rectangle 4">
                <a:extLst>
                  <a:ext uri="{FF2B5EF4-FFF2-40B4-BE49-F238E27FC236}">
                    <a16:creationId xmlns:a16="http://schemas.microsoft.com/office/drawing/2014/main" id="{F2BEF188-B53A-8040-B7AE-F0C5FFC366AF}"/>
                  </a:ext>
                </a:extLst>
              </p:cNvPr>
              <p:cNvSpPr>
                <a:spLocks noRot="1" noChangeAspect="1" noMove="1" noResize="1" noEditPoints="1" noAdjustHandles="1" noChangeArrowheads="1" noChangeShapeType="1" noTextEdit="1"/>
              </p:cNvSpPr>
              <p:nvPr/>
            </p:nvSpPr>
            <p:spPr>
              <a:xfrm>
                <a:off x="2593696" y="914640"/>
                <a:ext cx="7590494" cy="3781035"/>
              </a:xfrm>
              <a:prstGeom prst="rect">
                <a:avLst/>
              </a:prstGeom>
              <a:blipFill>
                <a:blip r:embed="rId7"/>
                <a:stretch>
                  <a:fillRect l="-2003" r="-1836" b="-3356"/>
                </a:stretch>
              </a:blipFill>
            </p:spPr>
            <p:txBody>
              <a:bodyPr/>
              <a:lstStyle/>
              <a:p>
                <a:r>
                  <a:rPr lang="en-US">
                    <a:noFill/>
                  </a:rPr>
                  <a:t> </a:t>
                </a:r>
              </a:p>
            </p:txBody>
          </p:sp>
        </mc:Fallback>
      </mc:AlternateContent>
    </p:spTree>
    <p:extLst>
      <p:ext uri="{BB962C8B-B14F-4D97-AF65-F5344CB8AC3E}">
        <p14:creationId xmlns:p14="http://schemas.microsoft.com/office/powerpoint/2010/main" val="29193841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49</a:t>
            </a:fld>
            <a:endParaRPr lang="en-US"/>
          </a:p>
        </p:txBody>
      </p:sp>
      <p:sp>
        <p:nvSpPr>
          <p:cNvPr id="18" name="Content Placeholder 2">
            <a:extLst>
              <a:ext uri="{FF2B5EF4-FFF2-40B4-BE49-F238E27FC236}">
                <a16:creationId xmlns:a16="http://schemas.microsoft.com/office/drawing/2014/main" id="{04F88AF2-07E6-8940-BCA9-D4110653E1C7}"/>
              </a:ext>
            </a:extLst>
          </p:cNvPr>
          <p:cNvSpPr txBox="1">
            <a:spLocks/>
          </p:cNvSpPr>
          <p:nvPr/>
        </p:nvSpPr>
        <p:spPr>
          <a:xfrm>
            <a:off x="361950" y="3668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UNIGRAM ISSUES?</a:t>
            </a:r>
          </a:p>
        </p:txBody>
      </p:sp>
      <p:sp>
        <p:nvSpPr>
          <p:cNvPr id="7" name="Content Placeholder 2">
            <a:extLst>
              <a:ext uri="{FF2B5EF4-FFF2-40B4-BE49-F238E27FC236}">
                <a16:creationId xmlns:a16="http://schemas.microsoft.com/office/drawing/2014/main" id="{16D0260A-F471-3A46-AF55-B02F34D19DFB}"/>
              </a:ext>
            </a:extLst>
          </p:cNvPr>
          <p:cNvSpPr txBox="1">
            <a:spLocks/>
          </p:cNvSpPr>
          <p:nvPr/>
        </p:nvSpPr>
        <p:spPr>
          <a:xfrm>
            <a:off x="1076115" y="1121970"/>
            <a:ext cx="736143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Problems 3 and 4:   </a:t>
            </a:r>
            <a:r>
              <a:rPr lang="en-US" sz="2400" b="1" dirty="0">
                <a:latin typeface="Avenir Light" panose="020B0402020203020204" pitchFamily="34" charset="77"/>
              </a:rPr>
              <a:t>Context doesn’t play a role at all</a:t>
            </a:r>
            <a:endParaRPr lang="en-US" sz="2400" dirty="0">
              <a:latin typeface="Avenir Light" panose="020B0402020203020204" pitchFamily="34" charset="77"/>
            </a:endParaRPr>
          </a:p>
        </p:txBody>
      </p:sp>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C51CF887-40A8-2E40-878F-80B88A37C310}"/>
                  </a:ext>
                </a:extLst>
              </p:cNvPr>
              <p:cNvSpPr txBox="1">
                <a:spLocks/>
              </p:cNvSpPr>
              <p:nvPr/>
            </p:nvSpPr>
            <p:spPr>
              <a:xfrm>
                <a:off x="2206625" y="2155641"/>
                <a:ext cx="8091555"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i="1" dirty="0" smtClean="0">
                        <a:latin typeface="Cambria Math" panose="02040503050406030204" pitchFamily="18" charset="0"/>
                      </a:rPr>
                      <m:t>𝑃</m:t>
                    </m:r>
                  </m:oMath>
                </a14:m>
                <a:r>
                  <a:rPr lang="en-US" sz="2400" dirty="0">
                    <a:latin typeface="Avenir Light" panose="020B0402020203020204" pitchFamily="34" charset="77"/>
                  </a:rPr>
                  <a:t>(“</a:t>
                </a:r>
                <a:r>
                  <a:rPr lang="en-US" sz="2400" dirty="0">
                    <a:solidFill>
                      <a:schemeClr val="accent5">
                        <a:lumMod val="75000"/>
                      </a:schemeClr>
                    </a:solidFill>
                    <a:latin typeface="Avenir Light" panose="020B0402020203020204" pitchFamily="34" charset="77"/>
                  </a:rPr>
                  <a:t>Anqi was late for class”</a:t>
                </a:r>
                <a:r>
                  <a:rPr lang="en-US" sz="2400" dirty="0">
                    <a:latin typeface="Avenir Light" panose="020B0402020203020204" pitchFamily="34" charset="77"/>
                  </a:rPr>
                  <a:t>) </a:t>
                </a:r>
                <a14:m>
                  <m:oMath xmlns:m="http://schemas.openxmlformats.org/officeDocument/2006/math">
                    <m:r>
                      <a:rPr lang="en-US" sz="2400" b="0" i="0" dirty="0" smtClean="0">
                        <a:latin typeface="Cambria Math" panose="02040503050406030204" pitchFamily="18" charset="0"/>
                      </a:rPr>
                      <m:t>=</m:t>
                    </m:r>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a:solidFill>
                      <a:schemeClr val="accent5">
                        <a:lumMod val="75000"/>
                      </a:schemeClr>
                    </a:solidFill>
                    <a:latin typeface="Avenir Light" panose="020B0402020203020204" pitchFamily="34" charset="77"/>
                  </a:rPr>
                  <a:t>“class for was late Anqi”</a:t>
                </a:r>
                <a:r>
                  <a:rPr lang="en-US" sz="2400" dirty="0">
                    <a:latin typeface="Avenir Light" panose="020B0402020203020204" pitchFamily="34" charset="77"/>
                  </a:rPr>
                  <a:t>)</a:t>
                </a:r>
              </a:p>
            </p:txBody>
          </p:sp>
        </mc:Choice>
        <mc:Fallback>
          <p:sp>
            <p:nvSpPr>
              <p:cNvPr id="15" name="Content Placeholder 2">
                <a:extLst>
                  <a:ext uri="{FF2B5EF4-FFF2-40B4-BE49-F238E27FC236}">
                    <a16:creationId xmlns:a16="http://schemas.microsoft.com/office/drawing/2014/main" id="{C51CF887-40A8-2E40-878F-80B88A37C310}"/>
                  </a:ext>
                </a:extLst>
              </p:cNvPr>
              <p:cNvSpPr txBox="1">
                <a:spLocks noRot="1" noChangeAspect="1" noMove="1" noResize="1" noEditPoints="1" noAdjustHandles="1" noChangeArrowheads="1" noChangeShapeType="1" noTextEdit="1"/>
              </p:cNvSpPr>
              <p:nvPr/>
            </p:nvSpPr>
            <p:spPr>
              <a:xfrm>
                <a:off x="2206625" y="2155641"/>
                <a:ext cx="8091555" cy="734091"/>
              </a:xfrm>
              <a:prstGeom prst="rect">
                <a:avLst/>
              </a:prstGeom>
              <a:blipFill>
                <a:blip r:embed="rId2"/>
                <a:stretch>
                  <a:fillRect/>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B273ED2B-954D-8B4B-903B-A620B7A145AC}"/>
              </a:ext>
            </a:extLst>
          </p:cNvPr>
          <p:cNvSpPr txBox="1">
            <a:spLocks/>
          </p:cNvSpPr>
          <p:nvPr/>
        </p:nvSpPr>
        <p:spPr>
          <a:xfrm>
            <a:off x="2511215" y="3688847"/>
            <a:ext cx="736143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solidFill>
                  <a:schemeClr val="accent1">
                    <a:lumMod val="75000"/>
                  </a:schemeClr>
                </a:solidFill>
                <a:latin typeface="Avenir Black" panose="02000503020000020003" pitchFamily="2" charset="0"/>
              </a:rPr>
              <a:t>Question: </a:t>
            </a:r>
            <a:r>
              <a:rPr lang="en-US" b="1" dirty="0">
                <a:latin typeface="Avenir Black" panose="02000503020000020003" pitchFamily="2" charset="0"/>
              </a:rPr>
              <a:t>How can we factor in context?</a:t>
            </a:r>
          </a:p>
        </p:txBody>
      </p:sp>
    </p:spTree>
    <p:extLst>
      <p:ext uri="{BB962C8B-B14F-4D97-AF65-F5344CB8AC3E}">
        <p14:creationId xmlns:p14="http://schemas.microsoft.com/office/powerpoint/2010/main" val="1961639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1B74FD-8158-764E-B625-73DD4AC83ED6}"/>
              </a:ext>
            </a:extLst>
          </p:cNvPr>
          <p:cNvSpPr>
            <a:spLocks noGrp="1"/>
          </p:cNvSpPr>
          <p:nvPr>
            <p:ph idx="1"/>
          </p:nvPr>
        </p:nvSpPr>
        <p:spPr>
          <a:xfrm>
            <a:off x="2818747" y="724920"/>
            <a:ext cx="6554506" cy="1381160"/>
          </a:xfrm>
        </p:spPr>
        <p:txBody>
          <a:bodyPr>
            <a:noAutofit/>
          </a:bodyPr>
          <a:lstStyle/>
          <a:p>
            <a:pPr marL="0" indent="0">
              <a:lnSpc>
                <a:spcPct val="150000"/>
              </a:lnSpc>
              <a:buNone/>
            </a:pPr>
            <a:r>
              <a:rPr lang="en-US" dirty="0">
                <a:latin typeface="Avenir Light" panose="020B0402020203020204" pitchFamily="34" charset="77"/>
              </a:rPr>
              <a:t>Our digital world is inundated with text.</a:t>
            </a:r>
          </a:p>
          <a:p>
            <a:pPr marL="0" indent="0">
              <a:lnSpc>
                <a:spcPct val="150000"/>
              </a:lnSpc>
              <a:buNone/>
            </a:pPr>
            <a:r>
              <a:rPr lang="en-US" dirty="0">
                <a:latin typeface="Avenir Light" panose="020B0402020203020204" pitchFamily="34" charset="77"/>
              </a:rPr>
              <a:t>How can we leverage it for useful tasks?</a:t>
            </a:r>
          </a:p>
        </p:txBody>
      </p:sp>
      <p:sp>
        <p:nvSpPr>
          <p:cNvPr id="12" name="Content Placeholder 2">
            <a:extLst>
              <a:ext uri="{FF2B5EF4-FFF2-40B4-BE49-F238E27FC236}">
                <a16:creationId xmlns:a16="http://schemas.microsoft.com/office/drawing/2014/main" id="{3E5FC2D2-81DF-E345-A369-86CD57CF4B0E}"/>
              </a:ext>
            </a:extLst>
          </p:cNvPr>
          <p:cNvSpPr txBox="1">
            <a:spLocks/>
          </p:cNvSpPr>
          <p:nvPr/>
        </p:nvSpPr>
        <p:spPr>
          <a:xfrm>
            <a:off x="516274" y="4639065"/>
            <a:ext cx="2170339" cy="513324"/>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000" b="1" dirty="0">
                <a:solidFill>
                  <a:srgbClr val="C00000"/>
                </a:solidFill>
                <a:latin typeface="Avenir Light" panose="020B0402020203020204" pitchFamily="34" charset="77"/>
              </a:rPr>
              <a:t>62B pages</a:t>
            </a:r>
          </a:p>
        </p:txBody>
      </p:sp>
      <p:sp>
        <p:nvSpPr>
          <p:cNvPr id="13" name="Content Placeholder 2">
            <a:extLst>
              <a:ext uri="{FF2B5EF4-FFF2-40B4-BE49-F238E27FC236}">
                <a16:creationId xmlns:a16="http://schemas.microsoft.com/office/drawing/2014/main" id="{EE04B874-D361-5845-8606-02FEE20A14DD}"/>
              </a:ext>
            </a:extLst>
          </p:cNvPr>
          <p:cNvSpPr txBox="1">
            <a:spLocks/>
          </p:cNvSpPr>
          <p:nvPr/>
        </p:nvSpPr>
        <p:spPr>
          <a:xfrm>
            <a:off x="3118134" y="4515977"/>
            <a:ext cx="2425613" cy="618233"/>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000" b="1" dirty="0">
                <a:solidFill>
                  <a:srgbClr val="C00000"/>
                </a:solidFill>
                <a:latin typeface="Avenir Light" panose="020B0402020203020204" pitchFamily="34" charset="77"/>
              </a:rPr>
              <a:t>500M tweets/day</a:t>
            </a:r>
          </a:p>
        </p:txBody>
      </p:sp>
      <p:sp>
        <p:nvSpPr>
          <p:cNvPr id="14" name="Content Placeholder 2">
            <a:extLst>
              <a:ext uri="{FF2B5EF4-FFF2-40B4-BE49-F238E27FC236}">
                <a16:creationId xmlns:a16="http://schemas.microsoft.com/office/drawing/2014/main" id="{B4181BA3-2781-824D-A3F0-CE813A9AC866}"/>
              </a:ext>
            </a:extLst>
          </p:cNvPr>
          <p:cNvSpPr txBox="1">
            <a:spLocks/>
          </p:cNvSpPr>
          <p:nvPr/>
        </p:nvSpPr>
        <p:spPr>
          <a:xfrm>
            <a:off x="5543747" y="4610523"/>
            <a:ext cx="2576996" cy="541866"/>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000" b="1" dirty="0">
                <a:solidFill>
                  <a:srgbClr val="C00000"/>
                </a:solidFill>
                <a:latin typeface="Avenir Light" panose="020B0402020203020204" pitchFamily="34" charset="77"/>
              </a:rPr>
              <a:t>360M user pages</a:t>
            </a:r>
          </a:p>
        </p:txBody>
      </p:sp>
      <p:sp>
        <p:nvSpPr>
          <p:cNvPr id="17" name="Slide Number Placeholder 16">
            <a:extLst>
              <a:ext uri="{FF2B5EF4-FFF2-40B4-BE49-F238E27FC236}">
                <a16:creationId xmlns:a16="http://schemas.microsoft.com/office/drawing/2014/main" id="{7018407C-8079-D948-9F12-E38312ADE478}"/>
              </a:ext>
            </a:extLst>
          </p:cNvPr>
          <p:cNvSpPr>
            <a:spLocks noGrp="1"/>
          </p:cNvSpPr>
          <p:nvPr>
            <p:ph type="sldNum" sz="quarter" idx="12"/>
          </p:nvPr>
        </p:nvSpPr>
        <p:spPr/>
        <p:txBody>
          <a:bodyPr/>
          <a:lstStyle/>
          <a:p>
            <a:fld id="{6BCA73C5-4051-2D45-AC51-FD5A1C1C157A}" type="slidenum">
              <a:rPr lang="en-US" smtClean="0"/>
              <a:t>5</a:t>
            </a:fld>
            <a:endParaRPr lang="en-US"/>
          </a:p>
        </p:txBody>
      </p:sp>
      <p:pic>
        <p:nvPicPr>
          <p:cNvPr id="15" name="Picture 14">
            <a:extLst>
              <a:ext uri="{FF2B5EF4-FFF2-40B4-BE49-F238E27FC236}">
                <a16:creationId xmlns:a16="http://schemas.microsoft.com/office/drawing/2014/main" id="{9EB98303-4247-E64C-A37E-CA3BCD255D5D}"/>
              </a:ext>
            </a:extLst>
          </p:cNvPr>
          <p:cNvPicPr>
            <a:picLocks noChangeAspect="1"/>
          </p:cNvPicPr>
          <p:nvPr/>
        </p:nvPicPr>
        <p:blipFill>
          <a:blip r:embed="rId3"/>
          <a:stretch>
            <a:fillRect/>
          </a:stretch>
        </p:blipFill>
        <p:spPr>
          <a:xfrm>
            <a:off x="3858156" y="3257549"/>
            <a:ext cx="1279583" cy="1041400"/>
          </a:xfrm>
          <a:prstGeom prst="rect">
            <a:avLst/>
          </a:prstGeom>
        </p:spPr>
      </p:pic>
      <p:pic>
        <p:nvPicPr>
          <p:cNvPr id="16" name="Picture 15">
            <a:extLst>
              <a:ext uri="{FF2B5EF4-FFF2-40B4-BE49-F238E27FC236}">
                <a16:creationId xmlns:a16="http://schemas.microsoft.com/office/drawing/2014/main" id="{3086FEAE-B846-5D40-B8C2-C68DC0657EE6}"/>
              </a:ext>
            </a:extLst>
          </p:cNvPr>
          <p:cNvPicPr>
            <a:picLocks noChangeAspect="1"/>
          </p:cNvPicPr>
          <p:nvPr/>
        </p:nvPicPr>
        <p:blipFill>
          <a:blip r:embed="rId4"/>
          <a:stretch>
            <a:fillRect/>
          </a:stretch>
        </p:blipFill>
        <p:spPr>
          <a:xfrm>
            <a:off x="638175" y="3257549"/>
            <a:ext cx="2315366" cy="1258428"/>
          </a:xfrm>
          <a:prstGeom prst="rect">
            <a:avLst/>
          </a:prstGeom>
        </p:spPr>
      </p:pic>
      <p:pic>
        <p:nvPicPr>
          <p:cNvPr id="18" name="Picture 17">
            <a:extLst>
              <a:ext uri="{FF2B5EF4-FFF2-40B4-BE49-F238E27FC236}">
                <a16:creationId xmlns:a16="http://schemas.microsoft.com/office/drawing/2014/main" id="{F860929D-56C5-2945-95D6-52D9807C6FE5}"/>
              </a:ext>
            </a:extLst>
          </p:cNvPr>
          <p:cNvPicPr>
            <a:picLocks noChangeAspect="1"/>
          </p:cNvPicPr>
          <p:nvPr/>
        </p:nvPicPr>
        <p:blipFill>
          <a:blip r:embed="rId5"/>
          <a:stretch>
            <a:fillRect/>
          </a:stretch>
        </p:blipFill>
        <p:spPr>
          <a:xfrm>
            <a:off x="7882339" y="3614992"/>
            <a:ext cx="3680600" cy="541866"/>
          </a:xfrm>
          <a:prstGeom prst="rect">
            <a:avLst/>
          </a:prstGeom>
        </p:spPr>
      </p:pic>
      <p:pic>
        <p:nvPicPr>
          <p:cNvPr id="20" name="Picture 19">
            <a:extLst>
              <a:ext uri="{FF2B5EF4-FFF2-40B4-BE49-F238E27FC236}">
                <a16:creationId xmlns:a16="http://schemas.microsoft.com/office/drawing/2014/main" id="{81FE9831-A2D4-D349-A0B8-CFAA3F815880}"/>
              </a:ext>
            </a:extLst>
          </p:cNvPr>
          <p:cNvPicPr>
            <a:picLocks noChangeAspect="1"/>
          </p:cNvPicPr>
          <p:nvPr/>
        </p:nvPicPr>
        <p:blipFill>
          <a:blip r:embed="rId6"/>
          <a:stretch>
            <a:fillRect/>
          </a:stretch>
        </p:blipFill>
        <p:spPr>
          <a:xfrm>
            <a:off x="6042355" y="3257549"/>
            <a:ext cx="1193214" cy="1128522"/>
          </a:xfrm>
          <a:prstGeom prst="rect">
            <a:avLst/>
          </a:prstGeom>
        </p:spPr>
      </p:pic>
      <p:sp>
        <p:nvSpPr>
          <p:cNvPr id="21" name="Content Placeholder 2">
            <a:extLst>
              <a:ext uri="{FF2B5EF4-FFF2-40B4-BE49-F238E27FC236}">
                <a16:creationId xmlns:a16="http://schemas.microsoft.com/office/drawing/2014/main" id="{5B9243B7-926C-294F-A0DE-EA5A9F56C831}"/>
              </a:ext>
            </a:extLst>
          </p:cNvPr>
          <p:cNvSpPr txBox="1">
            <a:spLocks/>
          </p:cNvSpPr>
          <p:nvPr/>
        </p:nvSpPr>
        <p:spPr>
          <a:xfrm>
            <a:off x="8281189" y="4576271"/>
            <a:ext cx="2882900" cy="572503"/>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000" b="1" dirty="0">
                <a:solidFill>
                  <a:srgbClr val="C00000"/>
                </a:solidFill>
                <a:latin typeface="Avenir Light" panose="020B0402020203020204" pitchFamily="34" charset="77"/>
              </a:rPr>
              <a:t>13M articles</a:t>
            </a:r>
          </a:p>
        </p:txBody>
      </p:sp>
    </p:spTree>
    <p:extLst>
      <p:ext uri="{BB962C8B-B14F-4D97-AF65-F5344CB8AC3E}">
        <p14:creationId xmlns:p14="http://schemas.microsoft.com/office/powerpoint/2010/main" val="740702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50</a:t>
            </a:fld>
            <a:endParaRPr lang="en-US"/>
          </a:p>
        </p:txBody>
      </p:sp>
      <p:sp>
        <p:nvSpPr>
          <p:cNvPr id="18" name="Content Placeholder 2">
            <a:extLst>
              <a:ext uri="{FF2B5EF4-FFF2-40B4-BE49-F238E27FC236}">
                <a16:creationId xmlns:a16="http://schemas.microsoft.com/office/drawing/2014/main" id="{04F88AF2-07E6-8940-BCA9-D4110653E1C7}"/>
              </a:ext>
            </a:extLst>
          </p:cNvPr>
          <p:cNvSpPr txBox="1">
            <a:spLocks/>
          </p:cNvSpPr>
          <p:nvPr/>
        </p:nvSpPr>
        <p:spPr>
          <a:xfrm>
            <a:off x="361950" y="3668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UNIGRAM ISSUES?</a:t>
            </a:r>
          </a:p>
        </p:txBody>
      </p:sp>
      <p:sp>
        <p:nvSpPr>
          <p:cNvPr id="16" name="Content Placeholder 2">
            <a:extLst>
              <a:ext uri="{FF2B5EF4-FFF2-40B4-BE49-F238E27FC236}">
                <a16:creationId xmlns:a16="http://schemas.microsoft.com/office/drawing/2014/main" id="{B273ED2B-954D-8B4B-903B-A620B7A145AC}"/>
              </a:ext>
            </a:extLst>
          </p:cNvPr>
          <p:cNvSpPr txBox="1">
            <a:spLocks/>
          </p:cNvSpPr>
          <p:nvPr/>
        </p:nvSpPr>
        <p:spPr>
          <a:xfrm>
            <a:off x="2415281" y="1555247"/>
            <a:ext cx="736143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solidFill>
                  <a:schemeClr val="accent1">
                    <a:lumMod val="75000"/>
                  </a:schemeClr>
                </a:solidFill>
                <a:latin typeface="Avenir Black" panose="02000503020000020003" pitchFamily="2" charset="0"/>
              </a:rPr>
              <a:t>Easiest Approach:</a:t>
            </a:r>
            <a:endParaRPr lang="en-US" b="1" dirty="0">
              <a:latin typeface="Avenir Black" panose="02000503020000020003" pitchFamily="2" charset="0"/>
            </a:endParaRPr>
          </a:p>
        </p:txBody>
      </p:sp>
      <p:sp>
        <p:nvSpPr>
          <p:cNvPr id="8" name="Content Placeholder 2">
            <a:extLst>
              <a:ext uri="{FF2B5EF4-FFF2-40B4-BE49-F238E27FC236}">
                <a16:creationId xmlns:a16="http://schemas.microsoft.com/office/drawing/2014/main" id="{669049A0-73F5-0648-8E2D-073CAE969D89}"/>
              </a:ext>
            </a:extLst>
          </p:cNvPr>
          <p:cNvSpPr txBox="1">
            <a:spLocks/>
          </p:cNvSpPr>
          <p:nvPr/>
        </p:nvSpPr>
        <p:spPr>
          <a:xfrm>
            <a:off x="2415281" y="2393446"/>
            <a:ext cx="8677486" cy="13344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dirty="0">
                <a:latin typeface="Avenir Book" panose="02000503020000020003" pitchFamily="2" charset="0"/>
              </a:rPr>
              <a:t>Instead of words being completely independent, condition each word on its immediate predecessor</a:t>
            </a:r>
          </a:p>
        </p:txBody>
      </p:sp>
    </p:spTree>
    <p:extLst>
      <p:ext uri="{BB962C8B-B14F-4D97-AF65-F5344CB8AC3E}">
        <p14:creationId xmlns:p14="http://schemas.microsoft.com/office/powerpoint/2010/main" val="1424619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E9722EA-DC85-7D45-B3EF-1BB771D1C766}"/>
              </a:ext>
            </a:extLst>
          </p:cNvPr>
          <p:cNvSpPr/>
          <p:nvPr/>
        </p:nvSpPr>
        <p:spPr>
          <a:xfrm>
            <a:off x="2779956" y="3857614"/>
            <a:ext cx="1690444"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1046406" y="1509941"/>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1600656"/>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51</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237354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246425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71806" y="3224441"/>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71806" y="3315156"/>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55943" y="4008963"/>
            <a:ext cx="360257" cy="9071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55943" y="4099678"/>
            <a:ext cx="360257" cy="9071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55943" y="4943364"/>
            <a:ext cx="360257" cy="9071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55943" y="5034081"/>
            <a:ext cx="360257" cy="907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FD8D12-181B-D243-B6D0-AB85274E9D4D}"/>
              </a:ext>
            </a:extLst>
          </p:cNvPr>
          <p:cNvSpPr/>
          <p:nvPr/>
        </p:nvSpPr>
        <p:spPr>
          <a:xfrm>
            <a:off x="2255943" y="5787050"/>
            <a:ext cx="360257" cy="90715"/>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C90123-E7CF-AD49-BF5B-68961810FA49}"/>
              </a:ext>
            </a:extLst>
          </p:cNvPr>
          <p:cNvSpPr/>
          <p:nvPr/>
        </p:nvSpPr>
        <p:spPr>
          <a:xfrm>
            <a:off x="2255943" y="5877765"/>
            <a:ext cx="360257" cy="907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 name="Rectangle 2">
            <a:extLst>
              <a:ext uri="{FF2B5EF4-FFF2-40B4-BE49-F238E27FC236}">
                <a16:creationId xmlns:a16="http://schemas.microsoft.com/office/drawing/2014/main" id="{3E268DC7-6817-B34C-A156-457418092E55}"/>
              </a:ext>
            </a:extLst>
          </p:cNvPr>
          <p:cNvSpPr/>
          <p:nvPr/>
        </p:nvSpPr>
        <p:spPr>
          <a:xfrm>
            <a:off x="2779956" y="3557219"/>
            <a:ext cx="1822935" cy="2567882"/>
          </a:xfrm>
          <a:prstGeom prst="rect">
            <a:avLst/>
          </a:prstGeom>
        </p:spPr>
        <p:txBody>
          <a:bodyPr wrap="none" anchor="t">
            <a:spAutoFit/>
          </a:bodyPr>
          <a:lstStyle/>
          <a:p>
            <a:pPr>
              <a:lnSpc>
                <a:spcPct val="200000"/>
              </a:lnSpc>
            </a:pPr>
            <a:r>
              <a:rPr lang="en-US" sz="2800" dirty="0">
                <a:solidFill>
                  <a:schemeClr val="bg2">
                    <a:lumMod val="25000"/>
                  </a:schemeClr>
                </a:solidFill>
                <a:latin typeface="Avenir Medium" panose="02000503020000020003" pitchFamily="2" charset="0"/>
              </a:rPr>
              <a:t>Unigrams</a:t>
            </a:r>
          </a:p>
          <a:p>
            <a:pPr>
              <a:lnSpc>
                <a:spcPct val="200000"/>
              </a:lnSpc>
            </a:pPr>
            <a:r>
              <a:rPr lang="en-US" sz="2800" dirty="0">
                <a:solidFill>
                  <a:schemeClr val="bg2">
                    <a:lumMod val="25000"/>
                  </a:schemeClr>
                </a:solidFill>
                <a:latin typeface="Avenir Medium" panose="02000503020000020003" pitchFamily="2" charset="0"/>
              </a:rPr>
              <a:t>Bigrams</a:t>
            </a:r>
          </a:p>
          <a:p>
            <a:pPr>
              <a:lnSpc>
                <a:spcPct val="200000"/>
              </a:lnSpc>
            </a:pPr>
            <a:r>
              <a:rPr lang="en-US" sz="2800" dirty="0">
                <a:solidFill>
                  <a:schemeClr val="bg2">
                    <a:lumMod val="25000"/>
                  </a:schemeClr>
                </a:solidFill>
                <a:latin typeface="Avenir Medium" panose="02000503020000020003" pitchFamily="2" charset="0"/>
              </a:rPr>
              <a:t>Perplexity</a:t>
            </a:r>
          </a:p>
        </p:txBody>
      </p:sp>
      <p:sp>
        <p:nvSpPr>
          <p:cNvPr id="20" name="Subtitle 2">
            <a:extLst>
              <a:ext uri="{FF2B5EF4-FFF2-40B4-BE49-F238E27FC236}">
                <a16:creationId xmlns:a16="http://schemas.microsoft.com/office/drawing/2014/main" id="{A50EA42F-70D7-334E-9EFF-D8C9FF49CFC7}"/>
              </a:ext>
            </a:extLst>
          </p:cNvPr>
          <p:cNvSpPr txBox="1">
            <a:spLocks/>
          </p:cNvSpPr>
          <p:nvPr/>
        </p:nvSpPr>
        <p:spPr>
          <a:xfrm>
            <a:off x="2154343" y="1053178"/>
            <a:ext cx="4780847" cy="2723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Recap where we are</a:t>
            </a:r>
            <a:endParaRPr lang="en-US" b="1"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NLP Introduction</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Language Models</a:t>
            </a:r>
          </a:p>
        </p:txBody>
      </p:sp>
    </p:spTree>
    <p:extLst>
      <p:ext uri="{BB962C8B-B14F-4D97-AF65-F5344CB8AC3E}">
        <p14:creationId xmlns:p14="http://schemas.microsoft.com/office/powerpoint/2010/main" val="14833234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E9722EA-DC85-7D45-B3EF-1BB771D1C766}"/>
              </a:ext>
            </a:extLst>
          </p:cNvPr>
          <p:cNvSpPr/>
          <p:nvPr/>
        </p:nvSpPr>
        <p:spPr>
          <a:xfrm>
            <a:off x="2735015" y="4746658"/>
            <a:ext cx="1582290"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1046406" y="1509941"/>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1600656"/>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52</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237354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246425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71806" y="3224441"/>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71806" y="3315156"/>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55943" y="4008963"/>
            <a:ext cx="360257" cy="9071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55943" y="4099678"/>
            <a:ext cx="360257" cy="9071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55943" y="4943364"/>
            <a:ext cx="360257" cy="9071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55943" y="5034081"/>
            <a:ext cx="360257" cy="907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FD8D12-181B-D243-B6D0-AB85274E9D4D}"/>
              </a:ext>
            </a:extLst>
          </p:cNvPr>
          <p:cNvSpPr/>
          <p:nvPr/>
        </p:nvSpPr>
        <p:spPr>
          <a:xfrm>
            <a:off x="2255943" y="5787050"/>
            <a:ext cx="360257" cy="90715"/>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C90123-E7CF-AD49-BF5B-68961810FA49}"/>
              </a:ext>
            </a:extLst>
          </p:cNvPr>
          <p:cNvSpPr/>
          <p:nvPr/>
        </p:nvSpPr>
        <p:spPr>
          <a:xfrm>
            <a:off x="2255943" y="5877765"/>
            <a:ext cx="360257" cy="907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20" name="Subtitle 2">
            <a:extLst>
              <a:ext uri="{FF2B5EF4-FFF2-40B4-BE49-F238E27FC236}">
                <a16:creationId xmlns:a16="http://schemas.microsoft.com/office/drawing/2014/main" id="{A50EA42F-70D7-334E-9EFF-D8C9FF49CFC7}"/>
              </a:ext>
            </a:extLst>
          </p:cNvPr>
          <p:cNvSpPr txBox="1">
            <a:spLocks/>
          </p:cNvSpPr>
          <p:nvPr/>
        </p:nvSpPr>
        <p:spPr>
          <a:xfrm>
            <a:off x="2154343" y="1053178"/>
            <a:ext cx="4780847" cy="2723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Recap where we are</a:t>
            </a:r>
            <a:endParaRPr lang="en-US" b="1"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NLP Introduction</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Language Models</a:t>
            </a:r>
          </a:p>
        </p:txBody>
      </p:sp>
      <p:sp>
        <p:nvSpPr>
          <p:cNvPr id="21" name="Rectangle 20">
            <a:extLst>
              <a:ext uri="{FF2B5EF4-FFF2-40B4-BE49-F238E27FC236}">
                <a16:creationId xmlns:a16="http://schemas.microsoft.com/office/drawing/2014/main" id="{5DE7A532-DD9A-B843-B9EA-50132CCA1E74}"/>
              </a:ext>
            </a:extLst>
          </p:cNvPr>
          <p:cNvSpPr/>
          <p:nvPr/>
        </p:nvSpPr>
        <p:spPr>
          <a:xfrm>
            <a:off x="2779956" y="3557219"/>
            <a:ext cx="1822935" cy="2567882"/>
          </a:xfrm>
          <a:prstGeom prst="rect">
            <a:avLst/>
          </a:prstGeom>
        </p:spPr>
        <p:txBody>
          <a:bodyPr wrap="none" anchor="t">
            <a:spAutoFit/>
          </a:bodyPr>
          <a:lstStyle/>
          <a:p>
            <a:pPr>
              <a:lnSpc>
                <a:spcPct val="200000"/>
              </a:lnSpc>
            </a:pPr>
            <a:r>
              <a:rPr lang="en-US" sz="2800" dirty="0">
                <a:solidFill>
                  <a:schemeClr val="bg2">
                    <a:lumMod val="25000"/>
                  </a:schemeClr>
                </a:solidFill>
                <a:latin typeface="Avenir Medium" panose="02000503020000020003" pitchFamily="2" charset="0"/>
              </a:rPr>
              <a:t>Unigrams</a:t>
            </a:r>
          </a:p>
          <a:p>
            <a:pPr>
              <a:lnSpc>
                <a:spcPct val="200000"/>
              </a:lnSpc>
            </a:pPr>
            <a:r>
              <a:rPr lang="en-US" sz="2800" dirty="0">
                <a:solidFill>
                  <a:schemeClr val="bg2">
                    <a:lumMod val="25000"/>
                  </a:schemeClr>
                </a:solidFill>
                <a:latin typeface="Avenir Medium" panose="02000503020000020003" pitchFamily="2" charset="0"/>
              </a:rPr>
              <a:t>Bigrams</a:t>
            </a:r>
          </a:p>
          <a:p>
            <a:pPr>
              <a:lnSpc>
                <a:spcPct val="200000"/>
              </a:lnSpc>
            </a:pPr>
            <a:r>
              <a:rPr lang="en-US" sz="2800" dirty="0">
                <a:solidFill>
                  <a:schemeClr val="bg2">
                    <a:lumMod val="25000"/>
                  </a:schemeClr>
                </a:solidFill>
                <a:latin typeface="Avenir Medium" panose="02000503020000020003" pitchFamily="2" charset="0"/>
              </a:rPr>
              <a:t>Perplexity</a:t>
            </a:r>
          </a:p>
        </p:txBody>
      </p:sp>
    </p:spTree>
    <p:extLst>
      <p:ext uri="{BB962C8B-B14F-4D97-AF65-F5344CB8AC3E}">
        <p14:creationId xmlns:p14="http://schemas.microsoft.com/office/powerpoint/2010/main" val="30504115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3439597" cy="551401"/>
          </a:xfrm>
        </p:spPr>
        <p:txBody>
          <a:bodyPr/>
          <a:lstStyle/>
          <a:p>
            <a:r>
              <a:rPr lang="en-US" dirty="0"/>
              <a:t>Bigram LM</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53</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81D92A3D-654C-B244-9DCB-15711033B0F9}"/>
              </a:ext>
            </a:extLst>
          </p:cNvPr>
          <p:cNvSpPr txBox="1">
            <a:spLocks/>
          </p:cNvSpPr>
          <p:nvPr/>
        </p:nvSpPr>
        <p:spPr>
          <a:xfrm>
            <a:off x="3435271" y="2110005"/>
            <a:ext cx="5376467" cy="12494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Look at </a:t>
            </a:r>
            <a:r>
              <a:rPr lang="en-US" sz="2400" i="1" dirty="0">
                <a:latin typeface="Avenir Light" panose="020B0402020203020204" pitchFamily="34" charset="77"/>
              </a:rPr>
              <a:t>pairs</a:t>
            </a:r>
            <a:r>
              <a:rPr lang="en-US" sz="2400" dirty="0">
                <a:latin typeface="Avenir Light" panose="020B0402020203020204" pitchFamily="34" charset="77"/>
              </a:rPr>
              <a:t> of consecutive words</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51D9435B-A21C-3349-B687-10247F566930}"/>
                  </a:ext>
                </a:extLst>
              </p:cNvPr>
              <p:cNvSpPr txBox="1">
                <a:spLocks/>
              </p:cNvSpPr>
              <p:nvPr/>
            </p:nvSpPr>
            <p:spPr>
              <a:xfrm>
                <a:off x="903804" y="4302704"/>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xmlns="">
          <p:sp>
            <p:nvSpPr>
              <p:cNvPr id="16" name="Content Placeholder 2">
                <a:extLst>
                  <a:ext uri="{FF2B5EF4-FFF2-40B4-BE49-F238E27FC236}">
                    <a16:creationId xmlns:a16="http://schemas.microsoft.com/office/drawing/2014/main" id="{51D9435B-A21C-3349-B687-10247F566930}"/>
                  </a:ext>
                </a:extLst>
              </p:cNvPr>
              <p:cNvSpPr txBox="1">
                <a:spLocks noRot="1" noChangeAspect="1" noMove="1" noResize="1" noEditPoints="1" noAdjustHandles="1" noChangeArrowheads="1" noChangeShapeType="1" noTextEdit="1"/>
              </p:cNvSpPr>
              <p:nvPr/>
            </p:nvSpPr>
            <p:spPr>
              <a:xfrm>
                <a:off x="903804" y="4302704"/>
                <a:ext cx="9829801" cy="7340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2079671B-533F-E34B-B532-A3239EAFF177}"/>
                  </a:ext>
                </a:extLst>
              </p:cNvPr>
              <p:cNvSpPr txBox="1">
                <a:spLocks/>
              </p:cNvSpPr>
              <p:nvPr/>
            </p:nvSpPr>
            <p:spPr>
              <a:xfrm>
                <a:off x="4917001" y="4659558"/>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18" name="Content Placeholder 2">
                <a:extLst>
                  <a:ext uri="{FF2B5EF4-FFF2-40B4-BE49-F238E27FC236}">
                    <a16:creationId xmlns:a16="http://schemas.microsoft.com/office/drawing/2014/main" id="{2079671B-533F-E34B-B532-A3239EAFF177}"/>
                  </a:ext>
                </a:extLst>
              </p:cNvPr>
              <p:cNvSpPr txBox="1">
                <a:spLocks noRot="1" noChangeAspect="1" noMove="1" noResize="1" noEditPoints="1" noAdjustHandles="1" noChangeArrowheads="1" noChangeShapeType="1" noTextEdit="1"/>
              </p:cNvSpPr>
              <p:nvPr/>
            </p:nvSpPr>
            <p:spPr>
              <a:xfrm>
                <a:off x="4917001" y="4659558"/>
                <a:ext cx="609602" cy="469672"/>
              </a:xfrm>
              <a:prstGeom prst="rect">
                <a:avLst/>
              </a:prstGeom>
              <a:blipFill>
                <a:blip r:embed="rId3"/>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2D260D43-EEAB-D14A-9591-9A7BBC464F93}"/>
                  </a:ext>
                </a:extLst>
              </p:cNvPr>
              <p:cNvSpPr txBox="1">
                <a:spLocks/>
              </p:cNvSpPr>
              <p:nvPr/>
            </p:nvSpPr>
            <p:spPr>
              <a:xfrm>
                <a:off x="5513903" y="4644025"/>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19" name="Content Placeholder 2">
                <a:extLst>
                  <a:ext uri="{FF2B5EF4-FFF2-40B4-BE49-F238E27FC236}">
                    <a16:creationId xmlns:a16="http://schemas.microsoft.com/office/drawing/2014/main" id="{2D260D43-EEAB-D14A-9591-9A7BBC464F93}"/>
                  </a:ext>
                </a:extLst>
              </p:cNvPr>
              <p:cNvSpPr txBox="1">
                <a:spLocks noRot="1" noChangeAspect="1" noMove="1" noResize="1" noEditPoints="1" noAdjustHandles="1" noChangeArrowheads="1" noChangeShapeType="1" noTextEdit="1"/>
              </p:cNvSpPr>
              <p:nvPr/>
            </p:nvSpPr>
            <p:spPr>
              <a:xfrm>
                <a:off x="5513903" y="4644025"/>
                <a:ext cx="609602" cy="469672"/>
              </a:xfrm>
              <a:prstGeom prst="rect">
                <a:avLst/>
              </a:prstGeom>
              <a:blipFill>
                <a:blip r:embed="rId4"/>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31A0D330-302E-294B-9992-B89C7EEBEC08}"/>
                  </a:ext>
                </a:extLst>
              </p:cNvPr>
              <p:cNvSpPr txBox="1">
                <a:spLocks/>
              </p:cNvSpPr>
              <p:nvPr/>
            </p:nvSpPr>
            <p:spPr>
              <a:xfrm>
                <a:off x="6110804" y="4646858"/>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20" name="Content Placeholder 2">
                <a:extLst>
                  <a:ext uri="{FF2B5EF4-FFF2-40B4-BE49-F238E27FC236}">
                    <a16:creationId xmlns:a16="http://schemas.microsoft.com/office/drawing/2014/main" id="{31A0D330-302E-294B-9992-B89C7EEBEC08}"/>
                  </a:ext>
                </a:extLst>
              </p:cNvPr>
              <p:cNvSpPr txBox="1">
                <a:spLocks noRot="1" noChangeAspect="1" noMove="1" noResize="1" noEditPoints="1" noAdjustHandles="1" noChangeArrowheads="1" noChangeShapeType="1" noTextEdit="1"/>
              </p:cNvSpPr>
              <p:nvPr/>
            </p:nvSpPr>
            <p:spPr>
              <a:xfrm>
                <a:off x="6110804" y="4646858"/>
                <a:ext cx="609602" cy="469672"/>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96D72470-4130-F749-8DAB-808064B7229C}"/>
                  </a:ext>
                </a:extLst>
              </p:cNvPr>
              <p:cNvSpPr txBox="1">
                <a:spLocks/>
              </p:cNvSpPr>
              <p:nvPr/>
            </p:nvSpPr>
            <p:spPr>
              <a:xfrm>
                <a:off x="6688652" y="4645831"/>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21" name="Content Placeholder 2">
                <a:extLst>
                  <a:ext uri="{FF2B5EF4-FFF2-40B4-BE49-F238E27FC236}">
                    <a16:creationId xmlns:a16="http://schemas.microsoft.com/office/drawing/2014/main" id="{96D72470-4130-F749-8DAB-808064B7229C}"/>
                  </a:ext>
                </a:extLst>
              </p:cNvPr>
              <p:cNvSpPr txBox="1">
                <a:spLocks noRot="1" noChangeAspect="1" noMove="1" noResize="1" noEditPoints="1" noAdjustHandles="1" noChangeArrowheads="1" noChangeShapeType="1" noTextEdit="1"/>
              </p:cNvSpPr>
              <p:nvPr/>
            </p:nvSpPr>
            <p:spPr>
              <a:xfrm>
                <a:off x="6688652" y="4645831"/>
                <a:ext cx="609602" cy="469672"/>
              </a:xfrm>
              <a:prstGeom prst="rect">
                <a:avLst/>
              </a:prstGeom>
              <a:blipFill>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53F0DE5-E956-7E43-B9FA-BFDCEAC7F0F2}"/>
                  </a:ext>
                </a:extLst>
              </p:cNvPr>
              <p:cNvSpPr txBox="1">
                <a:spLocks/>
              </p:cNvSpPr>
              <p:nvPr/>
            </p:nvSpPr>
            <p:spPr>
              <a:xfrm>
                <a:off x="7310954" y="4654348"/>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22" name="Content Placeholder 2">
                <a:extLst>
                  <a:ext uri="{FF2B5EF4-FFF2-40B4-BE49-F238E27FC236}">
                    <a16:creationId xmlns:a16="http://schemas.microsoft.com/office/drawing/2014/main" id="{A53F0DE5-E956-7E43-B9FA-BFDCEAC7F0F2}"/>
                  </a:ext>
                </a:extLst>
              </p:cNvPr>
              <p:cNvSpPr txBox="1">
                <a:spLocks noRot="1" noChangeAspect="1" noMove="1" noResize="1" noEditPoints="1" noAdjustHandles="1" noChangeArrowheads="1" noChangeShapeType="1" noTextEdit="1"/>
              </p:cNvSpPr>
              <p:nvPr/>
            </p:nvSpPr>
            <p:spPr>
              <a:xfrm>
                <a:off x="7310954" y="4654348"/>
                <a:ext cx="609602" cy="469672"/>
              </a:xfrm>
              <a:prstGeom prst="rect">
                <a:avLst/>
              </a:prstGeom>
              <a:blipFill>
                <a:blip r:embed="rId7"/>
                <a:stretch>
                  <a:fillRect b="-7895"/>
                </a:stretch>
              </a:blipFill>
            </p:spPr>
            <p:txBody>
              <a:bodyPr/>
              <a:lstStyle/>
              <a:p>
                <a:r>
                  <a:rPr lang="en-US">
                    <a:noFill/>
                  </a:rPr>
                  <a:t> </a:t>
                </a:r>
              </a:p>
            </p:txBody>
          </p:sp>
        </mc:Fallback>
      </mc:AlternateContent>
    </p:spTree>
    <p:extLst>
      <p:ext uri="{BB962C8B-B14F-4D97-AF65-F5344CB8AC3E}">
        <p14:creationId xmlns:p14="http://schemas.microsoft.com/office/powerpoint/2010/main" val="33682477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352C1F8-B943-5644-8BB4-959F577832E8}"/>
              </a:ext>
            </a:extLst>
          </p:cNvPr>
          <p:cNvSpPr/>
          <p:nvPr/>
        </p:nvSpPr>
        <p:spPr>
          <a:xfrm>
            <a:off x="4828104" y="4006167"/>
            <a:ext cx="1280596" cy="769033"/>
          </a:xfrm>
          <a:prstGeom prst="rect">
            <a:avLst/>
          </a:prstGeom>
          <a:solidFill>
            <a:schemeClr val="accent5">
              <a:lumMod val="40000"/>
              <a:lumOff val="60000"/>
              <a:alpha val="3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54</a:t>
            </a:fld>
            <a:endParaRPr lang="en-US"/>
          </a:p>
        </p:txBody>
      </p:sp>
      <p:sp>
        <p:nvSpPr>
          <p:cNvPr id="17" name="Content Placeholder 2">
            <a:extLst>
              <a:ext uri="{FF2B5EF4-FFF2-40B4-BE49-F238E27FC236}">
                <a16:creationId xmlns:a16="http://schemas.microsoft.com/office/drawing/2014/main" id="{9CD5397B-D5AD-B147-A204-4F1922FA0FE5}"/>
              </a:ext>
            </a:extLst>
          </p:cNvPr>
          <p:cNvSpPr txBox="1">
            <a:spLocks/>
          </p:cNvSpPr>
          <p:nvPr/>
        </p:nvSpPr>
        <p:spPr>
          <a:xfrm>
            <a:off x="4830209" y="4006167"/>
            <a:ext cx="1267896" cy="376263"/>
          </a:xfrm>
          <a:prstGeom prst="rect">
            <a:avLst/>
          </a:prstGeom>
          <a:solidFill>
            <a:schemeClr val="accent5">
              <a:lumMod val="40000"/>
              <a:lumOff val="60000"/>
            </a:schemeClr>
          </a:solidFill>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b="1" dirty="0">
                <a:latin typeface="Avenir Light" panose="020B0402020203020204" pitchFamily="34" charset="77"/>
              </a:rPr>
              <a:t>probability</a:t>
            </a:r>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A0253CBD-F40B-D242-93FE-B21E7CF05C1E}"/>
                  </a:ext>
                </a:extLst>
              </p:cNvPr>
              <p:cNvSpPr txBox="1">
                <a:spLocks/>
              </p:cNvSpPr>
              <p:nvPr/>
            </p:nvSpPr>
            <p:spPr>
              <a:xfrm>
                <a:off x="903804" y="4302704"/>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xmlns="">
          <p:sp>
            <p:nvSpPr>
              <p:cNvPr id="23" name="Content Placeholder 2">
                <a:extLst>
                  <a:ext uri="{FF2B5EF4-FFF2-40B4-BE49-F238E27FC236}">
                    <a16:creationId xmlns:a16="http://schemas.microsoft.com/office/drawing/2014/main" id="{A0253CBD-F40B-D242-93FE-B21E7CF05C1E}"/>
                  </a:ext>
                </a:extLst>
              </p:cNvPr>
              <p:cNvSpPr txBox="1">
                <a:spLocks noRot="1" noChangeAspect="1" noMove="1" noResize="1" noEditPoints="1" noAdjustHandles="1" noChangeArrowheads="1" noChangeShapeType="1" noTextEdit="1"/>
              </p:cNvSpPr>
              <p:nvPr/>
            </p:nvSpPr>
            <p:spPr>
              <a:xfrm>
                <a:off x="903804" y="4302704"/>
                <a:ext cx="9829801" cy="7340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Content Placeholder 2">
                <a:extLst>
                  <a:ext uri="{FF2B5EF4-FFF2-40B4-BE49-F238E27FC236}">
                    <a16:creationId xmlns:a16="http://schemas.microsoft.com/office/drawing/2014/main" id="{7624EA91-5B01-CA4B-9E48-AAFD31D6E02B}"/>
                  </a:ext>
                </a:extLst>
              </p:cNvPr>
              <p:cNvSpPr txBox="1">
                <a:spLocks/>
              </p:cNvSpPr>
              <p:nvPr/>
            </p:nvSpPr>
            <p:spPr>
              <a:xfrm>
                <a:off x="2623602" y="5455018"/>
                <a:ext cx="726471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r>
                      <a:rPr lang="en-US" sz="2400" b="1" i="1" dirty="0" smtClean="0">
                        <a:latin typeface="Cambria Math" panose="02040503050406030204" pitchFamily="18" charset="0"/>
                      </a:rPr>
                      <m:t>𝑿</m:t>
                    </m:r>
                    <m:r>
                      <a:rPr lang="en-US" sz="2400" b="1" i="1" dirty="0" smtClean="0">
                        <a:latin typeface="Cambria Math" panose="02040503050406030204" pitchFamily="18" charset="0"/>
                      </a:rPr>
                      <m:t>)</m:t>
                    </m:r>
                  </m:oMath>
                </a14:m>
                <a:r>
                  <a:rPr lang="en-US" sz="2400" dirty="0">
                    <a:latin typeface="Avenir Light" panose="020B0402020203020204" pitchFamily="34" charset="77"/>
                  </a:rPr>
                  <a:t> = </a:t>
                </a:r>
                <a14:m>
                  <m:oMath xmlns:m="http://schemas.openxmlformats.org/officeDocument/2006/math">
                    <m:r>
                      <a:rPr lang="en-US" sz="2400" i="1" dirty="0" smtClean="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was</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Anqi</a:t>
                </a:r>
                <a:r>
                  <a:rPr lang="en-US" sz="2400" dirty="0">
                    <a:latin typeface="Avenir Light" panose="020B0402020203020204" pitchFamily="34" charset="77"/>
                  </a:rPr>
                  <a:t>)</a:t>
                </a:r>
              </a:p>
            </p:txBody>
          </p:sp>
        </mc:Choice>
        <mc:Fallback>
          <p:sp>
            <p:nvSpPr>
              <p:cNvPr id="24" name="Content Placeholder 2">
                <a:extLst>
                  <a:ext uri="{FF2B5EF4-FFF2-40B4-BE49-F238E27FC236}">
                    <a16:creationId xmlns:a16="http://schemas.microsoft.com/office/drawing/2014/main" id="{7624EA91-5B01-CA4B-9E48-AAFD31D6E02B}"/>
                  </a:ext>
                </a:extLst>
              </p:cNvPr>
              <p:cNvSpPr txBox="1">
                <a:spLocks noRot="1" noChangeAspect="1" noMove="1" noResize="1" noEditPoints="1" noAdjustHandles="1" noChangeArrowheads="1" noChangeShapeType="1" noTextEdit="1"/>
              </p:cNvSpPr>
              <p:nvPr/>
            </p:nvSpPr>
            <p:spPr>
              <a:xfrm>
                <a:off x="2623602" y="5455018"/>
                <a:ext cx="7264711" cy="734091"/>
              </a:xfrm>
              <a:prstGeom prst="rect">
                <a:avLst/>
              </a:prstGeom>
              <a:blipFill>
                <a:blip r:embed="rId8"/>
                <a:stretch>
                  <a:fillRect l="-175"/>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EC230729-F465-174E-88F2-BF26ABD8A02C}"/>
              </a:ext>
            </a:extLst>
          </p:cNvPr>
          <p:cNvSpPr txBox="1">
            <a:spLocks/>
          </p:cNvSpPr>
          <p:nvPr/>
        </p:nvSpPr>
        <p:spPr>
          <a:xfrm>
            <a:off x="3435271" y="2110005"/>
            <a:ext cx="5376467" cy="12494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Look at </a:t>
            </a:r>
            <a:r>
              <a:rPr lang="en-US" sz="2400" i="1" dirty="0">
                <a:latin typeface="Avenir Light" panose="020B0402020203020204" pitchFamily="34" charset="77"/>
              </a:rPr>
              <a:t>pairs</a:t>
            </a:r>
            <a:r>
              <a:rPr lang="en-US" sz="2400" dirty="0">
                <a:latin typeface="Avenir Light" panose="020B0402020203020204" pitchFamily="34" charset="77"/>
              </a:rPr>
              <a:t> of consecutive words</a:t>
            </a:r>
          </a:p>
        </p:txBody>
      </p:sp>
      <p:sp>
        <p:nvSpPr>
          <p:cNvPr id="18" name="Title 1">
            <a:extLst>
              <a:ext uri="{FF2B5EF4-FFF2-40B4-BE49-F238E27FC236}">
                <a16:creationId xmlns:a16="http://schemas.microsoft.com/office/drawing/2014/main" id="{4E46D7A9-01EA-8F4A-8CD6-9437B631C833}"/>
              </a:ext>
            </a:extLst>
          </p:cNvPr>
          <p:cNvSpPr>
            <a:spLocks noGrp="1"/>
          </p:cNvSpPr>
          <p:nvPr>
            <p:ph type="title"/>
          </p:nvPr>
        </p:nvSpPr>
        <p:spPr>
          <a:xfrm>
            <a:off x="838200" y="276262"/>
            <a:ext cx="3439597" cy="551401"/>
          </a:xfrm>
        </p:spPr>
        <p:txBody>
          <a:bodyPr/>
          <a:lstStyle/>
          <a:p>
            <a:r>
              <a:rPr lang="en-US" dirty="0"/>
              <a:t>Bigram LM</a:t>
            </a:r>
          </a:p>
        </p:txBody>
      </p:sp>
      <p:sp>
        <p:nvSpPr>
          <p:cNvPr id="19" name="Rectangle 18">
            <a:extLst>
              <a:ext uri="{FF2B5EF4-FFF2-40B4-BE49-F238E27FC236}">
                <a16:creationId xmlns:a16="http://schemas.microsoft.com/office/drawing/2014/main" id="{7018D7F9-6B99-5742-BC2C-C93F4D674116}"/>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465EA894-158D-D04C-84C1-24E284ACA93E}"/>
                  </a:ext>
                </a:extLst>
              </p:cNvPr>
              <p:cNvSpPr txBox="1">
                <a:spLocks/>
              </p:cNvSpPr>
              <p:nvPr/>
            </p:nvSpPr>
            <p:spPr>
              <a:xfrm>
                <a:off x="4917001" y="4659558"/>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0" name="Content Placeholder 2">
                <a:extLst>
                  <a:ext uri="{FF2B5EF4-FFF2-40B4-BE49-F238E27FC236}">
                    <a16:creationId xmlns:a16="http://schemas.microsoft.com/office/drawing/2014/main" id="{465EA894-158D-D04C-84C1-24E284ACA93E}"/>
                  </a:ext>
                </a:extLst>
              </p:cNvPr>
              <p:cNvSpPr txBox="1">
                <a:spLocks noRot="1" noChangeAspect="1" noMove="1" noResize="1" noEditPoints="1" noAdjustHandles="1" noChangeArrowheads="1" noChangeShapeType="1" noTextEdit="1"/>
              </p:cNvSpPr>
              <p:nvPr/>
            </p:nvSpPr>
            <p:spPr>
              <a:xfrm>
                <a:off x="4917001" y="4659558"/>
                <a:ext cx="609602" cy="469672"/>
              </a:xfrm>
              <a:prstGeom prst="rect">
                <a:avLst/>
              </a:prstGeom>
              <a:blipFill>
                <a:blip r:embed="rId9"/>
                <a:stretch>
                  <a:fillRect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A238FFE4-0F97-4542-BD9C-4B4A949AE78F}"/>
                  </a:ext>
                </a:extLst>
              </p:cNvPr>
              <p:cNvSpPr txBox="1">
                <a:spLocks/>
              </p:cNvSpPr>
              <p:nvPr/>
            </p:nvSpPr>
            <p:spPr>
              <a:xfrm>
                <a:off x="5513903" y="4644025"/>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1" name="Content Placeholder 2">
                <a:extLst>
                  <a:ext uri="{FF2B5EF4-FFF2-40B4-BE49-F238E27FC236}">
                    <a16:creationId xmlns:a16="http://schemas.microsoft.com/office/drawing/2014/main" id="{A238FFE4-0F97-4542-BD9C-4B4A949AE78F}"/>
                  </a:ext>
                </a:extLst>
              </p:cNvPr>
              <p:cNvSpPr txBox="1">
                <a:spLocks noRot="1" noChangeAspect="1" noMove="1" noResize="1" noEditPoints="1" noAdjustHandles="1" noChangeArrowheads="1" noChangeShapeType="1" noTextEdit="1"/>
              </p:cNvSpPr>
              <p:nvPr/>
            </p:nvSpPr>
            <p:spPr>
              <a:xfrm>
                <a:off x="5513903" y="4644025"/>
                <a:ext cx="609602" cy="469672"/>
              </a:xfrm>
              <a:prstGeom prst="rect">
                <a:avLst/>
              </a:prstGeom>
              <a:blipFill>
                <a:blip r:embed="rId10"/>
                <a:stretch>
                  <a:fillRect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Content Placeholder 2">
                <a:extLst>
                  <a:ext uri="{FF2B5EF4-FFF2-40B4-BE49-F238E27FC236}">
                    <a16:creationId xmlns:a16="http://schemas.microsoft.com/office/drawing/2014/main" id="{51CE1ECB-9261-6C47-98A2-535BD92142C5}"/>
                  </a:ext>
                </a:extLst>
              </p:cNvPr>
              <p:cNvSpPr txBox="1">
                <a:spLocks/>
              </p:cNvSpPr>
              <p:nvPr/>
            </p:nvSpPr>
            <p:spPr>
              <a:xfrm>
                <a:off x="6110804" y="4646858"/>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2" name="Content Placeholder 2">
                <a:extLst>
                  <a:ext uri="{FF2B5EF4-FFF2-40B4-BE49-F238E27FC236}">
                    <a16:creationId xmlns:a16="http://schemas.microsoft.com/office/drawing/2014/main" id="{51CE1ECB-9261-6C47-98A2-535BD92142C5}"/>
                  </a:ext>
                </a:extLst>
              </p:cNvPr>
              <p:cNvSpPr txBox="1">
                <a:spLocks noRot="1" noChangeAspect="1" noMove="1" noResize="1" noEditPoints="1" noAdjustHandles="1" noChangeArrowheads="1" noChangeShapeType="1" noTextEdit="1"/>
              </p:cNvSpPr>
              <p:nvPr/>
            </p:nvSpPr>
            <p:spPr>
              <a:xfrm>
                <a:off x="6110804" y="4646858"/>
                <a:ext cx="609602" cy="469672"/>
              </a:xfrm>
              <a:prstGeom prst="rect">
                <a:avLst/>
              </a:prstGeom>
              <a:blipFill>
                <a:blip r:embed="rId11"/>
                <a:stretch>
                  <a:fillRect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Content Placeholder 2">
                <a:extLst>
                  <a:ext uri="{FF2B5EF4-FFF2-40B4-BE49-F238E27FC236}">
                    <a16:creationId xmlns:a16="http://schemas.microsoft.com/office/drawing/2014/main" id="{E76AE49F-0DFA-4D4B-B853-76E7DC51133B}"/>
                  </a:ext>
                </a:extLst>
              </p:cNvPr>
              <p:cNvSpPr txBox="1">
                <a:spLocks/>
              </p:cNvSpPr>
              <p:nvPr/>
            </p:nvSpPr>
            <p:spPr>
              <a:xfrm>
                <a:off x="6688652" y="4645831"/>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31" name="Content Placeholder 2">
                <a:extLst>
                  <a:ext uri="{FF2B5EF4-FFF2-40B4-BE49-F238E27FC236}">
                    <a16:creationId xmlns:a16="http://schemas.microsoft.com/office/drawing/2014/main" id="{E76AE49F-0DFA-4D4B-B853-76E7DC51133B}"/>
                  </a:ext>
                </a:extLst>
              </p:cNvPr>
              <p:cNvSpPr txBox="1">
                <a:spLocks noRot="1" noChangeAspect="1" noMove="1" noResize="1" noEditPoints="1" noAdjustHandles="1" noChangeArrowheads="1" noChangeShapeType="1" noTextEdit="1"/>
              </p:cNvSpPr>
              <p:nvPr/>
            </p:nvSpPr>
            <p:spPr>
              <a:xfrm>
                <a:off x="6688652" y="4645831"/>
                <a:ext cx="609602" cy="469672"/>
              </a:xfrm>
              <a:prstGeom prst="rect">
                <a:avLst/>
              </a:prstGeom>
              <a:blipFill>
                <a:blip r:embed="rId12"/>
                <a:stretch>
                  <a:fillRect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Content Placeholder 2">
                <a:extLst>
                  <a:ext uri="{FF2B5EF4-FFF2-40B4-BE49-F238E27FC236}">
                    <a16:creationId xmlns:a16="http://schemas.microsoft.com/office/drawing/2014/main" id="{D9AB2BB0-5128-6D41-AC88-5B8B8494950B}"/>
                  </a:ext>
                </a:extLst>
              </p:cNvPr>
              <p:cNvSpPr txBox="1">
                <a:spLocks/>
              </p:cNvSpPr>
              <p:nvPr/>
            </p:nvSpPr>
            <p:spPr>
              <a:xfrm>
                <a:off x="7310954" y="4654348"/>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32" name="Content Placeholder 2">
                <a:extLst>
                  <a:ext uri="{FF2B5EF4-FFF2-40B4-BE49-F238E27FC236}">
                    <a16:creationId xmlns:a16="http://schemas.microsoft.com/office/drawing/2014/main" id="{D9AB2BB0-5128-6D41-AC88-5B8B8494950B}"/>
                  </a:ext>
                </a:extLst>
              </p:cNvPr>
              <p:cNvSpPr txBox="1">
                <a:spLocks noRot="1" noChangeAspect="1" noMove="1" noResize="1" noEditPoints="1" noAdjustHandles="1" noChangeArrowheads="1" noChangeShapeType="1" noTextEdit="1"/>
              </p:cNvSpPr>
              <p:nvPr/>
            </p:nvSpPr>
            <p:spPr>
              <a:xfrm>
                <a:off x="7310954" y="4654348"/>
                <a:ext cx="609602" cy="469672"/>
              </a:xfrm>
              <a:prstGeom prst="rect">
                <a:avLst/>
              </a:prstGeom>
              <a:blipFill>
                <a:blip r:embed="rId13"/>
                <a:stretch>
                  <a:fillRect b="-7895"/>
                </a:stretch>
              </a:blipFill>
            </p:spPr>
            <p:txBody>
              <a:bodyPr/>
              <a:lstStyle/>
              <a:p>
                <a:r>
                  <a:rPr lang="en-US">
                    <a:noFill/>
                  </a:rPr>
                  <a:t> </a:t>
                </a:r>
              </a:p>
            </p:txBody>
          </p:sp>
        </mc:Fallback>
      </mc:AlternateContent>
    </p:spTree>
    <p:extLst>
      <p:ext uri="{BB962C8B-B14F-4D97-AF65-F5344CB8AC3E}">
        <p14:creationId xmlns:p14="http://schemas.microsoft.com/office/powerpoint/2010/main" val="17534796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352C1F8-B943-5644-8BB4-959F577832E8}"/>
              </a:ext>
            </a:extLst>
          </p:cNvPr>
          <p:cNvSpPr/>
          <p:nvPr/>
        </p:nvSpPr>
        <p:spPr>
          <a:xfrm>
            <a:off x="5513903" y="4016794"/>
            <a:ext cx="1174749" cy="769033"/>
          </a:xfrm>
          <a:prstGeom prst="rect">
            <a:avLst/>
          </a:prstGeom>
          <a:solidFill>
            <a:schemeClr val="accent5">
              <a:lumMod val="40000"/>
              <a:lumOff val="60000"/>
              <a:alpha val="3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55</a:t>
            </a:fld>
            <a:endParaRPr lang="en-US"/>
          </a:p>
        </p:txBody>
      </p:sp>
      <p:sp>
        <p:nvSpPr>
          <p:cNvPr id="17" name="Content Placeholder 2">
            <a:extLst>
              <a:ext uri="{FF2B5EF4-FFF2-40B4-BE49-F238E27FC236}">
                <a16:creationId xmlns:a16="http://schemas.microsoft.com/office/drawing/2014/main" id="{9CD5397B-D5AD-B147-A204-4F1922FA0FE5}"/>
              </a:ext>
            </a:extLst>
          </p:cNvPr>
          <p:cNvSpPr txBox="1">
            <a:spLocks/>
          </p:cNvSpPr>
          <p:nvPr/>
        </p:nvSpPr>
        <p:spPr>
          <a:xfrm>
            <a:off x="5516009" y="4031567"/>
            <a:ext cx="1172643" cy="376263"/>
          </a:xfrm>
          <a:prstGeom prst="rect">
            <a:avLst/>
          </a:prstGeom>
          <a:solidFill>
            <a:schemeClr val="accent5">
              <a:lumMod val="40000"/>
              <a:lumOff val="60000"/>
            </a:schemeClr>
          </a:solidFill>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b="1" dirty="0">
                <a:latin typeface="Avenir Light" panose="020B0402020203020204" pitchFamily="34" charset="77"/>
              </a:rPr>
              <a:t>probability</a:t>
            </a:r>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A0253CBD-F40B-D242-93FE-B21E7CF05C1E}"/>
                  </a:ext>
                </a:extLst>
              </p:cNvPr>
              <p:cNvSpPr txBox="1">
                <a:spLocks/>
              </p:cNvSpPr>
              <p:nvPr/>
            </p:nvSpPr>
            <p:spPr>
              <a:xfrm>
                <a:off x="903804" y="4302704"/>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xmlns="">
          <p:sp>
            <p:nvSpPr>
              <p:cNvPr id="23" name="Content Placeholder 2">
                <a:extLst>
                  <a:ext uri="{FF2B5EF4-FFF2-40B4-BE49-F238E27FC236}">
                    <a16:creationId xmlns:a16="http://schemas.microsoft.com/office/drawing/2014/main" id="{A0253CBD-F40B-D242-93FE-B21E7CF05C1E}"/>
                  </a:ext>
                </a:extLst>
              </p:cNvPr>
              <p:cNvSpPr txBox="1">
                <a:spLocks noRot="1" noChangeAspect="1" noMove="1" noResize="1" noEditPoints="1" noAdjustHandles="1" noChangeArrowheads="1" noChangeShapeType="1" noTextEdit="1"/>
              </p:cNvSpPr>
              <p:nvPr/>
            </p:nvSpPr>
            <p:spPr>
              <a:xfrm>
                <a:off x="903804" y="4302704"/>
                <a:ext cx="9829801" cy="7340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A0598073-56C0-2B41-8F6E-B7E6085239BB}"/>
                  </a:ext>
                </a:extLst>
              </p:cNvPr>
              <p:cNvSpPr txBox="1">
                <a:spLocks/>
              </p:cNvSpPr>
              <p:nvPr/>
            </p:nvSpPr>
            <p:spPr>
              <a:xfrm>
                <a:off x="2623602" y="5455018"/>
                <a:ext cx="726471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r>
                      <a:rPr lang="en-US" sz="2400" b="1" i="1" dirty="0" smtClean="0">
                        <a:latin typeface="Cambria Math" panose="02040503050406030204" pitchFamily="18" charset="0"/>
                      </a:rPr>
                      <m:t>𝑿</m:t>
                    </m:r>
                    <m:r>
                      <a:rPr lang="en-US" sz="2400" b="1" i="1" dirty="0" smtClean="0">
                        <a:latin typeface="Cambria Math" panose="02040503050406030204" pitchFamily="18" charset="0"/>
                      </a:rPr>
                      <m:t>)</m:t>
                    </m:r>
                  </m:oMath>
                </a14:m>
                <a:r>
                  <a:rPr lang="en-US" sz="2400" dirty="0">
                    <a:latin typeface="Avenir Light" panose="020B0402020203020204" pitchFamily="34" charset="77"/>
                  </a:rPr>
                  <a:t> = </a:t>
                </a:r>
                <a14:m>
                  <m:oMath xmlns:m="http://schemas.openxmlformats.org/officeDocument/2006/math">
                    <m:r>
                      <a:rPr lang="en-US" sz="2400" i="1" dirty="0" smtClean="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was</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Anqi</a:t>
                </a:r>
                <a:r>
                  <a:rPr lang="en-US" sz="2400" dirty="0">
                    <a:latin typeface="Avenir Light" panose="020B0402020203020204" pitchFamily="34" charset="77"/>
                  </a:rPr>
                  <a:t>)</a:t>
                </a:r>
                <a14:m>
                  <m:oMath xmlns:m="http://schemas.openxmlformats.org/officeDocument/2006/math">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late</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was</a:t>
                </a:r>
                <a:r>
                  <a:rPr lang="en-US" sz="2400" dirty="0">
                    <a:latin typeface="Avenir Light" panose="020B0402020203020204" pitchFamily="34" charset="77"/>
                  </a:rPr>
                  <a:t>)</a:t>
                </a:r>
              </a:p>
            </p:txBody>
          </p:sp>
        </mc:Choice>
        <mc:Fallback xmlns="">
          <p:sp>
            <p:nvSpPr>
              <p:cNvPr id="24" name="Content Placeholder 2">
                <a:extLst>
                  <a:ext uri="{FF2B5EF4-FFF2-40B4-BE49-F238E27FC236}">
                    <a16:creationId xmlns:a16="http://schemas.microsoft.com/office/drawing/2014/main" id="{A0598073-56C0-2B41-8F6E-B7E6085239BB}"/>
                  </a:ext>
                </a:extLst>
              </p:cNvPr>
              <p:cNvSpPr txBox="1">
                <a:spLocks noRot="1" noChangeAspect="1" noMove="1" noResize="1" noEditPoints="1" noAdjustHandles="1" noChangeArrowheads="1" noChangeShapeType="1" noTextEdit="1"/>
              </p:cNvSpPr>
              <p:nvPr/>
            </p:nvSpPr>
            <p:spPr>
              <a:xfrm>
                <a:off x="2623602" y="5455018"/>
                <a:ext cx="7264711" cy="734091"/>
              </a:xfrm>
              <a:prstGeom prst="rect">
                <a:avLst/>
              </a:prstGeom>
              <a:blipFill>
                <a:blip r:embed="rId8"/>
                <a:stretch>
                  <a:fillRect l="-175"/>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C2920429-994F-EF40-AC38-A3D2B34D8C2F}"/>
              </a:ext>
            </a:extLst>
          </p:cNvPr>
          <p:cNvSpPr txBox="1">
            <a:spLocks/>
          </p:cNvSpPr>
          <p:nvPr/>
        </p:nvSpPr>
        <p:spPr>
          <a:xfrm>
            <a:off x="3435271" y="2110005"/>
            <a:ext cx="5376467" cy="12494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Look at </a:t>
            </a:r>
            <a:r>
              <a:rPr lang="en-US" sz="2400" i="1" dirty="0">
                <a:latin typeface="Avenir Light" panose="020B0402020203020204" pitchFamily="34" charset="77"/>
              </a:rPr>
              <a:t>pairs</a:t>
            </a:r>
            <a:r>
              <a:rPr lang="en-US" sz="2400" dirty="0">
                <a:latin typeface="Avenir Light" panose="020B0402020203020204" pitchFamily="34" charset="77"/>
              </a:rPr>
              <a:t> of consecutive words</a:t>
            </a:r>
          </a:p>
        </p:txBody>
      </p:sp>
      <p:sp>
        <p:nvSpPr>
          <p:cNvPr id="18" name="Title 1">
            <a:extLst>
              <a:ext uri="{FF2B5EF4-FFF2-40B4-BE49-F238E27FC236}">
                <a16:creationId xmlns:a16="http://schemas.microsoft.com/office/drawing/2014/main" id="{20944A14-93EF-9D42-9AEE-640E5A4E94B3}"/>
              </a:ext>
            </a:extLst>
          </p:cNvPr>
          <p:cNvSpPr txBox="1">
            <a:spLocks/>
          </p:cNvSpPr>
          <p:nvPr/>
        </p:nvSpPr>
        <p:spPr>
          <a:xfrm>
            <a:off x="838200" y="276262"/>
            <a:ext cx="3439597" cy="55140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a:t>Bigram LM</a:t>
            </a:r>
            <a:endParaRPr lang="en-US" dirty="0"/>
          </a:p>
        </p:txBody>
      </p:sp>
      <p:sp>
        <p:nvSpPr>
          <p:cNvPr id="19" name="Rectangle 18">
            <a:extLst>
              <a:ext uri="{FF2B5EF4-FFF2-40B4-BE49-F238E27FC236}">
                <a16:creationId xmlns:a16="http://schemas.microsoft.com/office/drawing/2014/main" id="{906897D6-8A4D-914C-AA72-368CCAB77D7A}"/>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AFEFD2E3-4A1D-0743-9F3A-2ACDFDC38D90}"/>
                  </a:ext>
                </a:extLst>
              </p:cNvPr>
              <p:cNvSpPr txBox="1">
                <a:spLocks/>
              </p:cNvSpPr>
              <p:nvPr/>
            </p:nvSpPr>
            <p:spPr>
              <a:xfrm>
                <a:off x="4917001" y="4659558"/>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0" name="Content Placeholder 2">
                <a:extLst>
                  <a:ext uri="{FF2B5EF4-FFF2-40B4-BE49-F238E27FC236}">
                    <a16:creationId xmlns:a16="http://schemas.microsoft.com/office/drawing/2014/main" id="{AFEFD2E3-4A1D-0743-9F3A-2ACDFDC38D90}"/>
                  </a:ext>
                </a:extLst>
              </p:cNvPr>
              <p:cNvSpPr txBox="1">
                <a:spLocks noRot="1" noChangeAspect="1" noMove="1" noResize="1" noEditPoints="1" noAdjustHandles="1" noChangeArrowheads="1" noChangeShapeType="1" noTextEdit="1"/>
              </p:cNvSpPr>
              <p:nvPr/>
            </p:nvSpPr>
            <p:spPr>
              <a:xfrm>
                <a:off x="4917001" y="4659558"/>
                <a:ext cx="609602" cy="469672"/>
              </a:xfrm>
              <a:prstGeom prst="rect">
                <a:avLst/>
              </a:prstGeom>
              <a:blipFill>
                <a:blip r:embed="rId9"/>
                <a:stretch>
                  <a:fillRect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6A4A9D5C-28A2-A340-B7A6-2B4A0996A98E}"/>
                  </a:ext>
                </a:extLst>
              </p:cNvPr>
              <p:cNvSpPr txBox="1">
                <a:spLocks/>
              </p:cNvSpPr>
              <p:nvPr/>
            </p:nvSpPr>
            <p:spPr>
              <a:xfrm>
                <a:off x="5513903" y="4644025"/>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1" name="Content Placeholder 2">
                <a:extLst>
                  <a:ext uri="{FF2B5EF4-FFF2-40B4-BE49-F238E27FC236}">
                    <a16:creationId xmlns:a16="http://schemas.microsoft.com/office/drawing/2014/main" id="{6A4A9D5C-28A2-A340-B7A6-2B4A0996A98E}"/>
                  </a:ext>
                </a:extLst>
              </p:cNvPr>
              <p:cNvSpPr txBox="1">
                <a:spLocks noRot="1" noChangeAspect="1" noMove="1" noResize="1" noEditPoints="1" noAdjustHandles="1" noChangeArrowheads="1" noChangeShapeType="1" noTextEdit="1"/>
              </p:cNvSpPr>
              <p:nvPr/>
            </p:nvSpPr>
            <p:spPr>
              <a:xfrm>
                <a:off x="5513903" y="4644025"/>
                <a:ext cx="609602" cy="469672"/>
              </a:xfrm>
              <a:prstGeom prst="rect">
                <a:avLst/>
              </a:prstGeom>
              <a:blipFill>
                <a:blip r:embed="rId10"/>
                <a:stretch>
                  <a:fillRect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Content Placeholder 2">
                <a:extLst>
                  <a:ext uri="{FF2B5EF4-FFF2-40B4-BE49-F238E27FC236}">
                    <a16:creationId xmlns:a16="http://schemas.microsoft.com/office/drawing/2014/main" id="{3E3095A2-D296-164D-B04D-551A648401DC}"/>
                  </a:ext>
                </a:extLst>
              </p:cNvPr>
              <p:cNvSpPr txBox="1">
                <a:spLocks/>
              </p:cNvSpPr>
              <p:nvPr/>
            </p:nvSpPr>
            <p:spPr>
              <a:xfrm>
                <a:off x="6110804" y="4646858"/>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2" name="Content Placeholder 2">
                <a:extLst>
                  <a:ext uri="{FF2B5EF4-FFF2-40B4-BE49-F238E27FC236}">
                    <a16:creationId xmlns:a16="http://schemas.microsoft.com/office/drawing/2014/main" id="{3E3095A2-D296-164D-B04D-551A648401DC}"/>
                  </a:ext>
                </a:extLst>
              </p:cNvPr>
              <p:cNvSpPr txBox="1">
                <a:spLocks noRot="1" noChangeAspect="1" noMove="1" noResize="1" noEditPoints="1" noAdjustHandles="1" noChangeArrowheads="1" noChangeShapeType="1" noTextEdit="1"/>
              </p:cNvSpPr>
              <p:nvPr/>
            </p:nvSpPr>
            <p:spPr>
              <a:xfrm>
                <a:off x="6110804" y="4646858"/>
                <a:ext cx="609602" cy="469672"/>
              </a:xfrm>
              <a:prstGeom prst="rect">
                <a:avLst/>
              </a:prstGeom>
              <a:blipFill>
                <a:blip r:embed="rId11"/>
                <a:stretch>
                  <a:fillRect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Content Placeholder 2">
                <a:extLst>
                  <a:ext uri="{FF2B5EF4-FFF2-40B4-BE49-F238E27FC236}">
                    <a16:creationId xmlns:a16="http://schemas.microsoft.com/office/drawing/2014/main" id="{2936CFCF-FAA0-2E4E-8847-C789C7AD473B}"/>
                  </a:ext>
                </a:extLst>
              </p:cNvPr>
              <p:cNvSpPr txBox="1">
                <a:spLocks/>
              </p:cNvSpPr>
              <p:nvPr/>
            </p:nvSpPr>
            <p:spPr>
              <a:xfrm>
                <a:off x="6688652" y="4645831"/>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31" name="Content Placeholder 2">
                <a:extLst>
                  <a:ext uri="{FF2B5EF4-FFF2-40B4-BE49-F238E27FC236}">
                    <a16:creationId xmlns:a16="http://schemas.microsoft.com/office/drawing/2014/main" id="{2936CFCF-FAA0-2E4E-8847-C789C7AD473B}"/>
                  </a:ext>
                </a:extLst>
              </p:cNvPr>
              <p:cNvSpPr txBox="1">
                <a:spLocks noRot="1" noChangeAspect="1" noMove="1" noResize="1" noEditPoints="1" noAdjustHandles="1" noChangeArrowheads="1" noChangeShapeType="1" noTextEdit="1"/>
              </p:cNvSpPr>
              <p:nvPr/>
            </p:nvSpPr>
            <p:spPr>
              <a:xfrm>
                <a:off x="6688652" y="4645831"/>
                <a:ext cx="609602" cy="469672"/>
              </a:xfrm>
              <a:prstGeom prst="rect">
                <a:avLst/>
              </a:prstGeom>
              <a:blipFill>
                <a:blip r:embed="rId12"/>
                <a:stretch>
                  <a:fillRect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Content Placeholder 2">
                <a:extLst>
                  <a:ext uri="{FF2B5EF4-FFF2-40B4-BE49-F238E27FC236}">
                    <a16:creationId xmlns:a16="http://schemas.microsoft.com/office/drawing/2014/main" id="{5B693DEE-FA09-C44A-9ACE-CCF24B8E1B9C}"/>
                  </a:ext>
                </a:extLst>
              </p:cNvPr>
              <p:cNvSpPr txBox="1">
                <a:spLocks/>
              </p:cNvSpPr>
              <p:nvPr/>
            </p:nvSpPr>
            <p:spPr>
              <a:xfrm>
                <a:off x="7310954" y="4654348"/>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32" name="Content Placeholder 2">
                <a:extLst>
                  <a:ext uri="{FF2B5EF4-FFF2-40B4-BE49-F238E27FC236}">
                    <a16:creationId xmlns:a16="http://schemas.microsoft.com/office/drawing/2014/main" id="{5B693DEE-FA09-C44A-9ACE-CCF24B8E1B9C}"/>
                  </a:ext>
                </a:extLst>
              </p:cNvPr>
              <p:cNvSpPr txBox="1">
                <a:spLocks noRot="1" noChangeAspect="1" noMove="1" noResize="1" noEditPoints="1" noAdjustHandles="1" noChangeArrowheads="1" noChangeShapeType="1" noTextEdit="1"/>
              </p:cNvSpPr>
              <p:nvPr/>
            </p:nvSpPr>
            <p:spPr>
              <a:xfrm>
                <a:off x="7310954" y="4654348"/>
                <a:ext cx="609602" cy="469672"/>
              </a:xfrm>
              <a:prstGeom prst="rect">
                <a:avLst/>
              </a:prstGeom>
              <a:blipFill>
                <a:blip r:embed="rId13"/>
                <a:stretch>
                  <a:fillRect b="-7895"/>
                </a:stretch>
              </a:blipFill>
            </p:spPr>
            <p:txBody>
              <a:bodyPr/>
              <a:lstStyle/>
              <a:p>
                <a:r>
                  <a:rPr lang="en-US">
                    <a:noFill/>
                  </a:rPr>
                  <a:t> </a:t>
                </a:r>
              </a:p>
            </p:txBody>
          </p:sp>
        </mc:Fallback>
      </mc:AlternateContent>
    </p:spTree>
    <p:extLst>
      <p:ext uri="{BB962C8B-B14F-4D97-AF65-F5344CB8AC3E}">
        <p14:creationId xmlns:p14="http://schemas.microsoft.com/office/powerpoint/2010/main" val="24441139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E706883-C154-004D-A736-77269497511D}"/>
              </a:ext>
            </a:extLst>
          </p:cNvPr>
          <p:cNvSpPr/>
          <p:nvPr/>
        </p:nvSpPr>
        <p:spPr>
          <a:xfrm>
            <a:off x="6119279" y="3996528"/>
            <a:ext cx="1043522" cy="791372"/>
          </a:xfrm>
          <a:prstGeom prst="rect">
            <a:avLst/>
          </a:prstGeom>
          <a:solidFill>
            <a:schemeClr val="accent5">
              <a:lumMod val="40000"/>
              <a:lumOff val="60000"/>
              <a:alpha val="3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56</a:t>
            </a:fld>
            <a:endParaRPr lang="en-US"/>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A0253CBD-F40B-D242-93FE-B21E7CF05C1E}"/>
                  </a:ext>
                </a:extLst>
              </p:cNvPr>
              <p:cNvSpPr txBox="1">
                <a:spLocks/>
              </p:cNvSpPr>
              <p:nvPr/>
            </p:nvSpPr>
            <p:spPr>
              <a:xfrm>
                <a:off x="903804" y="4302704"/>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xmlns="">
          <p:sp>
            <p:nvSpPr>
              <p:cNvPr id="23" name="Content Placeholder 2">
                <a:extLst>
                  <a:ext uri="{FF2B5EF4-FFF2-40B4-BE49-F238E27FC236}">
                    <a16:creationId xmlns:a16="http://schemas.microsoft.com/office/drawing/2014/main" id="{A0253CBD-F40B-D242-93FE-B21E7CF05C1E}"/>
                  </a:ext>
                </a:extLst>
              </p:cNvPr>
              <p:cNvSpPr txBox="1">
                <a:spLocks noRot="1" noChangeAspect="1" noMove="1" noResize="1" noEditPoints="1" noAdjustHandles="1" noChangeArrowheads="1" noChangeShapeType="1" noTextEdit="1"/>
              </p:cNvSpPr>
              <p:nvPr/>
            </p:nvSpPr>
            <p:spPr>
              <a:xfrm>
                <a:off x="903804" y="4302704"/>
                <a:ext cx="9829801" cy="734091"/>
              </a:xfrm>
              <a:prstGeom prst="rect">
                <a:avLst/>
              </a:prstGeom>
              <a:blipFill>
                <a:blip r:embed="rId7"/>
                <a:stretch>
                  <a:fillRect/>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FED82861-3080-654D-B7D9-AD6440447593}"/>
              </a:ext>
            </a:extLst>
          </p:cNvPr>
          <p:cNvSpPr txBox="1">
            <a:spLocks/>
          </p:cNvSpPr>
          <p:nvPr/>
        </p:nvSpPr>
        <p:spPr>
          <a:xfrm>
            <a:off x="6049431" y="3996528"/>
            <a:ext cx="1164170" cy="387193"/>
          </a:xfrm>
          <a:prstGeom prst="rect">
            <a:avLst/>
          </a:prstGeom>
          <a:solidFill>
            <a:schemeClr val="accent5">
              <a:lumMod val="40000"/>
              <a:lumOff val="60000"/>
            </a:schemeClr>
          </a:solidFill>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b="1" dirty="0">
                <a:latin typeface="Avenir Light" panose="020B0402020203020204" pitchFamily="34" charset="77"/>
              </a:rPr>
              <a:t>probability</a:t>
            </a:r>
          </a:p>
        </p:txBody>
      </p: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E660E285-52C5-1C45-B9A8-FDA32DA7CD44}"/>
                  </a:ext>
                </a:extLst>
              </p:cNvPr>
              <p:cNvSpPr txBox="1">
                <a:spLocks/>
              </p:cNvSpPr>
              <p:nvPr/>
            </p:nvSpPr>
            <p:spPr>
              <a:xfrm>
                <a:off x="2623602" y="5455018"/>
                <a:ext cx="726471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r>
                      <a:rPr lang="en-US" sz="2400" b="1" i="1" dirty="0" smtClean="0">
                        <a:latin typeface="Cambria Math" panose="02040503050406030204" pitchFamily="18" charset="0"/>
                      </a:rPr>
                      <m:t>𝑿</m:t>
                    </m:r>
                    <m:r>
                      <a:rPr lang="en-US" sz="2400" b="1" i="1" dirty="0" smtClean="0">
                        <a:latin typeface="Cambria Math" panose="02040503050406030204" pitchFamily="18" charset="0"/>
                      </a:rPr>
                      <m:t>)</m:t>
                    </m:r>
                  </m:oMath>
                </a14:m>
                <a:r>
                  <a:rPr lang="en-US" sz="2400" dirty="0">
                    <a:latin typeface="Avenir Light" panose="020B0402020203020204" pitchFamily="34" charset="77"/>
                  </a:rPr>
                  <a:t> = </a:t>
                </a:r>
                <a14:m>
                  <m:oMath xmlns:m="http://schemas.openxmlformats.org/officeDocument/2006/math">
                    <m:r>
                      <a:rPr lang="en-US" sz="2400" i="1" dirty="0" smtClean="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was</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Anqi</a:t>
                </a:r>
                <a:r>
                  <a:rPr lang="en-US" sz="2400" dirty="0">
                    <a:latin typeface="Avenir Light" panose="020B0402020203020204" pitchFamily="34" charset="77"/>
                  </a:rPr>
                  <a:t>)</a:t>
                </a:r>
                <a14:m>
                  <m:oMath xmlns:m="http://schemas.openxmlformats.org/officeDocument/2006/math">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late</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was</a:t>
                </a:r>
                <a:r>
                  <a:rPr lang="en-US" sz="2400" dirty="0">
                    <a:latin typeface="Avenir Light" panose="020B0402020203020204" pitchFamily="34" charset="77"/>
                  </a:rPr>
                  <a:t>)</a:t>
                </a:r>
                <a14:m>
                  <m:oMath xmlns:m="http://schemas.openxmlformats.org/officeDocument/2006/math">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for</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late</a:t>
                </a:r>
                <a:r>
                  <a:rPr lang="en-US" sz="2400" dirty="0">
                    <a:latin typeface="Avenir Light" panose="020B0402020203020204" pitchFamily="34" charset="77"/>
                  </a:rPr>
                  <a:t>)</a:t>
                </a:r>
              </a:p>
            </p:txBody>
          </p:sp>
        </mc:Choice>
        <mc:Fallback xmlns="">
          <p:sp>
            <p:nvSpPr>
              <p:cNvPr id="26" name="Content Placeholder 2">
                <a:extLst>
                  <a:ext uri="{FF2B5EF4-FFF2-40B4-BE49-F238E27FC236}">
                    <a16:creationId xmlns:a16="http://schemas.microsoft.com/office/drawing/2014/main" id="{E660E285-52C5-1C45-B9A8-FDA32DA7CD44}"/>
                  </a:ext>
                </a:extLst>
              </p:cNvPr>
              <p:cNvSpPr txBox="1">
                <a:spLocks noRot="1" noChangeAspect="1" noMove="1" noResize="1" noEditPoints="1" noAdjustHandles="1" noChangeArrowheads="1" noChangeShapeType="1" noTextEdit="1"/>
              </p:cNvSpPr>
              <p:nvPr/>
            </p:nvSpPr>
            <p:spPr>
              <a:xfrm>
                <a:off x="2623602" y="5455018"/>
                <a:ext cx="7264711" cy="734091"/>
              </a:xfrm>
              <a:prstGeom prst="rect">
                <a:avLst/>
              </a:prstGeom>
              <a:blipFill>
                <a:blip r:embed="rId8"/>
                <a:stretch>
                  <a:fillRect l="-175"/>
                </a:stretch>
              </a:blipFill>
            </p:spPr>
            <p:txBody>
              <a:bodyPr/>
              <a:lstStyle/>
              <a:p>
                <a:r>
                  <a:rPr lang="en-US">
                    <a:noFill/>
                  </a:rPr>
                  <a:t> </a:t>
                </a:r>
              </a:p>
            </p:txBody>
          </p:sp>
        </mc:Fallback>
      </mc:AlternateContent>
      <p:sp>
        <p:nvSpPr>
          <p:cNvPr id="17" name="Content Placeholder 2">
            <a:extLst>
              <a:ext uri="{FF2B5EF4-FFF2-40B4-BE49-F238E27FC236}">
                <a16:creationId xmlns:a16="http://schemas.microsoft.com/office/drawing/2014/main" id="{5F6663D1-8399-E245-BD8B-57777077B20E}"/>
              </a:ext>
            </a:extLst>
          </p:cNvPr>
          <p:cNvSpPr txBox="1">
            <a:spLocks/>
          </p:cNvSpPr>
          <p:nvPr/>
        </p:nvSpPr>
        <p:spPr>
          <a:xfrm>
            <a:off x="3435271" y="2110005"/>
            <a:ext cx="5376467" cy="12494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Look at </a:t>
            </a:r>
            <a:r>
              <a:rPr lang="en-US" sz="2400" i="1" dirty="0">
                <a:latin typeface="Avenir Light" panose="020B0402020203020204" pitchFamily="34" charset="77"/>
              </a:rPr>
              <a:t>pairs</a:t>
            </a:r>
            <a:r>
              <a:rPr lang="en-US" sz="2400" dirty="0">
                <a:latin typeface="Avenir Light" panose="020B0402020203020204" pitchFamily="34" charset="77"/>
              </a:rPr>
              <a:t> of consecutive words</a:t>
            </a:r>
          </a:p>
        </p:txBody>
      </p:sp>
      <p:sp>
        <p:nvSpPr>
          <p:cNvPr id="18" name="Title 1">
            <a:extLst>
              <a:ext uri="{FF2B5EF4-FFF2-40B4-BE49-F238E27FC236}">
                <a16:creationId xmlns:a16="http://schemas.microsoft.com/office/drawing/2014/main" id="{7304AE84-B8DD-044E-9EE5-67BF6E06942A}"/>
              </a:ext>
            </a:extLst>
          </p:cNvPr>
          <p:cNvSpPr>
            <a:spLocks noGrp="1"/>
          </p:cNvSpPr>
          <p:nvPr>
            <p:ph type="title"/>
          </p:nvPr>
        </p:nvSpPr>
        <p:spPr>
          <a:xfrm>
            <a:off x="838200" y="276262"/>
            <a:ext cx="3439597" cy="551401"/>
          </a:xfrm>
        </p:spPr>
        <p:txBody>
          <a:bodyPr/>
          <a:lstStyle/>
          <a:p>
            <a:r>
              <a:rPr lang="en-US" dirty="0"/>
              <a:t>Bigram LM</a:t>
            </a:r>
          </a:p>
        </p:txBody>
      </p:sp>
      <p:sp>
        <p:nvSpPr>
          <p:cNvPr id="19" name="Rectangle 18">
            <a:extLst>
              <a:ext uri="{FF2B5EF4-FFF2-40B4-BE49-F238E27FC236}">
                <a16:creationId xmlns:a16="http://schemas.microsoft.com/office/drawing/2014/main" id="{A07BBAA1-F6B8-7242-AFED-F28BCE8F1BD2}"/>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4C2E4356-1630-A748-8748-54C906FFD051}"/>
                  </a:ext>
                </a:extLst>
              </p:cNvPr>
              <p:cNvSpPr txBox="1">
                <a:spLocks/>
              </p:cNvSpPr>
              <p:nvPr/>
            </p:nvSpPr>
            <p:spPr>
              <a:xfrm>
                <a:off x="4917001" y="4659558"/>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0" name="Content Placeholder 2">
                <a:extLst>
                  <a:ext uri="{FF2B5EF4-FFF2-40B4-BE49-F238E27FC236}">
                    <a16:creationId xmlns:a16="http://schemas.microsoft.com/office/drawing/2014/main" id="{4C2E4356-1630-A748-8748-54C906FFD051}"/>
                  </a:ext>
                </a:extLst>
              </p:cNvPr>
              <p:cNvSpPr txBox="1">
                <a:spLocks noRot="1" noChangeAspect="1" noMove="1" noResize="1" noEditPoints="1" noAdjustHandles="1" noChangeArrowheads="1" noChangeShapeType="1" noTextEdit="1"/>
              </p:cNvSpPr>
              <p:nvPr/>
            </p:nvSpPr>
            <p:spPr>
              <a:xfrm>
                <a:off x="4917001" y="4659558"/>
                <a:ext cx="609602" cy="469672"/>
              </a:xfrm>
              <a:prstGeom prst="rect">
                <a:avLst/>
              </a:prstGeom>
              <a:blipFill>
                <a:blip r:embed="rId9"/>
                <a:stretch>
                  <a:fillRect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74A564F3-C69B-004D-AD87-5000631BEE7A}"/>
                  </a:ext>
                </a:extLst>
              </p:cNvPr>
              <p:cNvSpPr txBox="1">
                <a:spLocks/>
              </p:cNvSpPr>
              <p:nvPr/>
            </p:nvSpPr>
            <p:spPr>
              <a:xfrm>
                <a:off x="5513903" y="4644025"/>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1" name="Content Placeholder 2">
                <a:extLst>
                  <a:ext uri="{FF2B5EF4-FFF2-40B4-BE49-F238E27FC236}">
                    <a16:creationId xmlns:a16="http://schemas.microsoft.com/office/drawing/2014/main" id="{74A564F3-C69B-004D-AD87-5000631BEE7A}"/>
                  </a:ext>
                </a:extLst>
              </p:cNvPr>
              <p:cNvSpPr txBox="1">
                <a:spLocks noRot="1" noChangeAspect="1" noMove="1" noResize="1" noEditPoints="1" noAdjustHandles="1" noChangeArrowheads="1" noChangeShapeType="1" noTextEdit="1"/>
              </p:cNvSpPr>
              <p:nvPr/>
            </p:nvSpPr>
            <p:spPr>
              <a:xfrm>
                <a:off x="5513903" y="4644025"/>
                <a:ext cx="609602" cy="469672"/>
              </a:xfrm>
              <a:prstGeom prst="rect">
                <a:avLst/>
              </a:prstGeom>
              <a:blipFill>
                <a:blip r:embed="rId10"/>
                <a:stretch>
                  <a:fillRect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Content Placeholder 2">
                <a:extLst>
                  <a:ext uri="{FF2B5EF4-FFF2-40B4-BE49-F238E27FC236}">
                    <a16:creationId xmlns:a16="http://schemas.microsoft.com/office/drawing/2014/main" id="{F1A92D37-2576-B941-A028-3C88956E30FF}"/>
                  </a:ext>
                </a:extLst>
              </p:cNvPr>
              <p:cNvSpPr txBox="1">
                <a:spLocks/>
              </p:cNvSpPr>
              <p:nvPr/>
            </p:nvSpPr>
            <p:spPr>
              <a:xfrm>
                <a:off x="6110804" y="4646858"/>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2" name="Content Placeholder 2">
                <a:extLst>
                  <a:ext uri="{FF2B5EF4-FFF2-40B4-BE49-F238E27FC236}">
                    <a16:creationId xmlns:a16="http://schemas.microsoft.com/office/drawing/2014/main" id="{F1A92D37-2576-B941-A028-3C88956E30FF}"/>
                  </a:ext>
                </a:extLst>
              </p:cNvPr>
              <p:cNvSpPr txBox="1">
                <a:spLocks noRot="1" noChangeAspect="1" noMove="1" noResize="1" noEditPoints="1" noAdjustHandles="1" noChangeArrowheads="1" noChangeShapeType="1" noTextEdit="1"/>
              </p:cNvSpPr>
              <p:nvPr/>
            </p:nvSpPr>
            <p:spPr>
              <a:xfrm>
                <a:off x="6110804" y="4646858"/>
                <a:ext cx="609602" cy="469672"/>
              </a:xfrm>
              <a:prstGeom prst="rect">
                <a:avLst/>
              </a:prstGeom>
              <a:blipFill>
                <a:blip r:embed="rId11"/>
                <a:stretch>
                  <a:fillRect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Content Placeholder 2">
                <a:extLst>
                  <a:ext uri="{FF2B5EF4-FFF2-40B4-BE49-F238E27FC236}">
                    <a16:creationId xmlns:a16="http://schemas.microsoft.com/office/drawing/2014/main" id="{15BFE5E7-05A4-2440-ABA1-4D7C0B8E3212}"/>
                  </a:ext>
                </a:extLst>
              </p:cNvPr>
              <p:cNvSpPr txBox="1">
                <a:spLocks/>
              </p:cNvSpPr>
              <p:nvPr/>
            </p:nvSpPr>
            <p:spPr>
              <a:xfrm>
                <a:off x="6688652" y="4645831"/>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32" name="Content Placeholder 2">
                <a:extLst>
                  <a:ext uri="{FF2B5EF4-FFF2-40B4-BE49-F238E27FC236}">
                    <a16:creationId xmlns:a16="http://schemas.microsoft.com/office/drawing/2014/main" id="{15BFE5E7-05A4-2440-ABA1-4D7C0B8E3212}"/>
                  </a:ext>
                </a:extLst>
              </p:cNvPr>
              <p:cNvSpPr txBox="1">
                <a:spLocks noRot="1" noChangeAspect="1" noMove="1" noResize="1" noEditPoints="1" noAdjustHandles="1" noChangeArrowheads="1" noChangeShapeType="1" noTextEdit="1"/>
              </p:cNvSpPr>
              <p:nvPr/>
            </p:nvSpPr>
            <p:spPr>
              <a:xfrm>
                <a:off x="6688652" y="4645831"/>
                <a:ext cx="609602" cy="469672"/>
              </a:xfrm>
              <a:prstGeom prst="rect">
                <a:avLst/>
              </a:prstGeom>
              <a:blipFill>
                <a:blip r:embed="rId12"/>
                <a:stretch>
                  <a:fillRect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Content Placeholder 2">
                <a:extLst>
                  <a:ext uri="{FF2B5EF4-FFF2-40B4-BE49-F238E27FC236}">
                    <a16:creationId xmlns:a16="http://schemas.microsoft.com/office/drawing/2014/main" id="{5FF31F3D-5639-0744-9269-259112956D76}"/>
                  </a:ext>
                </a:extLst>
              </p:cNvPr>
              <p:cNvSpPr txBox="1">
                <a:spLocks/>
              </p:cNvSpPr>
              <p:nvPr/>
            </p:nvSpPr>
            <p:spPr>
              <a:xfrm>
                <a:off x="7310954" y="4654348"/>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33" name="Content Placeholder 2">
                <a:extLst>
                  <a:ext uri="{FF2B5EF4-FFF2-40B4-BE49-F238E27FC236}">
                    <a16:creationId xmlns:a16="http://schemas.microsoft.com/office/drawing/2014/main" id="{5FF31F3D-5639-0744-9269-259112956D76}"/>
                  </a:ext>
                </a:extLst>
              </p:cNvPr>
              <p:cNvSpPr txBox="1">
                <a:spLocks noRot="1" noChangeAspect="1" noMove="1" noResize="1" noEditPoints="1" noAdjustHandles="1" noChangeArrowheads="1" noChangeShapeType="1" noTextEdit="1"/>
              </p:cNvSpPr>
              <p:nvPr/>
            </p:nvSpPr>
            <p:spPr>
              <a:xfrm>
                <a:off x="7310954" y="4654348"/>
                <a:ext cx="609602" cy="469672"/>
              </a:xfrm>
              <a:prstGeom prst="rect">
                <a:avLst/>
              </a:prstGeom>
              <a:blipFill>
                <a:blip r:embed="rId13"/>
                <a:stretch>
                  <a:fillRect b="-7895"/>
                </a:stretch>
              </a:blipFill>
            </p:spPr>
            <p:txBody>
              <a:bodyPr/>
              <a:lstStyle/>
              <a:p>
                <a:r>
                  <a:rPr lang="en-US">
                    <a:noFill/>
                  </a:rPr>
                  <a:t> </a:t>
                </a:r>
              </a:p>
            </p:txBody>
          </p:sp>
        </mc:Fallback>
      </mc:AlternateContent>
    </p:spTree>
    <p:extLst>
      <p:ext uri="{BB962C8B-B14F-4D97-AF65-F5344CB8AC3E}">
        <p14:creationId xmlns:p14="http://schemas.microsoft.com/office/powerpoint/2010/main" val="42267647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9A3CB55-6A06-2044-A9EC-FABE7C7B6F30}"/>
              </a:ext>
            </a:extLst>
          </p:cNvPr>
          <p:cNvSpPr/>
          <p:nvPr/>
        </p:nvSpPr>
        <p:spPr>
          <a:xfrm>
            <a:off x="6733103" y="4016794"/>
            <a:ext cx="1174749" cy="769033"/>
          </a:xfrm>
          <a:prstGeom prst="rect">
            <a:avLst/>
          </a:prstGeom>
          <a:solidFill>
            <a:schemeClr val="accent5">
              <a:lumMod val="40000"/>
              <a:lumOff val="60000"/>
              <a:alpha val="3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57</a:t>
            </a:fld>
            <a:endParaRPr lang="en-US"/>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A0253CBD-F40B-D242-93FE-B21E7CF05C1E}"/>
                  </a:ext>
                </a:extLst>
              </p:cNvPr>
              <p:cNvSpPr txBox="1">
                <a:spLocks/>
              </p:cNvSpPr>
              <p:nvPr/>
            </p:nvSpPr>
            <p:spPr>
              <a:xfrm>
                <a:off x="903804" y="4302704"/>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xmlns="">
          <p:sp>
            <p:nvSpPr>
              <p:cNvPr id="23" name="Content Placeholder 2">
                <a:extLst>
                  <a:ext uri="{FF2B5EF4-FFF2-40B4-BE49-F238E27FC236}">
                    <a16:creationId xmlns:a16="http://schemas.microsoft.com/office/drawing/2014/main" id="{A0253CBD-F40B-D242-93FE-B21E7CF05C1E}"/>
                  </a:ext>
                </a:extLst>
              </p:cNvPr>
              <p:cNvSpPr txBox="1">
                <a:spLocks noRot="1" noChangeAspect="1" noMove="1" noResize="1" noEditPoints="1" noAdjustHandles="1" noChangeArrowheads="1" noChangeShapeType="1" noTextEdit="1"/>
              </p:cNvSpPr>
              <p:nvPr/>
            </p:nvSpPr>
            <p:spPr>
              <a:xfrm>
                <a:off x="903804" y="4302704"/>
                <a:ext cx="9829801" cy="734091"/>
              </a:xfrm>
              <a:prstGeom prst="rect">
                <a:avLst/>
              </a:prstGeom>
              <a:blipFill>
                <a:blip r:embed="rId7"/>
                <a:stretch>
                  <a:fillRect/>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4CFB370F-D702-874E-ACA3-E398265CBA08}"/>
              </a:ext>
            </a:extLst>
          </p:cNvPr>
          <p:cNvSpPr txBox="1">
            <a:spLocks/>
          </p:cNvSpPr>
          <p:nvPr/>
        </p:nvSpPr>
        <p:spPr>
          <a:xfrm>
            <a:off x="6735209" y="4031567"/>
            <a:ext cx="1172643" cy="376263"/>
          </a:xfrm>
          <a:prstGeom prst="rect">
            <a:avLst/>
          </a:prstGeom>
          <a:solidFill>
            <a:schemeClr val="accent5">
              <a:lumMod val="40000"/>
              <a:lumOff val="60000"/>
            </a:schemeClr>
          </a:solidFill>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b="1" dirty="0">
                <a:latin typeface="Avenir Light" panose="020B0402020203020204" pitchFamily="34" charset="77"/>
              </a:rPr>
              <a:t>probability</a:t>
            </a:r>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2BAB8A65-5E08-5944-A8E7-D22B79F6E191}"/>
                  </a:ext>
                </a:extLst>
              </p:cNvPr>
              <p:cNvSpPr txBox="1">
                <a:spLocks/>
              </p:cNvSpPr>
              <p:nvPr/>
            </p:nvSpPr>
            <p:spPr>
              <a:xfrm>
                <a:off x="2623602" y="5455018"/>
                <a:ext cx="726471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r>
                      <a:rPr lang="en-US" sz="2400" b="1" i="1" dirty="0" smtClean="0">
                        <a:latin typeface="Cambria Math" panose="02040503050406030204" pitchFamily="18" charset="0"/>
                      </a:rPr>
                      <m:t>𝑿</m:t>
                    </m:r>
                    <m:r>
                      <a:rPr lang="en-US" sz="2400" b="1" i="1" dirty="0" smtClean="0">
                        <a:latin typeface="Cambria Math" panose="02040503050406030204" pitchFamily="18" charset="0"/>
                      </a:rPr>
                      <m:t>)</m:t>
                    </m:r>
                  </m:oMath>
                </a14:m>
                <a:r>
                  <a:rPr lang="en-US" sz="2400" dirty="0">
                    <a:latin typeface="Avenir Light" panose="020B0402020203020204" pitchFamily="34" charset="77"/>
                  </a:rPr>
                  <a:t> = </a:t>
                </a:r>
                <a14:m>
                  <m:oMath xmlns:m="http://schemas.openxmlformats.org/officeDocument/2006/math">
                    <m:r>
                      <a:rPr lang="en-US" sz="2400" i="1" dirty="0" smtClean="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was</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Anqi</a:t>
                </a:r>
                <a:r>
                  <a:rPr lang="en-US" sz="2400" dirty="0">
                    <a:latin typeface="Avenir Light" panose="020B0402020203020204" pitchFamily="34" charset="77"/>
                  </a:rPr>
                  <a:t>)</a:t>
                </a:r>
                <a14:m>
                  <m:oMath xmlns:m="http://schemas.openxmlformats.org/officeDocument/2006/math">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late</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was</a:t>
                </a:r>
                <a:r>
                  <a:rPr lang="en-US" sz="2400" dirty="0">
                    <a:latin typeface="Avenir Light" panose="020B0402020203020204" pitchFamily="34" charset="77"/>
                  </a:rPr>
                  <a:t>)</a:t>
                </a:r>
                <a14:m>
                  <m:oMath xmlns:m="http://schemas.openxmlformats.org/officeDocument/2006/math">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for</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late</a:t>
                </a:r>
                <a:r>
                  <a:rPr lang="en-US" sz="2400" dirty="0">
                    <a:latin typeface="Avenir Light" panose="020B0402020203020204" pitchFamily="34" charset="77"/>
                  </a:rPr>
                  <a:t>)</a:t>
                </a:r>
                <a14:m>
                  <m:oMath xmlns:m="http://schemas.openxmlformats.org/officeDocument/2006/math">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class</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for</a:t>
                </a:r>
                <a:r>
                  <a:rPr lang="en-US" sz="2400" dirty="0">
                    <a:latin typeface="Avenir Light" panose="020B0402020203020204" pitchFamily="34" charset="77"/>
                  </a:rPr>
                  <a:t>)</a:t>
                </a:r>
              </a:p>
            </p:txBody>
          </p:sp>
        </mc:Choice>
        <mc:Fallback xmlns="">
          <p:sp>
            <p:nvSpPr>
              <p:cNvPr id="25" name="Content Placeholder 2">
                <a:extLst>
                  <a:ext uri="{FF2B5EF4-FFF2-40B4-BE49-F238E27FC236}">
                    <a16:creationId xmlns:a16="http://schemas.microsoft.com/office/drawing/2014/main" id="{2BAB8A65-5E08-5944-A8E7-D22B79F6E191}"/>
                  </a:ext>
                </a:extLst>
              </p:cNvPr>
              <p:cNvSpPr txBox="1">
                <a:spLocks noRot="1" noChangeAspect="1" noMove="1" noResize="1" noEditPoints="1" noAdjustHandles="1" noChangeArrowheads="1" noChangeShapeType="1" noTextEdit="1"/>
              </p:cNvSpPr>
              <p:nvPr/>
            </p:nvSpPr>
            <p:spPr>
              <a:xfrm>
                <a:off x="2623602" y="5455018"/>
                <a:ext cx="7264711" cy="734091"/>
              </a:xfrm>
              <a:prstGeom prst="rect">
                <a:avLst/>
              </a:prstGeom>
              <a:blipFill>
                <a:blip r:embed="rId8"/>
                <a:stretch>
                  <a:fillRect l="-175"/>
                </a:stretch>
              </a:blipFill>
            </p:spPr>
            <p:txBody>
              <a:bodyPr/>
              <a:lstStyle/>
              <a:p>
                <a:r>
                  <a:rPr lang="en-US">
                    <a:noFill/>
                  </a:rPr>
                  <a:t> </a:t>
                </a:r>
              </a:p>
            </p:txBody>
          </p:sp>
        </mc:Fallback>
      </mc:AlternateContent>
      <p:sp>
        <p:nvSpPr>
          <p:cNvPr id="17" name="Content Placeholder 2">
            <a:extLst>
              <a:ext uri="{FF2B5EF4-FFF2-40B4-BE49-F238E27FC236}">
                <a16:creationId xmlns:a16="http://schemas.microsoft.com/office/drawing/2014/main" id="{7E62E49F-1783-DE4A-84F1-41C2D54DA8A5}"/>
              </a:ext>
            </a:extLst>
          </p:cNvPr>
          <p:cNvSpPr txBox="1">
            <a:spLocks/>
          </p:cNvSpPr>
          <p:nvPr/>
        </p:nvSpPr>
        <p:spPr>
          <a:xfrm>
            <a:off x="3435271" y="2110005"/>
            <a:ext cx="5376467" cy="12494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Look at </a:t>
            </a:r>
            <a:r>
              <a:rPr lang="en-US" sz="2400" i="1" dirty="0">
                <a:latin typeface="Avenir Light" panose="020B0402020203020204" pitchFamily="34" charset="77"/>
              </a:rPr>
              <a:t>pairs</a:t>
            </a:r>
            <a:r>
              <a:rPr lang="en-US" sz="2400" dirty="0">
                <a:latin typeface="Avenir Light" panose="020B0402020203020204" pitchFamily="34" charset="77"/>
              </a:rPr>
              <a:t> of consecutive words</a:t>
            </a:r>
          </a:p>
        </p:txBody>
      </p:sp>
      <p:sp>
        <p:nvSpPr>
          <p:cNvPr id="18" name="Title 1">
            <a:extLst>
              <a:ext uri="{FF2B5EF4-FFF2-40B4-BE49-F238E27FC236}">
                <a16:creationId xmlns:a16="http://schemas.microsoft.com/office/drawing/2014/main" id="{434C98B0-97A7-8A4D-9C2A-28C1F966719E}"/>
              </a:ext>
            </a:extLst>
          </p:cNvPr>
          <p:cNvSpPr>
            <a:spLocks noGrp="1"/>
          </p:cNvSpPr>
          <p:nvPr>
            <p:ph type="title"/>
          </p:nvPr>
        </p:nvSpPr>
        <p:spPr>
          <a:xfrm>
            <a:off x="838200" y="276262"/>
            <a:ext cx="3439597" cy="551401"/>
          </a:xfrm>
        </p:spPr>
        <p:txBody>
          <a:bodyPr/>
          <a:lstStyle/>
          <a:p>
            <a:r>
              <a:rPr lang="en-US" dirty="0"/>
              <a:t>Bigram LM</a:t>
            </a:r>
          </a:p>
        </p:txBody>
      </p:sp>
      <p:sp>
        <p:nvSpPr>
          <p:cNvPr id="19" name="Rectangle 18">
            <a:extLst>
              <a:ext uri="{FF2B5EF4-FFF2-40B4-BE49-F238E27FC236}">
                <a16:creationId xmlns:a16="http://schemas.microsoft.com/office/drawing/2014/main" id="{CB9E5AD6-D049-674E-8B2B-68EAEE3B8581}"/>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141818BD-6BDC-9A49-8912-8E6501C9E568}"/>
                  </a:ext>
                </a:extLst>
              </p:cNvPr>
              <p:cNvSpPr txBox="1">
                <a:spLocks/>
              </p:cNvSpPr>
              <p:nvPr/>
            </p:nvSpPr>
            <p:spPr>
              <a:xfrm>
                <a:off x="4917001" y="4659558"/>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0" name="Content Placeholder 2">
                <a:extLst>
                  <a:ext uri="{FF2B5EF4-FFF2-40B4-BE49-F238E27FC236}">
                    <a16:creationId xmlns:a16="http://schemas.microsoft.com/office/drawing/2014/main" id="{141818BD-6BDC-9A49-8912-8E6501C9E568}"/>
                  </a:ext>
                </a:extLst>
              </p:cNvPr>
              <p:cNvSpPr txBox="1">
                <a:spLocks noRot="1" noChangeAspect="1" noMove="1" noResize="1" noEditPoints="1" noAdjustHandles="1" noChangeArrowheads="1" noChangeShapeType="1" noTextEdit="1"/>
              </p:cNvSpPr>
              <p:nvPr/>
            </p:nvSpPr>
            <p:spPr>
              <a:xfrm>
                <a:off x="4917001" y="4659558"/>
                <a:ext cx="609602" cy="469672"/>
              </a:xfrm>
              <a:prstGeom prst="rect">
                <a:avLst/>
              </a:prstGeom>
              <a:blipFill>
                <a:blip r:embed="rId9"/>
                <a:stretch>
                  <a:fillRect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73DBC7C7-2560-604E-B24B-A2127E5D0876}"/>
                  </a:ext>
                </a:extLst>
              </p:cNvPr>
              <p:cNvSpPr txBox="1">
                <a:spLocks/>
              </p:cNvSpPr>
              <p:nvPr/>
            </p:nvSpPr>
            <p:spPr>
              <a:xfrm>
                <a:off x="5513903" y="4644025"/>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1" name="Content Placeholder 2">
                <a:extLst>
                  <a:ext uri="{FF2B5EF4-FFF2-40B4-BE49-F238E27FC236}">
                    <a16:creationId xmlns:a16="http://schemas.microsoft.com/office/drawing/2014/main" id="{73DBC7C7-2560-604E-B24B-A2127E5D0876}"/>
                  </a:ext>
                </a:extLst>
              </p:cNvPr>
              <p:cNvSpPr txBox="1">
                <a:spLocks noRot="1" noChangeAspect="1" noMove="1" noResize="1" noEditPoints="1" noAdjustHandles="1" noChangeArrowheads="1" noChangeShapeType="1" noTextEdit="1"/>
              </p:cNvSpPr>
              <p:nvPr/>
            </p:nvSpPr>
            <p:spPr>
              <a:xfrm>
                <a:off x="5513903" y="4644025"/>
                <a:ext cx="609602" cy="469672"/>
              </a:xfrm>
              <a:prstGeom prst="rect">
                <a:avLst/>
              </a:prstGeom>
              <a:blipFill>
                <a:blip r:embed="rId10"/>
                <a:stretch>
                  <a:fillRect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Content Placeholder 2">
                <a:extLst>
                  <a:ext uri="{FF2B5EF4-FFF2-40B4-BE49-F238E27FC236}">
                    <a16:creationId xmlns:a16="http://schemas.microsoft.com/office/drawing/2014/main" id="{D05F60CC-6AA6-1442-BD90-3F64E71BC8BA}"/>
                  </a:ext>
                </a:extLst>
              </p:cNvPr>
              <p:cNvSpPr txBox="1">
                <a:spLocks/>
              </p:cNvSpPr>
              <p:nvPr/>
            </p:nvSpPr>
            <p:spPr>
              <a:xfrm>
                <a:off x="6110804" y="4646858"/>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2" name="Content Placeholder 2">
                <a:extLst>
                  <a:ext uri="{FF2B5EF4-FFF2-40B4-BE49-F238E27FC236}">
                    <a16:creationId xmlns:a16="http://schemas.microsoft.com/office/drawing/2014/main" id="{D05F60CC-6AA6-1442-BD90-3F64E71BC8BA}"/>
                  </a:ext>
                </a:extLst>
              </p:cNvPr>
              <p:cNvSpPr txBox="1">
                <a:spLocks noRot="1" noChangeAspect="1" noMove="1" noResize="1" noEditPoints="1" noAdjustHandles="1" noChangeArrowheads="1" noChangeShapeType="1" noTextEdit="1"/>
              </p:cNvSpPr>
              <p:nvPr/>
            </p:nvSpPr>
            <p:spPr>
              <a:xfrm>
                <a:off x="6110804" y="4646858"/>
                <a:ext cx="609602" cy="469672"/>
              </a:xfrm>
              <a:prstGeom prst="rect">
                <a:avLst/>
              </a:prstGeom>
              <a:blipFill>
                <a:blip r:embed="rId11"/>
                <a:stretch>
                  <a:fillRect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Content Placeholder 2">
                <a:extLst>
                  <a:ext uri="{FF2B5EF4-FFF2-40B4-BE49-F238E27FC236}">
                    <a16:creationId xmlns:a16="http://schemas.microsoft.com/office/drawing/2014/main" id="{FF85A82F-DE8B-4E4D-A7B0-5D5D19EF5A50}"/>
                  </a:ext>
                </a:extLst>
              </p:cNvPr>
              <p:cNvSpPr txBox="1">
                <a:spLocks/>
              </p:cNvSpPr>
              <p:nvPr/>
            </p:nvSpPr>
            <p:spPr>
              <a:xfrm>
                <a:off x="6688652" y="4645831"/>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32" name="Content Placeholder 2">
                <a:extLst>
                  <a:ext uri="{FF2B5EF4-FFF2-40B4-BE49-F238E27FC236}">
                    <a16:creationId xmlns:a16="http://schemas.microsoft.com/office/drawing/2014/main" id="{FF85A82F-DE8B-4E4D-A7B0-5D5D19EF5A50}"/>
                  </a:ext>
                </a:extLst>
              </p:cNvPr>
              <p:cNvSpPr txBox="1">
                <a:spLocks noRot="1" noChangeAspect="1" noMove="1" noResize="1" noEditPoints="1" noAdjustHandles="1" noChangeArrowheads="1" noChangeShapeType="1" noTextEdit="1"/>
              </p:cNvSpPr>
              <p:nvPr/>
            </p:nvSpPr>
            <p:spPr>
              <a:xfrm>
                <a:off x="6688652" y="4645831"/>
                <a:ext cx="609602" cy="469672"/>
              </a:xfrm>
              <a:prstGeom prst="rect">
                <a:avLst/>
              </a:prstGeom>
              <a:blipFill>
                <a:blip r:embed="rId12"/>
                <a:stretch>
                  <a:fillRect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Content Placeholder 2">
                <a:extLst>
                  <a:ext uri="{FF2B5EF4-FFF2-40B4-BE49-F238E27FC236}">
                    <a16:creationId xmlns:a16="http://schemas.microsoft.com/office/drawing/2014/main" id="{452F179A-FA19-134F-902C-1195B9241038}"/>
                  </a:ext>
                </a:extLst>
              </p:cNvPr>
              <p:cNvSpPr txBox="1">
                <a:spLocks/>
              </p:cNvSpPr>
              <p:nvPr/>
            </p:nvSpPr>
            <p:spPr>
              <a:xfrm>
                <a:off x="7310954" y="4654348"/>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33" name="Content Placeholder 2">
                <a:extLst>
                  <a:ext uri="{FF2B5EF4-FFF2-40B4-BE49-F238E27FC236}">
                    <a16:creationId xmlns:a16="http://schemas.microsoft.com/office/drawing/2014/main" id="{452F179A-FA19-134F-902C-1195B9241038}"/>
                  </a:ext>
                </a:extLst>
              </p:cNvPr>
              <p:cNvSpPr txBox="1">
                <a:spLocks noRot="1" noChangeAspect="1" noMove="1" noResize="1" noEditPoints="1" noAdjustHandles="1" noChangeArrowheads="1" noChangeShapeType="1" noTextEdit="1"/>
              </p:cNvSpPr>
              <p:nvPr/>
            </p:nvSpPr>
            <p:spPr>
              <a:xfrm>
                <a:off x="7310954" y="4654348"/>
                <a:ext cx="609602" cy="469672"/>
              </a:xfrm>
              <a:prstGeom prst="rect">
                <a:avLst/>
              </a:prstGeom>
              <a:blipFill>
                <a:blip r:embed="rId13"/>
                <a:stretch>
                  <a:fillRect b="-7895"/>
                </a:stretch>
              </a:blipFill>
            </p:spPr>
            <p:txBody>
              <a:bodyPr/>
              <a:lstStyle/>
              <a:p>
                <a:r>
                  <a:rPr lang="en-US">
                    <a:noFill/>
                  </a:rPr>
                  <a:t> </a:t>
                </a:r>
              </a:p>
            </p:txBody>
          </p:sp>
        </mc:Fallback>
      </mc:AlternateContent>
    </p:spTree>
    <p:extLst>
      <p:ext uri="{BB962C8B-B14F-4D97-AF65-F5344CB8AC3E}">
        <p14:creationId xmlns:p14="http://schemas.microsoft.com/office/powerpoint/2010/main" val="27125953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9A3CB55-6A06-2044-A9EC-FABE7C7B6F30}"/>
              </a:ext>
            </a:extLst>
          </p:cNvPr>
          <p:cNvSpPr/>
          <p:nvPr/>
        </p:nvSpPr>
        <p:spPr>
          <a:xfrm>
            <a:off x="6733103" y="4016794"/>
            <a:ext cx="1174749" cy="769033"/>
          </a:xfrm>
          <a:prstGeom prst="rect">
            <a:avLst/>
          </a:prstGeom>
          <a:solidFill>
            <a:schemeClr val="accent5">
              <a:lumMod val="40000"/>
              <a:lumOff val="60000"/>
              <a:alpha val="3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58</a:t>
            </a:fld>
            <a:endParaRPr lang="en-US"/>
          </a:p>
        </p:txBody>
      </p:sp>
      <p:sp>
        <p:nvSpPr>
          <p:cNvPr id="15" name="Content Placeholder 2">
            <a:extLst>
              <a:ext uri="{FF2B5EF4-FFF2-40B4-BE49-F238E27FC236}">
                <a16:creationId xmlns:a16="http://schemas.microsoft.com/office/drawing/2014/main" id="{81D92A3D-654C-B244-9DCB-15711033B0F9}"/>
              </a:ext>
            </a:extLst>
          </p:cNvPr>
          <p:cNvSpPr txBox="1">
            <a:spLocks/>
          </p:cNvSpPr>
          <p:nvPr/>
        </p:nvSpPr>
        <p:spPr>
          <a:xfrm>
            <a:off x="2351603" y="2030638"/>
            <a:ext cx="7518401" cy="14555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latin typeface="Avenir Light" panose="020B0402020203020204" pitchFamily="34" charset="77"/>
              </a:rPr>
              <a:t>Alternative Approach: </a:t>
            </a:r>
            <a:r>
              <a:rPr lang="en-US" sz="2400" dirty="0">
                <a:solidFill>
                  <a:srgbClr val="C00000"/>
                </a:solidFill>
                <a:latin typeface="Avenir Light" panose="020B0402020203020204" pitchFamily="34" charset="77"/>
              </a:rPr>
              <a:t>bigram model</a:t>
            </a:r>
          </a:p>
          <a:p>
            <a:pPr marL="0" indent="0" algn="ctr">
              <a:lnSpc>
                <a:spcPct val="120000"/>
              </a:lnSpc>
              <a:buNone/>
            </a:pPr>
            <a:r>
              <a:rPr lang="en-US" sz="2400" dirty="0">
                <a:latin typeface="Avenir Light" panose="020B0402020203020204" pitchFamily="34" charset="77"/>
              </a:rPr>
              <a:t>Look at </a:t>
            </a:r>
            <a:r>
              <a:rPr lang="en-US" sz="2400" i="1" dirty="0">
                <a:latin typeface="Avenir Light" panose="020B0402020203020204" pitchFamily="34" charset="77"/>
              </a:rPr>
              <a:t>pairs</a:t>
            </a:r>
            <a:r>
              <a:rPr lang="en-US" sz="2400" dirty="0">
                <a:latin typeface="Avenir Light" panose="020B0402020203020204" pitchFamily="34" charset="77"/>
              </a:rPr>
              <a:t> of consecutive words</a:t>
            </a:r>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A0253CBD-F40B-D242-93FE-B21E7CF05C1E}"/>
                  </a:ext>
                </a:extLst>
              </p:cNvPr>
              <p:cNvSpPr txBox="1">
                <a:spLocks/>
              </p:cNvSpPr>
              <p:nvPr/>
            </p:nvSpPr>
            <p:spPr>
              <a:xfrm>
                <a:off x="903804" y="4302704"/>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xmlns="">
          <p:sp>
            <p:nvSpPr>
              <p:cNvPr id="23" name="Content Placeholder 2">
                <a:extLst>
                  <a:ext uri="{FF2B5EF4-FFF2-40B4-BE49-F238E27FC236}">
                    <a16:creationId xmlns:a16="http://schemas.microsoft.com/office/drawing/2014/main" id="{A0253CBD-F40B-D242-93FE-B21E7CF05C1E}"/>
                  </a:ext>
                </a:extLst>
              </p:cNvPr>
              <p:cNvSpPr txBox="1">
                <a:spLocks noRot="1" noChangeAspect="1" noMove="1" noResize="1" noEditPoints="1" noAdjustHandles="1" noChangeArrowheads="1" noChangeShapeType="1" noTextEdit="1"/>
              </p:cNvSpPr>
              <p:nvPr/>
            </p:nvSpPr>
            <p:spPr>
              <a:xfrm>
                <a:off x="903804" y="4302704"/>
                <a:ext cx="9829801" cy="734091"/>
              </a:xfrm>
              <a:prstGeom prst="rect">
                <a:avLst/>
              </a:prstGeom>
              <a:blipFill>
                <a:blip r:embed="rId7"/>
                <a:stretch>
                  <a:fillRect/>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4CFB370F-D702-874E-ACA3-E398265CBA08}"/>
              </a:ext>
            </a:extLst>
          </p:cNvPr>
          <p:cNvSpPr txBox="1">
            <a:spLocks/>
          </p:cNvSpPr>
          <p:nvPr/>
        </p:nvSpPr>
        <p:spPr>
          <a:xfrm>
            <a:off x="6735209" y="4031567"/>
            <a:ext cx="1172643" cy="376263"/>
          </a:xfrm>
          <a:prstGeom prst="rect">
            <a:avLst/>
          </a:prstGeom>
          <a:solidFill>
            <a:schemeClr val="accent5">
              <a:lumMod val="40000"/>
              <a:lumOff val="60000"/>
            </a:schemeClr>
          </a:solidFill>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b="1" dirty="0">
                <a:latin typeface="Avenir Light" panose="020B0402020203020204" pitchFamily="34" charset="77"/>
              </a:rPr>
              <a:t>probability</a:t>
            </a:r>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2BAB8A65-5E08-5944-A8E7-D22B79F6E191}"/>
                  </a:ext>
                </a:extLst>
              </p:cNvPr>
              <p:cNvSpPr txBox="1">
                <a:spLocks/>
              </p:cNvSpPr>
              <p:nvPr/>
            </p:nvSpPr>
            <p:spPr>
              <a:xfrm>
                <a:off x="2623602" y="5455018"/>
                <a:ext cx="726471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r>
                      <a:rPr lang="en-US" sz="2400" b="1" i="1" dirty="0" smtClean="0">
                        <a:latin typeface="Cambria Math" panose="02040503050406030204" pitchFamily="18" charset="0"/>
                      </a:rPr>
                      <m:t>𝑿</m:t>
                    </m:r>
                    <m:r>
                      <a:rPr lang="en-US" sz="2400" b="1" i="1" dirty="0" smtClean="0">
                        <a:latin typeface="Cambria Math" panose="02040503050406030204" pitchFamily="18" charset="0"/>
                      </a:rPr>
                      <m:t>)</m:t>
                    </m:r>
                  </m:oMath>
                </a14:m>
                <a:r>
                  <a:rPr lang="en-US" sz="2400" dirty="0">
                    <a:latin typeface="Avenir Light" panose="020B0402020203020204" pitchFamily="34" charset="77"/>
                  </a:rPr>
                  <a:t> = </a:t>
                </a:r>
                <a14:m>
                  <m:oMath xmlns:m="http://schemas.openxmlformats.org/officeDocument/2006/math">
                    <m:r>
                      <a:rPr lang="en-US" sz="2400" i="1" dirty="0" smtClean="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was</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Anqi</a:t>
                </a:r>
                <a:r>
                  <a:rPr lang="en-US" sz="2400" dirty="0">
                    <a:latin typeface="Avenir Light" panose="020B0402020203020204" pitchFamily="34" charset="77"/>
                  </a:rPr>
                  <a:t>)</a:t>
                </a:r>
                <a14:m>
                  <m:oMath xmlns:m="http://schemas.openxmlformats.org/officeDocument/2006/math">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late</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was</a:t>
                </a:r>
                <a:r>
                  <a:rPr lang="en-US" sz="2400" dirty="0">
                    <a:latin typeface="Avenir Light" panose="020B0402020203020204" pitchFamily="34" charset="77"/>
                  </a:rPr>
                  <a:t>)</a:t>
                </a:r>
                <a14:m>
                  <m:oMath xmlns:m="http://schemas.openxmlformats.org/officeDocument/2006/math">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for</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late</a:t>
                </a:r>
                <a:r>
                  <a:rPr lang="en-US" sz="2400" dirty="0">
                    <a:latin typeface="Avenir Light" panose="020B0402020203020204" pitchFamily="34" charset="77"/>
                  </a:rPr>
                  <a:t>)</a:t>
                </a:r>
                <a14:m>
                  <m:oMath xmlns:m="http://schemas.openxmlformats.org/officeDocument/2006/math">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class</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for</a:t>
                </a:r>
                <a:r>
                  <a:rPr lang="en-US" sz="2400" dirty="0">
                    <a:latin typeface="Avenir Light" panose="020B0402020203020204" pitchFamily="34" charset="77"/>
                  </a:rPr>
                  <a:t>)</a:t>
                </a:r>
              </a:p>
            </p:txBody>
          </p:sp>
        </mc:Choice>
        <mc:Fallback xmlns="">
          <p:sp>
            <p:nvSpPr>
              <p:cNvPr id="25" name="Content Placeholder 2">
                <a:extLst>
                  <a:ext uri="{FF2B5EF4-FFF2-40B4-BE49-F238E27FC236}">
                    <a16:creationId xmlns:a16="http://schemas.microsoft.com/office/drawing/2014/main" id="{2BAB8A65-5E08-5944-A8E7-D22B79F6E191}"/>
                  </a:ext>
                </a:extLst>
              </p:cNvPr>
              <p:cNvSpPr txBox="1">
                <a:spLocks noRot="1" noChangeAspect="1" noMove="1" noResize="1" noEditPoints="1" noAdjustHandles="1" noChangeArrowheads="1" noChangeShapeType="1" noTextEdit="1"/>
              </p:cNvSpPr>
              <p:nvPr/>
            </p:nvSpPr>
            <p:spPr>
              <a:xfrm>
                <a:off x="2623602" y="5455018"/>
                <a:ext cx="7264711" cy="734091"/>
              </a:xfrm>
              <a:prstGeom prst="rect">
                <a:avLst/>
              </a:prstGeom>
              <a:blipFill>
                <a:blip r:embed="rId8"/>
                <a:stretch>
                  <a:fillRect l="-17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DA6F147-E2F2-054E-BFFA-39E8B54CCE35}"/>
              </a:ext>
            </a:extLst>
          </p:cNvPr>
          <p:cNvPicPr>
            <a:picLocks noChangeAspect="1"/>
          </p:cNvPicPr>
          <p:nvPr/>
        </p:nvPicPr>
        <p:blipFill>
          <a:blip r:embed="rId9"/>
          <a:stretch>
            <a:fillRect/>
          </a:stretch>
        </p:blipFill>
        <p:spPr>
          <a:xfrm>
            <a:off x="3609417" y="2349514"/>
            <a:ext cx="4689514" cy="808869"/>
          </a:xfrm>
          <a:prstGeom prst="rect">
            <a:avLst/>
          </a:prstGeom>
        </p:spPr>
      </p:pic>
      <p:sp>
        <p:nvSpPr>
          <p:cNvPr id="22" name="Title 1">
            <a:extLst>
              <a:ext uri="{FF2B5EF4-FFF2-40B4-BE49-F238E27FC236}">
                <a16:creationId xmlns:a16="http://schemas.microsoft.com/office/drawing/2014/main" id="{135998B8-A0EA-CA43-A5AB-8DE15D8B00C1}"/>
              </a:ext>
            </a:extLst>
          </p:cNvPr>
          <p:cNvSpPr>
            <a:spLocks noGrp="1"/>
          </p:cNvSpPr>
          <p:nvPr>
            <p:ph type="title"/>
          </p:nvPr>
        </p:nvSpPr>
        <p:spPr>
          <a:xfrm>
            <a:off x="838200" y="276262"/>
            <a:ext cx="3439597" cy="551401"/>
          </a:xfrm>
        </p:spPr>
        <p:txBody>
          <a:bodyPr/>
          <a:lstStyle/>
          <a:p>
            <a:r>
              <a:rPr lang="en-US" dirty="0"/>
              <a:t>Bigram LM</a:t>
            </a:r>
          </a:p>
        </p:txBody>
      </p:sp>
      <p:sp>
        <p:nvSpPr>
          <p:cNvPr id="27" name="Rectangle 26">
            <a:extLst>
              <a:ext uri="{FF2B5EF4-FFF2-40B4-BE49-F238E27FC236}">
                <a16:creationId xmlns:a16="http://schemas.microsoft.com/office/drawing/2014/main" id="{2FD15F63-7E1F-9C40-8CCA-B65E009E0795}"/>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4357074-7477-8B48-9A36-8022641993D5}"/>
              </a:ext>
            </a:extLst>
          </p:cNvPr>
          <p:cNvSpPr/>
          <p:nvPr/>
        </p:nvSpPr>
        <p:spPr>
          <a:xfrm>
            <a:off x="451608" y="236465"/>
            <a:ext cx="4974049" cy="2384204"/>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ular Callout 3">
            <a:extLst>
              <a:ext uri="{FF2B5EF4-FFF2-40B4-BE49-F238E27FC236}">
                <a16:creationId xmlns:a16="http://schemas.microsoft.com/office/drawing/2014/main" id="{41F42D25-EA86-C84B-A6BF-148B8F73B4A4}"/>
              </a:ext>
            </a:extLst>
          </p:cNvPr>
          <p:cNvSpPr/>
          <p:nvPr/>
        </p:nvSpPr>
        <p:spPr>
          <a:xfrm flipH="1">
            <a:off x="2857497" y="825500"/>
            <a:ext cx="6193355" cy="2844691"/>
          </a:xfrm>
          <a:prstGeom prst="wedgeRectCallout">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2">
            <a:extLst>
              <a:ext uri="{FF2B5EF4-FFF2-40B4-BE49-F238E27FC236}">
                <a16:creationId xmlns:a16="http://schemas.microsoft.com/office/drawing/2014/main" id="{9369AA80-5F70-CC4A-9306-CD538D4ADC6E}"/>
              </a:ext>
            </a:extLst>
          </p:cNvPr>
          <p:cNvSpPr txBox="1">
            <a:spLocks/>
          </p:cNvSpPr>
          <p:nvPr/>
        </p:nvSpPr>
        <p:spPr>
          <a:xfrm>
            <a:off x="3060699" y="1068975"/>
            <a:ext cx="5892798" cy="14430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You calculate each of these probabilities by simply counting the occurrences</a:t>
            </a:r>
          </a:p>
        </p:txBody>
      </p:sp>
      <mc:AlternateContent xmlns:mc="http://schemas.openxmlformats.org/markup-compatibility/2006">
        <mc:Choice xmlns:a14="http://schemas.microsoft.com/office/drawing/2010/main" Requires="a14">
          <p:sp>
            <p:nvSpPr>
              <p:cNvPr id="28" name="Content Placeholder 2">
                <a:extLst>
                  <a:ext uri="{FF2B5EF4-FFF2-40B4-BE49-F238E27FC236}">
                    <a16:creationId xmlns:a16="http://schemas.microsoft.com/office/drawing/2014/main" id="{FF6588EF-FA13-5544-8A55-4C5D978316CD}"/>
                  </a:ext>
                </a:extLst>
              </p:cNvPr>
              <p:cNvSpPr txBox="1">
                <a:spLocks/>
              </p:cNvSpPr>
              <p:nvPr/>
            </p:nvSpPr>
            <p:spPr>
              <a:xfrm>
                <a:off x="4917001" y="4659558"/>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8" name="Content Placeholder 2">
                <a:extLst>
                  <a:ext uri="{FF2B5EF4-FFF2-40B4-BE49-F238E27FC236}">
                    <a16:creationId xmlns:a16="http://schemas.microsoft.com/office/drawing/2014/main" id="{FF6588EF-FA13-5544-8A55-4C5D978316CD}"/>
                  </a:ext>
                </a:extLst>
              </p:cNvPr>
              <p:cNvSpPr txBox="1">
                <a:spLocks noRot="1" noChangeAspect="1" noMove="1" noResize="1" noEditPoints="1" noAdjustHandles="1" noChangeArrowheads="1" noChangeShapeType="1" noTextEdit="1"/>
              </p:cNvSpPr>
              <p:nvPr/>
            </p:nvSpPr>
            <p:spPr>
              <a:xfrm>
                <a:off x="4917001" y="4659558"/>
                <a:ext cx="609602" cy="469672"/>
              </a:xfrm>
              <a:prstGeom prst="rect">
                <a:avLst/>
              </a:prstGeom>
              <a:blipFill>
                <a:blip r:embed="rId10"/>
                <a:stretch>
                  <a:fillRect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Content Placeholder 2">
                <a:extLst>
                  <a:ext uri="{FF2B5EF4-FFF2-40B4-BE49-F238E27FC236}">
                    <a16:creationId xmlns:a16="http://schemas.microsoft.com/office/drawing/2014/main" id="{951F8651-F8FE-304C-BA2C-58499FCACB89}"/>
                  </a:ext>
                </a:extLst>
              </p:cNvPr>
              <p:cNvSpPr txBox="1">
                <a:spLocks/>
              </p:cNvSpPr>
              <p:nvPr/>
            </p:nvSpPr>
            <p:spPr>
              <a:xfrm>
                <a:off x="5513903" y="4644025"/>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38" name="Content Placeholder 2">
                <a:extLst>
                  <a:ext uri="{FF2B5EF4-FFF2-40B4-BE49-F238E27FC236}">
                    <a16:creationId xmlns:a16="http://schemas.microsoft.com/office/drawing/2014/main" id="{951F8651-F8FE-304C-BA2C-58499FCACB89}"/>
                  </a:ext>
                </a:extLst>
              </p:cNvPr>
              <p:cNvSpPr txBox="1">
                <a:spLocks noRot="1" noChangeAspect="1" noMove="1" noResize="1" noEditPoints="1" noAdjustHandles="1" noChangeArrowheads="1" noChangeShapeType="1" noTextEdit="1"/>
              </p:cNvSpPr>
              <p:nvPr/>
            </p:nvSpPr>
            <p:spPr>
              <a:xfrm>
                <a:off x="5513903" y="4644025"/>
                <a:ext cx="609602" cy="469672"/>
              </a:xfrm>
              <a:prstGeom prst="rect">
                <a:avLst/>
              </a:prstGeom>
              <a:blipFill>
                <a:blip r:embed="rId11"/>
                <a:stretch>
                  <a:fillRect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Content Placeholder 2">
                <a:extLst>
                  <a:ext uri="{FF2B5EF4-FFF2-40B4-BE49-F238E27FC236}">
                    <a16:creationId xmlns:a16="http://schemas.microsoft.com/office/drawing/2014/main" id="{A83446E3-9204-3242-93A1-49C96F27683B}"/>
                  </a:ext>
                </a:extLst>
              </p:cNvPr>
              <p:cNvSpPr txBox="1">
                <a:spLocks/>
              </p:cNvSpPr>
              <p:nvPr/>
            </p:nvSpPr>
            <p:spPr>
              <a:xfrm>
                <a:off x="6110804" y="4646858"/>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39" name="Content Placeholder 2">
                <a:extLst>
                  <a:ext uri="{FF2B5EF4-FFF2-40B4-BE49-F238E27FC236}">
                    <a16:creationId xmlns:a16="http://schemas.microsoft.com/office/drawing/2014/main" id="{A83446E3-9204-3242-93A1-49C96F27683B}"/>
                  </a:ext>
                </a:extLst>
              </p:cNvPr>
              <p:cNvSpPr txBox="1">
                <a:spLocks noRot="1" noChangeAspect="1" noMove="1" noResize="1" noEditPoints="1" noAdjustHandles="1" noChangeArrowheads="1" noChangeShapeType="1" noTextEdit="1"/>
              </p:cNvSpPr>
              <p:nvPr/>
            </p:nvSpPr>
            <p:spPr>
              <a:xfrm>
                <a:off x="6110804" y="4646858"/>
                <a:ext cx="609602" cy="469672"/>
              </a:xfrm>
              <a:prstGeom prst="rect">
                <a:avLst/>
              </a:prstGeom>
              <a:blipFill>
                <a:blip r:embed="rId12"/>
                <a:stretch>
                  <a:fillRect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Content Placeholder 2">
                <a:extLst>
                  <a:ext uri="{FF2B5EF4-FFF2-40B4-BE49-F238E27FC236}">
                    <a16:creationId xmlns:a16="http://schemas.microsoft.com/office/drawing/2014/main" id="{7CE8D833-3600-584C-B03C-EB4AD19E654E}"/>
                  </a:ext>
                </a:extLst>
              </p:cNvPr>
              <p:cNvSpPr txBox="1">
                <a:spLocks/>
              </p:cNvSpPr>
              <p:nvPr/>
            </p:nvSpPr>
            <p:spPr>
              <a:xfrm>
                <a:off x="6688652" y="4645831"/>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40" name="Content Placeholder 2">
                <a:extLst>
                  <a:ext uri="{FF2B5EF4-FFF2-40B4-BE49-F238E27FC236}">
                    <a16:creationId xmlns:a16="http://schemas.microsoft.com/office/drawing/2014/main" id="{7CE8D833-3600-584C-B03C-EB4AD19E654E}"/>
                  </a:ext>
                </a:extLst>
              </p:cNvPr>
              <p:cNvSpPr txBox="1">
                <a:spLocks noRot="1" noChangeAspect="1" noMove="1" noResize="1" noEditPoints="1" noAdjustHandles="1" noChangeArrowheads="1" noChangeShapeType="1" noTextEdit="1"/>
              </p:cNvSpPr>
              <p:nvPr/>
            </p:nvSpPr>
            <p:spPr>
              <a:xfrm>
                <a:off x="6688652" y="4645831"/>
                <a:ext cx="609602" cy="469672"/>
              </a:xfrm>
              <a:prstGeom prst="rect">
                <a:avLst/>
              </a:prstGeom>
              <a:blipFill>
                <a:blip r:embed="rId13"/>
                <a:stretch>
                  <a:fillRect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Content Placeholder 2">
                <a:extLst>
                  <a:ext uri="{FF2B5EF4-FFF2-40B4-BE49-F238E27FC236}">
                    <a16:creationId xmlns:a16="http://schemas.microsoft.com/office/drawing/2014/main" id="{D7ACFAFD-7906-1D4F-B394-0FEA96EF0F1F}"/>
                  </a:ext>
                </a:extLst>
              </p:cNvPr>
              <p:cNvSpPr txBox="1">
                <a:spLocks/>
              </p:cNvSpPr>
              <p:nvPr/>
            </p:nvSpPr>
            <p:spPr>
              <a:xfrm>
                <a:off x="7310954" y="4654348"/>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41" name="Content Placeholder 2">
                <a:extLst>
                  <a:ext uri="{FF2B5EF4-FFF2-40B4-BE49-F238E27FC236}">
                    <a16:creationId xmlns:a16="http://schemas.microsoft.com/office/drawing/2014/main" id="{D7ACFAFD-7906-1D4F-B394-0FEA96EF0F1F}"/>
                  </a:ext>
                </a:extLst>
              </p:cNvPr>
              <p:cNvSpPr txBox="1">
                <a:spLocks noRot="1" noChangeAspect="1" noMove="1" noResize="1" noEditPoints="1" noAdjustHandles="1" noChangeArrowheads="1" noChangeShapeType="1" noTextEdit="1"/>
              </p:cNvSpPr>
              <p:nvPr/>
            </p:nvSpPr>
            <p:spPr>
              <a:xfrm>
                <a:off x="7310954" y="4654348"/>
                <a:ext cx="609602" cy="469672"/>
              </a:xfrm>
              <a:prstGeom prst="rect">
                <a:avLst/>
              </a:prstGeom>
              <a:blipFill>
                <a:blip r:embed="rId14"/>
                <a:stretch>
                  <a:fillRect b="-7895"/>
                </a:stretch>
              </a:blipFill>
            </p:spPr>
            <p:txBody>
              <a:bodyPr/>
              <a:lstStyle/>
              <a:p>
                <a:r>
                  <a:rPr lang="en-US">
                    <a:noFill/>
                  </a:rPr>
                  <a:t> </a:t>
                </a:r>
              </a:p>
            </p:txBody>
          </p:sp>
        </mc:Fallback>
      </mc:AlternateContent>
    </p:spTree>
    <p:extLst>
      <p:ext uri="{BB962C8B-B14F-4D97-AF65-F5344CB8AC3E}">
        <p14:creationId xmlns:p14="http://schemas.microsoft.com/office/powerpoint/2010/main" val="38179008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Bigram Model</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59</a:t>
            </a:fld>
            <a:endParaRPr lang="en-US" dirty="0"/>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Content Placeholder 2">
                <a:extLst>
                  <a:ext uri="{FF2B5EF4-FFF2-40B4-BE49-F238E27FC236}">
                    <a16:creationId xmlns:a16="http://schemas.microsoft.com/office/drawing/2014/main" id="{F1C78845-92A7-D94B-90EE-42F252B08281}"/>
                  </a:ext>
                </a:extLst>
              </p:cNvPr>
              <p:cNvSpPr txBox="1">
                <a:spLocks/>
              </p:cNvSpPr>
              <p:nvPr/>
            </p:nvSpPr>
            <p:spPr>
              <a:xfrm>
                <a:off x="206373" y="2254722"/>
                <a:ext cx="4889499"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2400" dirty="0" smtClean="0">
                        <a:latin typeface="Cambria Math" panose="02040503050406030204" pitchFamily="18" charset="0"/>
                      </a:rPr>
                      <m:t>P</m:t>
                    </m:r>
                    <m:d>
                      <m:dPr>
                        <m:ctrlPr>
                          <a:rPr lang="en-US" sz="2400" i="1" dirty="0">
                            <a:latin typeface="Cambria Math" panose="02040503050406030204" pitchFamily="18" charset="0"/>
                          </a:rPr>
                        </m:ctrlPr>
                      </m:dPr>
                      <m:e>
                        <m:sSup>
                          <m:sSupPr>
                            <m:ctrlPr>
                              <a:rPr lang="en-US" sz="2400" i="1" dirty="0">
                                <a:solidFill>
                                  <a:srgbClr val="C00000"/>
                                </a:solidFill>
                                <a:latin typeface="Cambria Math" panose="02040503050406030204" pitchFamily="18" charset="0"/>
                              </a:rPr>
                            </m:ctrlPr>
                          </m:sSupPr>
                          <m:e>
                            <m:r>
                              <m:rPr>
                                <m:sty m:val="p"/>
                              </m:rPr>
                              <a:rPr lang="en-US" sz="2400" dirty="0">
                                <a:solidFill>
                                  <a:srgbClr val="C00000"/>
                                </a:solidFill>
                                <a:latin typeface="Cambria Math" panose="02040503050406030204" pitchFamily="18" charset="0"/>
                              </a:rPr>
                              <m:t>w</m:t>
                            </m:r>
                          </m:e>
                          <m:sup>
                            <m:r>
                              <a:rPr lang="en-US" sz="2400" i="1" dirty="0">
                                <a:solidFill>
                                  <a:srgbClr val="C00000"/>
                                </a:solidFill>
                                <a:latin typeface="Cambria Math" panose="02040503050406030204" pitchFamily="18" charset="0"/>
                              </a:rPr>
                              <m:t>′</m:t>
                            </m:r>
                          </m:sup>
                        </m:sSup>
                        <m:r>
                          <a:rPr lang="en-US" sz="2400" i="1" dirty="0" smtClean="0">
                            <a:solidFill>
                              <a:schemeClr val="tx1"/>
                            </a:solidFill>
                            <a:latin typeface="Cambria Math" panose="02040503050406030204" pitchFamily="18" charset="0"/>
                          </a:rPr>
                          <m:t>|</m:t>
                        </m:r>
                        <m:r>
                          <a:rPr lang="en-US" sz="2400" i="1" dirty="0">
                            <a:solidFill>
                              <a:srgbClr val="C00000"/>
                            </a:solidFill>
                            <a:latin typeface="Cambria Math" panose="02040503050406030204" pitchFamily="18" charset="0"/>
                          </a:rPr>
                          <m:t>𝑤</m:t>
                        </m:r>
                      </m:e>
                    </m:d>
                    <m:r>
                      <a:rPr lang="en-US" sz="2400" b="0" i="0" dirty="0" smtClean="0">
                        <a:solidFill>
                          <a:schemeClr val="tx1"/>
                        </a:solidFill>
                        <a:latin typeface="Cambria Math" panose="02040503050406030204" pitchFamily="18" charset="0"/>
                      </a:rPr>
                      <m:t>=</m:t>
                    </m:r>
                    <m:r>
                      <m:rPr>
                        <m:sty m:val="p"/>
                      </m:rPr>
                      <a:rPr lang="en-US" sz="2400" b="0" i="0" dirty="0" smtClean="0">
                        <a:latin typeface="Cambria Math" panose="02040503050406030204" pitchFamily="18" charset="0"/>
                      </a:rPr>
                      <m:t>P</m:t>
                    </m:r>
                    <m:d>
                      <m:dPr>
                        <m:ctrlPr>
                          <a:rPr lang="en-US" sz="2400" b="0" i="0" dirty="0" smtClean="0">
                            <a:latin typeface="Cambria Math" panose="02040503050406030204" pitchFamily="18" charset="0"/>
                          </a:rPr>
                        </m:ctrlPr>
                      </m:dPr>
                      <m:e>
                        <m:sSub>
                          <m:sSubPr>
                            <m:ctrlPr>
                              <a:rPr lang="en-US" sz="2400" b="0" i="0" dirty="0" smtClean="0">
                                <a:solidFill>
                                  <a:srgbClr val="C00000"/>
                                </a:solidFill>
                                <a:latin typeface="Cambria Math" panose="02040503050406030204" pitchFamily="18" charset="0"/>
                              </a:rPr>
                            </m:ctrlPr>
                          </m:sSubPr>
                          <m:e>
                            <m:r>
                              <m:rPr>
                                <m:sty m:val="p"/>
                              </m:rPr>
                              <a:rPr lang="en-US" sz="2400" b="0" i="0" dirty="0" smtClean="0">
                                <a:solidFill>
                                  <a:srgbClr val="C00000"/>
                                </a:solidFill>
                                <a:latin typeface="Cambria Math" panose="02040503050406030204" pitchFamily="18" charset="0"/>
                              </a:rPr>
                              <m:t>w</m:t>
                            </m:r>
                          </m:e>
                          <m:sub>
                            <m:r>
                              <a:rPr lang="en-US" sz="2400" b="0" i="0" dirty="0" smtClean="0">
                                <a:solidFill>
                                  <a:srgbClr val="C00000"/>
                                </a:solidFill>
                                <a:latin typeface="Cambria Math" panose="02040503050406030204" pitchFamily="18" charset="0"/>
                              </a:rPr>
                              <m:t>,</m:t>
                            </m:r>
                          </m:sub>
                        </m:sSub>
                        <m:sSup>
                          <m:sSupPr>
                            <m:ctrlPr>
                              <a:rPr lang="en-US" sz="2400" b="0" i="0" dirty="0" smtClean="0">
                                <a:solidFill>
                                  <a:srgbClr val="C00000"/>
                                </a:solidFill>
                                <a:latin typeface="Cambria Math" panose="02040503050406030204" pitchFamily="18" charset="0"/>
                              </a:rPr>
                            </m:ctrlPr>
                          </m:sSupPr>
                          <m:e>
                            <m:r>
                              <m:rPr>
                                <m:sty m:val="p"/>
                              </m:rPr>
                              <a:rPr lang="en-US" sz="2400" b="0" i="0" dirty="0" smtClean="0">
                                <a:solidFill>
                                  <a:srgbClr val="C00000"/>
                                </a:solidFill>
                                <a:latin typeface="Cambria Math" panose="02040503050406030204" pitchFamily="18" charset="0"/>
                              </a:rPr>
                              <m:t>w</m:t>
                            </m:r>
                          </m:e>
                          <m:sup>
                            <m:r>
                              <a:rPr lang="en-US" sz="2400" b="0" i="0" dirty="0" smtClean="0">
                                <a:solidFill>
                                  <a:srgbClr val="C00000"/>
                                </a:solidFill>
                                <a:latin typeface="Cambria Math" panose="02040503050406030204" pitchFamily="18" charset="0"/>
                              </a:rPr>
                              <m:t>′</m:t>
                            </m:r>
                          </m:sup>
                        </m:sSup>
                      </m:e>
                    </m:d>
                    <m:r>
                      <a:rPr lang="en-US" sz="2400" b="0" i="0" dirty="0" smtClean="0">
                        <a:solidFill>
                          <a:schemeClr val="tx1"/>
                        </a:solidFill>
                        <a:latin typeface="Cambria Math" panose="02040503050406030204" pitchFamily="18" charset="0"/>
                      </a:rPr>
                      <m:t>=</m:t>
                    </m:r>
                  </m:oMath>
                </a14:m>
                <a:r>
                  <a:rPr lang="en-US" sz="2400" dirty="0">
                    <a:solidFill>
                      <a:schemeClr val="accent5">
                        <a:lumMod val="75000"/>
                      </a:schemeClr>
                    </a:solidFill>
                    <a:latin typeface="Avenir Light" panose="020B0402020203020204" pitchFamily="34" charset="77"/>
                  </a:rPr>
                  <a:t> </a:t>
                </a:r>
                <a14:m>
                  <m:oMath xmlns:m="http://schemas.openxmlformats.org/officeDocument/2006/math">
                    <m:f>
                      <m:fPr>
                        <m:ctrlPr>
                          <a:rPr lang="en-US" sz="2400" i="1" smtClean="0">
                            <a:solidFill>
                              <a:schemeClr val="tx1"/>
                            </a:solidFill>
                            <a:latin typeface="Cambria Math" panose="02040503050406030204" pitchFamily="18" charset="0"/>
                          </a:rPr>
                        </m:ctrlPr>
                      </m:fPr>
                      <m:num>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𝑤</m:t>
                                </m:r>
                                <m:r>
                                  <a:rPr lang="en-US" sz="2400" b="0" i="1" smtClean="0">
                                    <a:solidFill>
                                      <a:srgbClr val="C00000"/>
                                    </a:solidFill>
                                    <a:latin typeface="Cambria Math" panose="02040503050406030204" pitchFamily="18" charset="0"/>
                                  </a:rPr>
                                  <m:t>′</m:t>
                                </m:r>
                              </m:e>
                              <m:sub>
                                <m:r>
                                  <a:rPr lang="en-US" sz="2400" b="0" i="1" smtClean="0">
                                    <a:solidFill>
                                      <a:srgbClr val="C00000"/>
                                    </a:solidFill>
                                    <a:latin typeface="Cambria Math" panose="02040503050406030204" pitchFamily="18" charset="0"/>
                                  </a:rPr>
                                  <m:t> </m:t>
                                </m:r>
                              </m:sub>
                            </m:sSub>
                          </m:sub>
                        </m:sSub>
                        <m:r>
                          <a:rPr lang="en-US" sz="2400" b="0"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𝒅</m:t>
                        </m:r>
                        <m:r>
                          <a:rPr lang="en-US" sz="2400" b="0" i="1" smtClean="0">
                            <a:solidFill>
                              <a:schemeClr val="tx1"/>
                            </a:solidFill>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𝑤</m:t>
                                </m:r>
                                <m:r>
                                  <a:rPr lang="en-US" sz="2400" b="0" i="1" smtClean="0">
                                    <a:solidFill>
                                      <a:srgbClr val="C00000"/>
                                    </a:solidFill>
                                    <a:latin typeface="Cambria Math" panose="02040503050406030204" pitchFamily="18" charset="0"/>
                                  </a:rPr>
                                  <m:t>∗</m:t>
                                </m:r>
                              </m:e>
                              <m:sub>
                                <m:r>
                                  <a:rPr lang="en-US" sz="2400" i="1">
                                    <a:solidFill>
                                      <a:srgbClr val="C00000"/>
                                    </a:solidFill>
                                    <a:latin typeface="Cambria Math" panose="02040503050406030204" pitchFamily="18" charset="0"/>
                                  </a:rPr>
                                  <m:t> </m:t>
                                </m:r>
                              </m:sub>
                            </m:sSub>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den>
                    </m:f>
                  </m:oMath>
                </a14:m>
                <a:endParaRPr lang="en-US" sz="2400" dirty="0">
                  <a:solidFill>
                    <a:schemeClr val="accent5">
                      <a:lumMod val="75000"/>
                    </a:schemeClr>
                  </a:solidFill>
                  <a:latin typeface="Avenir Light" panose="020B0402020203020204" pitchFamily="34" charset="77"/>
                </a:endParaRPr>
              </a:p>
            </p:txBody>
          </p:sp>
        </mc:Choice>
        <mc:Fallback>
          <p:sp>
            <p:nvSpPr>
              <p:cNvPr id="14" name="Content Placeholder 2">
                <a:extLst>
                  <a:ext uri="{FF2B5EF4-FFF2-40B4-BE49-F238E27FC236}">
                    <a16:creationId xmlns:a16="http://schemas.microsoft.com/office/drawing/2014/main" id="{F1C78845-92A7-D94B-90EE-42F252B08281}"/>
                  </a:ext>
                </a:extLst>
              </p:cNvPr>
              <p:cNvSpPr txBox="1">
                <a:spLocks noRot="1" noChangeAspect="1" noMove="1" noResize="1" noEditPoints="1" noAdjustHandles="1" noChangeArrowheads="1" noChangeShapeType="1" noTextEdit="1"/>
              </p:cNvSpPr>
              <p:nvPr/>
            </p:nvSpPr>
            <p:spPr>
              <a:xfrm>
                <a:off x="206373" y="2254722"/>
                <a:ext cx="4889499" cy="734091"/>
              </a:xfrm>
              <a:prstGeom prst="rect">
                <a:avLst/>
              </a:prstGeom>
              <a:blipFill>
                <a:blip r:embed="rId2"/>
                <a:stretch>
                  <a:fillRect b="-288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ACE80E80-655F-3946-B6E0-BD6BDBB919CE}"/>
                  </a:ext>
                </a:extLst>
              </p:cNvPr>
              <p:cNvSpPr txBox="1">
                <a:spLocks/>
              </p:cNvSpPr>
              <p:nvPr/>
            </p:nvSpPr>
            <p:spPr>
              <a:xfrm>
                <a:off x="269875" y="1164919"/>
                <a:ext cx="4889499"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p:sp>
            <p:nvSpPr>
              <p:cNvPr id="15" name="Content Placeholder 2">
                <a:extLst>
                  <a:ext uri="{FF2B5EF4-FFF2-40B4-BE49-F238E27FC236}">
                    <a16:creationId xmlns:a16="http://schemas.microsoft.com/office/drawing/2014/main" id="{ACE80E80-655F-3946-B6E0-BD6BDBB919CE}"/>
                  </a:ext>
                </a:extLst>
              </p:cNvPr>
              <p:cNvSpPr txBox="1">
                <a:spLocks noRot="1" noChangeAspect="1" noMove="1" noResize="1" noEditPoints="1" noAdjustHandles="1" noChangeArrowheads="1" noChangeShapeType="1" noTextEdit="1"/>
              </p:cNvSpPr>
              <p:nvPr/>
            </p:nvSpPr>
            <p:spPr>
              <a:xfrm>
                <a:off x="269875" y="1164919"/>
                <a:ext cx="4889499" cy="7340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Content Placeholder 2">
                <a:extLst>
                  <a:ext uri="{FF2B5EF4-FFF2-40B4-BE49-F238E27FC236}">
                    <a16:creationId xmlns:a16="http://schemas.microsoft.com/office/drawing/2014/main" id="{82F3030A-C86B-E747-A3BC-0558C571EBB5}"/>
                  </a:ext>
                </a:extLst>
              </p:cNvPr>
              <p:cNvSpPr txBox="1">
                <a:spLocks/>
              </p:cNvSpPr>
              <p:nvPr/>
            </p:nvSpPr>
            <p:spPr>
              <a:xfrm>
                <a:off x="1749420" y="148872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p:txBody>
          </p:sp>
        </mc:Choice>
        <mc:Fallback>
          <p:sp>
            <p:nvSpPr>
              <p:cNvPr id="16" name="Content Placeholder 2">
                <a:extLst>
                  <a:ext uri="{FF2B5EF4-FFF2-40B4-BE49-F238E27FC236}">
                    <a16:creationId xmlns:a16="http://schemas.microsoft.com/office/drawing/2014/main" id="{82F3030A-C86B-E747-A3BC-0558C571EBB5}"/>
                  </a:ext>
                </a:extLst>
              </p:cNvPr>
              <p:cNvSpPr txBox="1">
                <a:spLocks noRot="1" noChangeAspect="1" noMove="1" noResize="1" noEditPoints="1" noAdjustHandles="1" noChangeArrowheads="1" noChangeShapeType="1" noTextEdit="1"/>
              </p:cNvSpPr>
              <p:nvPr/>
            </p:nvSpPr>
            <p:spPr>
              <a:xfrm>
                <a:off x="1749420" y="1488726"/>
                <a:ext cx="609602" cy="469672"/>
              </a:xfrm>
              <a:prstGeom prst="rect">
                <a:avLst/>
              </a:prstGeom>
              <a:blipFill>
                <a:blip r:embed="rId4"/>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659CA8D5-4602-554E-B8B0-17153353F0A3}"/>
                  </a:ext>
                </a:extLst>
              </p:cNvPr>
              <p:cNvSpPr txBox="1">
                <a:spLocks/>
              </p:cNvSpPr>
              <p:nvPr/>
            </p:nvSpPr>
            <p:spPr>
              <a:xfrm>
                <a:off x="2346322" y="1473193"/>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p:txBody>
          </p:sp>
        </mc:Choice>
        <mc:Fallback>
          <p:sp>
            <p:nvSpPr>
              <p:cNvPr id="19" name="Content Placeholder 2">
                <a:extLst>
                  <a:ext uri="{FF2B5EF4-FFF2-40B4-BE49-F238E27FC236}">
                    <a16:creationId xmlns:a16="http://schemas.microsoft.com/office/drawing/2014/main" id="{659CA8D5-4602-554E-B8B0-17153353F0A3}"/>
                  </a:ext>
                </a:extLst>
              </p:cNvPr>
              <p:cNvSpPr txBox="1">
                <a:spLocks noRot="1" noChangeAspect="1" noMove="1" noResize="1" noEditPoints="1" noAdjustHandles="1" noChangeArrowheads="1" noChangeShapeType="1" noTextEdit="1"/>
              </p:cNvSpPr>
              <p:nvPr/>
            </p:nvSpPr>
            <p:spPr>
              <a:xfrm>
                <a:off x="2346322" y="1473193"/>
                <a:ext cx="609602" cy="469672"/>
              </a:xfrm>
              <a:prstGeom prst="rect">
                <a:avLst/>
              </a:prstGeom>
              <a:blipFill>
                <a:blip r:embed="rId5"/>
                <a:stretch>
                  <a:fillRect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179FA53B-BA0D-E749-8D18-07D3A3AD32A1}"/>
                  </a:ext>
                </a:extLst>
              </p:cNvPr>
              <p:cNvSpPr txBox="1">
                <a:spLocks/>
              </p:cNvSpPr>
              <p:nvPr/>
            </p:nvSpPr>
            <p:spPr>
              <a:xfrm>
                <a:off x="2943223" y="147602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p:txBody>
          </p:sp>
        </mc:Choice>
        <mc:Fallback>
          <p:sp>
            <p:nvSpPr>
              <p:cNvPr id="20" name="Content Placeholder 2">
                <a:extLst>
                  <a:ext uri="{FF2B5EF4-FFF2-40B4-BE49-F238E27FC236}">
                    <a16:creationId xmlns:a16="http://schemas.microsoft.com/office/drawing/2014/main" id="{179FA53B-BA0D-E749-8D18-07D3A3AD32A1}"/>
                  </a:ext>
                </a:extLst>
              </p:cNvPr>
              <p:cNvSpPr txBox="1">
                <a:spLocks noRot="1" noChangeAspect="1" noMove="1" noResize="1" noEditPoints="1" noAdjustHandles="1" noChangeArrowheads="1" noChangeShapeType="1" noTextEdit="1"/>
              </p:cNvSpPr>
              <p:nvPr/>
            </p:nvSpPr>
            <p:spPr>
              <a:xfrm>
                <a:off x="2943223" y="1476026"/>
                <a:ext cx="609602" cy="469672"/>
              </a:xfrm>
              <a:prstGeom prst="rect">
                <a:avLst/>
              </a:prstGeom>
              <a:blipFill>
                <a:blip r:embed="rId6"/>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F8C4F43A-25AD-E446-9CCF-4EA08E296C0C}"/>
                  </a:ext>
                </a:extLst>
              </p:cNvPr>
              <p:cNvSpPr txBox="1">
                <a:spLocks/>
              </p:cNvSpPr>
              <p:nvPr/>
            </p:nvSpPr>
            <p:spPr>
              <a:xfrm>
                <a:off x="3521071" y="147499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p:txBody>
          </p:sp>
        </mc:Choice>
        <mc:Fallback>
          <p:sp>
            <p:nvSpPr>
              <p:cNvPr id="21" name="Content Placeholder 2">
                <a:extLst>
                  <a:ext uri="{FF2B5EF4-FFF2-40B4-BE49-F238E27FC236}">
                    <a16:creationId xmlns:a16="http://schemas.microsoft.com/office/drawing/2014/main" id="{F8C4F43A-25AD-E446-9CCF-4EA08E296C0C}"/>
                  </a:ext>
                </a:extLst>
              </p:cNvPr>
              <p:cNvSpPr txBox="1">
                <a:spLocks noRot="1" noChangeAspect="1" noMove="1" noResize="1" noEditPoints="1" noAdjustHandles="1" noChangeArrowheads="1" noChangeShapeType="1" noTextEdit="1"/>
              </p:cNvSpPr>
              <p:nvPr/>
            </p:nvSpPr>
            <p:spPr>
              <a:xfrm>
                <a:off x="3521071" y="1474999"/>
                <a:ext cx="609602" cy="469672"/>
              </a:xfrm>
              <a:prstGeom prst="rect">
                <a:avLst/>
              </a:prstGeom>
              <a:blipFill>
                <a:blip r:embed="rId7"/>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Content Placeholder 2">
                <a:extLst>
                  <a:ext uri="{FF2B5EF4-FFF2-40B4-BE49-F238E27FC236}">
                    <a16:creationId xmlns:a16="http://schemas.microsoft.com/office/drawing/2014/main" id="{D0024482-5DDA-E740-B1FB-2E9BB0162A91}"/>
                  </a:ext>
                </a:extLst>
              </p:cNvPr>
              <p:cNvSpPr txBox="1">
                <a:spLocks/>
              </p:cNvSpPr>
              <p:nvPr/>
            </p:nvSpPr>
            <p:spPr>
              <a:xfrm>
                <a:off x="4143373" y="148351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p:txBody>
          </p:sp>
        </mc:Choice>
        <mc:Fallback>
          <p:sp>
            <p:nvSpPr>
              <p:cNvPr id="22" name="Content Placeholder 2">
                <a:extLst>
                  <a:ext uri="{FF2B5EF4-FFF2-40B4-BE49-F238E27FC236}">
                    <a16:creationId xmlns:a16="http://schemas.microsoft.com/office/drawing/2014/main" id="{D0024482-5DDA-E740-B1FB-2E9BB0162A91}"/>
                  </a:ext>
                </a:extLst>
              </p:cNvPr>
              <p:cNvSpPr txBox="1">
                <a:spLocks noRot="1" noChangeAspect="1" noMove="1" noResize="1" noEditPoints="1" noAdjustHandles="1" noChangeArrowheads="1" noChangeShapeType="1" noTextEdit="1"/>
              </p:cNvSpPr>
              <p:nvPr/>
            </p:nvSpPr>
            <p:spPr>
              <a:xfrm>
                <a:off x="4143373" y="1483516"/>
                <a:ext cx="609602" cy="469672"/>
              </a:xfrm>
              <a:prstGeom prst="rect">
                <a:avLst/>
              </a:prstGeom>
              <a:blipFill>
                <a:blip r:embed="rId8"/>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CC583A8C-3304-0446-8CF6-4E32D54B3B6C}"/>
                  </a:ext>
                </a:extLst>
              </p:cNvPr>
              <p:cNvSpPr/>
              <p:nvPr/>
            </p:nvSpPr>
            <p:spPr>
              <a:xfrm>
                <a:off x="2177185" y="5235545"/>
                <a:ext cx="9176615" cy="493405"/>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𝑛</m:t>
                        </m:r>
                      </m:e>
                      <m:sub>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𝑤</m:t>
                            </m:r>
                            <m:r>
                              <a:rPr lang="en-US" sz="2400" i="1">
                                <a:solidFill>
                                  <a:srgbClr val="C00000"/>
                                </a:solidFill>
                                <a:latin typeface="Cambria Math" panose="02040503050406030204" pitchFamily="18" charset="0"/>
                              </a:rPr>
                              <m:t>′</m:t>
                            </m:r>
                          </m:e>
                          <m:sub>
                            <m:r>
                              <a:rPr lang="en-US" sz="2400" i="1">
                                <a:solidFill>
                                  <a:srgbClr val="C00000"/>
                                </a:solidFill>
                                <a:latin typeface="Cambria Math" panose="02040503050406030204" pitchFamily="18" charset="0"/>
                              </a:rPr>
                              <m:t> </m:t>
                            </m:r>
                          </m:sub>
                        </m:sSub>
                      </m:sub>
                    </m:sSub>
                    <m:r>
                      <a:rPr lang="en-US" sz="2400" i="1">
                        <a:latin typeface="Cambria Math" panose="02040503050406030204" pitchFamily="18" charset="0"/>
                      </a:rPr>
                      <m:t>(</m:t>
                    </m:r>
                    <m:r>
                      <a:rPr lang="en-US" sz="2400" b="1" i="1">
                        <a:latin typeface="Cambria Math" panose="02040503050406030204" pitchFamily="18" charset="0"/>
                      </a:rPr>
                      <m:t>𝒅</m:t>
                    </m:r>
                  </m:oMath>
                </a14:m>
                <a:r>
                  <a:rPr lang="en-US" sz="2400" dirty="0"/>
                  <a:t>) = # of times words </a:t>
                </a:r>
                <a14:m>
                  <m:oMath xmlns:m="http://schemas.openxmlformats.org/officeDocument/2006/math">
                    <m:r>
                      <a:rPr lang="en-US" sz="2400" b="1" i="1" dirty="0" smtClean="0">
                        <a:solidFill>
                          <a:srgbClr val="C00000"/>
                        </a:solidFill>
                        <a:latin typeface="Cambria Math" panose="02040503050406030204" pitchFamily="18" charset="0"/>
                      </a:rPr>
                      <m:t>𝒘</m:t>
                    </m:r>
                    <m:r>
                      <a:rPr lang="en-US" sz="2400" b="1" i="1" dirty="0">
                        <a:solidFill>
                          <a:srgbClr val="C00000"/>
                        </a:solidFill>
                        <a:latin typeface="Cambria Math" panose="02040503050406030204" pitchFamily="18" charset="0"/>
                      </a:rPr>
                      <m:t> </m:t>
                    </m:r>
                  </m:oMath>
                </a14:m>
                <a:r>
                  <a:rPr lang="en-US" sz="2400" dirty="0"/>
                  <a:t>and </a:t>
                </a:r>
                <a14:m>
                  <m:oMath xmlns:m="http://schemas.openxmlformats.org/officeDocument/2006/math">
                    <m:r>
                      <a:rPr lang="en-US" sz="2400" b="1" i="1" dirty="0">
                        <a:solidFill>
                          <a:srgbClr val="C00000"/>
                        </a:solidFill>
                        <a:latin typeface="Cambria Math" panose="02040503050406030204" pitchFamily="18" charset="0"/>
                      </a:rPr>
                      <m:t>𝒘</m:t>
                    </m:r>
                    <m:r>
                      <a:rPr lang="en-US" sz="2400" b="1" i="1" dirty="0" smtClean="0">
                        <a:solidFill>
                          <a:srgbClr val="C00000"/>
                        </a:solidFill>
                        <a:latin typeface="Cambria Math" panose="02040503050406030204" pitchFamily="18" charset="0"/>
                      </a:rPr>
                      <m:t>′</m:t>
                    </m:r>
                    <m:r>
                      <a:rPr lang="en-US" sz="2400" b="1" i="1" dirty="0">
                        <a:solidFill>
                          <a:srgbClr val="C00000"/>
                        </a:solidFill>
                        <a:latin typeface="Cambria Math" panose="02040503050406030204" pitchFamily="18" charset="0"/>
                      </a:rPr>
                      <m:t> </m:t>
                    </m:r>
                  </m:oMath>
                </a14:m>
                <a:r>
                  <a:rPr lang="en-US" sz="2400" dirty="0"/>
                  <a:t>appear together as a bigram in </a:t>
                </a:r>
                <a14:m>
                  <m:oMath xmlns:m="http://schemas.openxmlformats.org/officeDocument/2006/math">
                    <m:r>
                      <a:rPr lang="en-US" sz="2400" b="1" i="1" dirty="0">
                        <a:latin typeface="Cambria Math" panose="02040503050406030204" pitchFamily="18" charset="0"/>
                      </a:rPr>
                      <m:t>𝒅</m:t>
                    </m:r>
                    <m:r>
                      <a:rPr lang="en-US" sz="2400" b="1" i="1" dirty="0">
                        <a:latin typeface="Cambria Math" panose="02040503050406030204" pitchFamily="18" charset="0"/>
                      </a:rPr>
                      <m:t> </m:t>
                    </m:r>
                  </m:oMath>
                </a14:m>
                <a:endParaRPr lang="en-US" sz="2400" dirty="0"/>
              </a:p>
            </p:txBody>
          </p:sp>
        </mc:Choice>
        <mc:Fallback>
          <p:sp>
            <p:nvSpPr>
              <p:cNvPr id="5" name="Rectangle 4">
                <a:extLst>
                  <a:ext uri="{FF2B5EF4-FFF2-40B4-BE49-F238E27FC236}">
                    <a16:creationId xmlns:a16="http://schemas.microsoft.com/office/drawing/2014/main" id="{CC583A8C-3304-0446-8CF6-4E32D54B3B6C}"/>
                  </a:ext>
                </a:extLst>
              </p:cNvPr>
              <p:cNvSpPr>
                <a:spLocks noRot="1" noChangeAspect="1" noMove="1" noResize="1" noEditPoints="1" noAdjustHandles="1" noChangeArrowheads="1" noChangeShapeType="1" noTextEdit="1"/>
              </p:cNvSpPr>
              <p:nvPr/>
            </p:nvSpPr>
            <p:spPr>
              <a:xfrm>
                <a:off x="2177185" y="5235545"/>
                <a:ext cx="9176615" cy="493405"/>
              </a:xfrm>
              <a:prstGeom prst="rect">
                <a:avLst/>
              </a:prstGeom>
              <a:blipFill>
                <a:blip r:embed="rId9"/>
                <a:stretch>
                  <a:fillRect t="-7500" b="-20000"/>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E0A899B3-3F36-FF4C-8E4B-1C4052475CF6}"/>
              </a:ext>
            </a:extLst>
          </p:cNvPr>
          <p:cNvCxnSpPr>
            <a:cxnSpLocks/>
          </p:cNvCxnSpPr>
          <p:nvPr/>
        </p:nvCxnSpPr>
        <p:spPr>
          <a:xfrm>
            <a:off x="5464174" y="889000"/>
            <a:ext cx="0" cy="3571195"/>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3B2B3D52-D42B-DF44-8C7A-3385CBD12780}"/>
                  </a:ext>
                </a:extLst>
              </p:cNvPr>
              <p:cNvSpPr/>
              <p:nvPr/>
            </p:nvSpPr>
            <p:spPr>
              <a:xfrm>
                <a:off x="2177185" y="5861657"/>
                <a:ext cx="8049319" cy="477888"/>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𝑛</m:t>
                        </m:r>
                      </m:e>
                      <m:sub>
                        <m:r>
                          <a:rPr lang="en-US" sz="2400" b="0" i="1" smtClean="0">
                            <a:solidFill>
                              <a:srgbClr val="C00000"/>
                            </a:solidFill>
                            <a:latin typeface="Cambria Math" panose="02040503050406030204" pitchFamily="18" charset="0"/>
                          </a:rPr>
                          <m:t>𝑤</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𝑤</m:t>
                        </m:r>
                        <m:r>
                          <a:rPr lang="en-US" sz="2400" b="0" i="1" smtClean="0">
                            <a:solidFill>
                              <a:srgbClr val="C00000"/>
                            </a:solidFill>
                            <a:latin typeface="Cambria Math" panose="02040503050406030204" pitchFamily="18" charset="0"/>
                          </a:rPr>
                          <m:t>∗</m:t>
                        </m:r>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oMath>
                </a14:m>
                <a:r>
                  <a:rPr lang="en-US" sz="2400" dirty="0"/>
                  <a:t> = # of times word </a:t>
                </a:r>
                <a14:m>
                  <m:oMath xmlns:m="http://schemas.openxmlformats.org/officeDocument/2006/math">
                    <m:r>
                      <a:rPr lang="en-US" sz="2400" b="1" i="1" dirty="0">
                        <a:solidFill>
                          <a:srgbClr val="C00000"/>
                        </a:solidFill>
                        <a:latin typeface="Cambria Math" panose="02040503050406030204" pitchFamily="18" charset="0"/>
                      </a:rPr>
                      <m:t>𝒘</m:t>
                    </m:r>
                  </m:oMath>
                </a14:m>
                <a:r>
                  <a:rPr lang="en-US" sz="2400" dirty="0"/>
                  <a:t> is the first token of a bigram in </a:t>
                </a:r>
                <a14:m>
                  <m:oMath xmlns:m="http://schemas.openxmlformats.org/officeDocument/2006/math">
                    <m:r>
                      <a:rPr lang="en-US" sz="2400" b="1" i="1" dirty="0">
                        <a:latin typeface="Cambria Math" panose="02040503050406030204" pitchFamily="18" charset="0"/>
                      </a:rPr>
                      <m:t>𝒅</m:t>
                    </m:r>
                  </m:oMath>
                </a14:m>
                <a:endParaRPr lang="en-US" sz="2400" dirty="0"/>
              </a:p>
            </p:txBody>
          </p:sp>
        </mc:Choice>
        <mc:Fallback>
          <p:sp>
            <p:nvSpPr>
              <p:cNvPr id="26" name="Rectangle 25">
                <a:extLst>
                  <a:ext uri="{FF2B5EF4-FFF2-40B4-BE49-F238E27FC236}">
                    <a16:creationId xmlns:a16="http://schemas.microsoft.com/office/drawing/2014/main" id="{3B2B3D52-D42B-DF44-8C7A-3385CBD12780}"/>
                  </a:ext>
                </a:extLst>
              </p:cNvPr>
              <p:cNvSpPr>
                <a:spLocks noRot="1" noChangeAspect="1" noMove="1" noResize="1" noEditPoints="1" noAdjustHandles="1" noChangeArrowheads="1" noChangeShapeType="1" noTextEdit="1"/>
              </p:cNvSpPr>
              <p:nvPr/>
            </p:nvSpPr>
            <p:spPr>
              <a:xfrm>
                <a:off x="2177185" y="5861657"/>
                <a:ext cx="8049319" cy="477888"/>
              </a:xfrm>
              <a:prstGeom prst="rect">
                <a:avLst/>
              </a:prstGeom>
              <a:blipFill>
                <a:blip r:embed="rId10"/>
                <a:stretch>
                  <a:fillRect t="-7692" b="-23077"/>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EDE75339-39BD-1C4B-8F92-81A50C2B9655}"/>
              </a:ext>
            </a:extLst>
          </p:cNvPr>
          <p:cNvCxnSpPr>
            <a:cxnSpLocks/>
          </p:cNvCxnSpPr>
          <p:nvPr/>
        </p:nvCxnSpPr>
        <p:spPr>
          <a:xfrm flipV="1">
            <a:off x="348264" y="4496339"/>
            <a:ext cx="5069761" cy="1"/>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870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7018407C-8079-D948-9F12-E38312ADE478}"/>
              </a:ext>
            </a:extLst>
          </p:cNvPr>
          <p:cNvSpPr>
            <a:spLocks noGrp="1"/>
          </p:cNvSpPr>
          <p:nvPr>
            <p:ph type="sldNum" sz="quarter" idx="12"/>
          </p:nvPr>
        </p:nvSpPr>
        <p:spPr/>
        <p:txBody>
          <a:bodyPr/>
          <a:lstStyle/>
          <a:p>
            <a:fld id="{6BCA73C5-4051-2D45-AC51-FD5A1C1C157A}" type="slidenum">
              <a:rPr lang="en-US" smtClean="0"/>
              <a:t>6</a:t>
            </a:fld>
            <a:endParaRPr lang="en-US"/>
          </a:p>
        </p:txBody>
      </p:sp>
      <p:sp>
        <p:nvSpPr>
          <p:cNvPr id="19" name="Content Placeholder 2">
            <a:extLst>
              <a:ext uri="{FF2B5EF4-FFF2-40B4-BE49-F238E27FC236}">
                <a16:creationId xmlns:a16="http://schemas.microsoft.com/office/drawing/2014/main" id="{4D74BB82-7955-D343-A53F-7553C8551D06}"/>
              </a:ext>
            </a:extLst>
          </p:cNvPr>
          <p:cNvSpPr txBox="1">
            <a:spLocks/>
          </p:cNvSpPr>
          <p:nvPr/>
        </p:nvSpPr>
        <p:spPr>
          <a:xfrm>
            <a:off x="1077684" y="1485373"/>
            <a:ext cx="5776827" cy="436947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t>Morphology</a:t>
            </a:r>
          </a:p>
          <a:p>
            <a:pPr>
              <a:spcBef>
                <a:spcPts val="1200"/>
              </a:spcBef>
            </a:pPr>
            <a:r>
              <a:rPr lang="en-US" sz="2000" dirty="0">
                <a:sym typeface="Wingdings" pitchFamily="2" charset="2"/>
              </a:rPr>
              <a:t>Word Segmentation</a:t>
            </a:r>
          </a:p>
          <a:p>
            <a:pPr>
              <a:spcBef>
                <a:spcPts val="1200"/>
              </a:spcBef>
            </a:pPr>
            <a:r>
              <a:rPr lang="en-US" sz="2000" dirty="0">
                <a:sym typeface="Wingdings" pitchFamily="2" charset="2"/>
              </a:rPr>
              <a:t>Part-of-Speech Tagging</a:t>
            </a:r>
          </a:p>
          <a:p>
            <a:pPr>
              <a:spcBef>
                <a:spcPts val="1200"/>
              </a:spcBef>
            </a:pPr>
            <a:r>
              <a:rPr lang="en-US" sz="2000" dirty="0">
                <a:sym typeface="Wingdings" pitchFamily="2" charset="2"/>
              </a:rPr>
              <a:t>Parsing</a:t>
            </a:r>
          </a:p>
          <a:p>
            <a:pPr>
              <a:spcBef>
                <a:spcPts val="1200"/>
              </a:spcBef>
            </a:pPr>
            <a:r>
              <a:rPr lang="en-US" sz="2000" dirty="0">
                <a:sym typeface="Wingdings" pitchFamily="2" charset="2"/>
              </a:rPr>
              <a:t>	Constituency</a:t>
            </a:r>
          </a:p>
          <a:p>
            <a:pPr>
              <a:spcBef>
                <a:spcPts val="1200"/>
              </a:spcBef>
            </a:pPr>
            <a:r>
              <a:rPr lang="en-US" sz="2000" dirty="0">
                <a:sym typeface="Wingdings" pitchFamily="2" charset="2"/>
              </a:rPr>
              <a:t>	Dependency</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2" name="Content Placeholder 2">
            <a:extLst>
              <a:ext uri="{FF2B5EF4-FFF2-40B4-BE49-F238E27FC236}">
                <a16:creationId xmlns:a16="http://schemas.microsoft.com/office/drawing/2014/main" id="{C5BC4793-B318-FE42-A1E9-411F4FACDE5D}"/>
              </a:ext>
            </a:extLst>
          </p:cNvPr>
          <p:cNvSpPr txBox="1">
            <a:spLocks/>
          </p:cNvSpPr>
          <p:nvPr/>
        </p:nvSpPr>
        <p:spPr>
          <a:xfrm>
            <a:off x="1077685"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Syntax</a:t>
            </a:r>
          </a:p>
        </p:txBody>
      </p:sp>
      <p:sp>
        <p:nvSpPr>
          <p:cNvPr id="23" name="Content Placeholder 2">
            <a:extLst>
              <a:ext uri="{FF2B5EF4-FFF2-40B4-BE49-F238E27FC236}">
                <a16:creationId xmlns:a16="http://schemas.microsoft.com/office/drawing/2014/main" id="{D3B5C191-F563-1545-9F4D-52CBC2A162E2}"/>
              </a:ext>
            </a:extLst>
          </p:cNvPr>
          <p:cNvSpPr txBox="1">
            <a:spLocks/>
          </p:cNvSpPr>
          <p:nvPr/>
        </p:nvSpPr>
        <p:spPr>
          <a:xfrm>
            <a:off x="6187406" y="1498426"/>
            <a:ext cx="5776827" cy="510788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Sentiment Analysis</a:t>
            </a:r>
          </a:p>
          <a:p>
            <a:pPr>
              <a:spcBef>
                <a:spcPts val="1200"/>
              </a:spcBef>
            </a:pPr>
            <a:r>
              <a:rPr lang="en-US" sz="2000" dirty="0">
                <a:sym typeface="Wingdings" pitchFamily="2" charset="2"/>
              </a:rPr>
              <a:t>Topic Modelling</a:t>
            </a:r>
          </a:p>
          <a:p>
            <a:pPr>
              <a:spcBef>
                <a:spcPts val="1200"/>
              </a:spcBef>
            </a:pPr>
            <a:r>
              <a:rPr lang="en-US" sz="2000" dirty="0">
                <a:sym typeface="Wingdings" pitchFamily="2" charset="2"/>
              </a:rPr>
              <a:t>Named Entity Recognition (NER)</a:t>
            </a:r>
          </a:p>
          <a:p>
            <a:pPr>
              <a:spcBef>
                <a:spcPts val="1200"/>
              </a:spcBef>
            </a:pPr>
            <a:r>
              <a:rPr lang="en-US" sz="2000" dirty="0">
                <a:sym typeface="Wingdings" pitchFamily="2" charset="2"/>
              </a:rPr>
              <a:t>Relation Extraction</a:t>
            </a:r>
          </a:p>
          <a:p>
            <a:pPr>
              <a:spcBef>
                <a:spcPts val="1200"/>
              </a:spcBef>
            </a:pPr>
            <a:r>
              <a:rPr lang="en-US" sz="2000" dirty="0">
                <a:sym typeface="Wingdings" pitchFamily="2" charset="2"/>
              </a:rPr>
              <a:t>Word Sense Disambiguation</a:t>
            </a:r>
          </a:p>
          <a:p>
            <a:pPr>
              <a:spcBef>
                <a:spcPts val="1200"/>
              </a:spcBef>
            </a:pPr>
            <a:r>
              <a:rPr lang="en-US" sz="2000" dirty="0">
                <a:sym typeface="Wingdings" pitchFamily="2" charset="2"/>
              </a:rPr>
              <a:t>Natural Language Understanding (NLU)</a:t>
            </a:r>
          </a:p>
          <a:p>
            <a:pPr>
              <a:spcBef>
                <a:spcPts val="1200"/>
              </a:spcBef>
            </a:pPr>
            <a:r>
              <a:rPr lang="en-US" sz="2000" dirty="0">
                <a:sym typeface="Wingdings" pitchFamily="2" charset="2"/>
              </a:rPr>
              <a:t>Natural Language Generation (NLG)</a:t>
            </a:r>
          </a:p>
          <a:p>
            <a:pPr>
              <a:spcBef>
                <a:spcPts val="1200"/>
              </a:spcBef>
            </a:pPr>
            <a:r>
              <a:rPr lang="en-US" sz="2000" dirty="0">
                <a:sym typeface="Wingdings" pitchFamily="2" charset="2"/>
              </a:rPr>
              <a:t>Machine Translation</a:t>
            </a:r>
          </a:p>
          <a:p>
            <a:pPr>
              <a:spcBef>
                <a:spcPts val="1200"/>
              </a:spcBef>
            </a:pPr>
            <a:r>
              <a:rPr lang="en-US" sz="2000" dirty="0">
                <a:sym typeface="Wingdings" pitchFamily="2" charset="2"/>
              </a:rPr>
              <a:t>Entailment</a:t>
            </a:r>
          </a:p>
          <a:p>
            <a:pPr>
              <a:spcBef>
                <a:spcPts val="1200"/>
              </a:spcBef>
            </a:pPr>
            <a:r>
              <a:rPr lang="en-US" sz="2000" dirty="0">
                <a:sym typeface="Wingdings" pitchFamily="2" charset="2"/>
              </a:rPr>
              <a:t>Question Answering</a:t>
            </a:r>
          </a:p>
          <a:p>
            <a:pPr>
              <a:spcBef>
                <a:spcPts val="1200"/>
              </a:spcBef>
            </a:pPr>
            <a:r>
              <a:rPr lang="en-US" sz="2000" dirty="0">
                <a:sym typeface="Wingdings" pitchFamily="2" charset="2"/>
              </a:rPr>
              <a:t>Language Modelling</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4" name="Content Placeholder 2">
            <a:extLst>
              <a:ext uri="{FF2B5EF4-FFF2-40B4-BE49-F238E27FC236}">
                <a16:creationId xmlns:a16="http://schemas.microsoft.com/office/drawing/2014/main" id="{8A29EC0D-E196-B345-9075-469157006A52}"/>
              </a:ext>
            </a:extLst>
          </p:cNvPr>
          <p:cNvSpPr txBox="1">
            <a:spLocks/>
          </p:cNvSpPr>
          <p:nvPr/>
        </p:nvSpPr>
        <p:spPr>
          <a:xfrm>
            <a:off x="6183396"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Semantics</a:t>
            </a:r>
          </a:p>
        </p:txBody>
      </p:sp>
      <p:sp>
        <p:nvSpPr>
          <p:cNvPr id="25" name="Content Placeholder 2">
            <a:extLst>
              <a:ext uri="{FF2B5EF4-FFF2-40B4-BE49-F238E27FC236}">
                <a16:creationId xmlns:a16="http://schemas.microsoft.com/office/drawing/2014/main" id="{39073F64-A0C0-F44F-99AE-CADEF39B9002}"/>
              </a:ext>
            </a:extLst>
          </p:cNvPr>
          <p:cNvSpPr txBox="1">
            <a:spLocks/>
          </p:cNvSpPr>
          <p:nvPr/>
        </p:nvSpPr>
        <p:spPr>
          <a:xfrm>
            <a:off x="1077685" y="4606565"/>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Discourse</a:t>
            </a:r>
          </a:p>
        </p:txBody>
      </p:sp>
      <p:sp>
        <p:nvSpPr>
          <p:cNvPr id="31" name="Content Placeholder 2">
            <a:extLst>
              <a:ext uri="{FF2B5EF4-FFF2-40B4-BE49-F238E27FC236}">
                <a16:creationId xmlns:a16="http://schemas.microsoft.com/office/drawing/2014/main" id="{913F79F8-E311-B849-B05A-7C91D1B52057}"/>
              </a:ext>
            </a:extLst>
          </p:cNvPr>
          <p:cNvSpPr txBox="1">
            <a:spLocks/>
          </p:cNvSpPr>
          <p:nvPr/>
        </p:nvSpPr>
        <p:spPr>
          <a:xfrm>
            <a:off x="1077684" y="5136710"/>
            <a:ext cx="5776827" cy="115346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Summarization</a:t>
            </a:r>
          </a:p>
          <a:p>
            <a:pPr>
              <a:spcBef>
                <a:spcPts val="1200"/>
              </a:spcBef>
            </a:pPr>
            <a:r>
              <a:rPr lang="en-US" sz="2000" dirty="0">
                <a:sym typeface="Wingdings" pitchFamily="2" charset="2"/>
              </a:rPr>
              <a:t>Coreference Resolution</a:t>
            </a:r>
          </a:p>
        </p:txBody>
      </p:sp>
      <p:sp>
        <p:nvSpPr>
          <p:cNvPr id="32" name="Content Placeholder 2">
            <a:extLst>
              <a:ext uri="{FF2B5EF4-FFF2-40B4-BE49-F238E27FC236}">
                <a16:creationId xmlns:a16="http://schemas.microsoft.com/office/drawing/2014/main" id="{4F48E6C0-554F-D44C-8B98-4BE0BA6695C8}"/>
              </a:ext>
            </a:extLst>
          </p:cNvPr>
          <p:cNvSpPr txBox="1">
            <a:spLocks/>
          </p:cNvSpPr>
          <p:nvPr/>
        </p:nvSpPr>
        <p:spPr>
          <a:xfrm>
            <a:off x="2650361" y="236931"/>
            <a:ext cx="7097485"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C00000"/>
                </a:solidFill>
              </a:rPr>
              <a:t>Common NLP Tasks (aka problems)</a:t>
            </a:r>
          </a:p>
        </p:txBody>
      </p:sp>
    </p:spTree>
    <p:extLst>
      <p:ext uri="{BB962C8B-B14F-4D97-AF65-F5344CB8AC3E}">
        <p14:creationId xmlns:p14="http://schemas.microsoft.com/office/powerpoint/2010/main" val="697722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Bigram Model</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60</a:t>
            </a:fld>
            <a:endParaRPr lang="en-US" dirty="0"/>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Content Placeholder 2">
                <a:extLst>
                  <a:ext uri="{FF2B5EF4-FFF2-40B4-BE49-F238E27FC236}">
                    <a16:creationId xmlns:a16="http://schemas.microsoft.com/office/drawing/2014/main" id="{F1C78845-92A7-D94B-90EE-42F252B08281}"/>
                  </a:ext>
                </a:extLst>
              </p:cNvPr>
              <p:cNvSpPr txBox="1">
                <a:spLocks/>
              </p:cNvSpPr>
              <p:nvPr/>
            </p:nvSpPr>
            <p:spPr>
              <a:xfrm>
                <a:off x="206373" y="2254722"/>
                <a:ext cx="4889499"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2400" dirty="0" smtClean="0">
                        <a:latin typeface="Cambria Math" panose="02040503050406030204" pitchFamily="18" charset="0"/>
                      </a:rPr>
                      <m:t>P</m:t>
                    </m:r>
                    <m:d>
                      <m:dPr>
                        <m:ctrlPr>
                          <a:rPr lang="en-US" sz="2400" i="1" dirty="0">
                            <a:latin typeface="Cambria Math" panose="02040503050406030204" pitchFamily="18" charset="0"/>
                          </a:rPr>
                        </m:ctrlPr>
                      </m:dPr>
                      <m:e>
                        <m:sSup>
                          <m:sSupPr>
                            <m:ctrlPr>
                              <a:rPr lang="en-US" sz="2400" i="1" dirty="0">
                                <a:solidFill>
                                  <a:srgbClr val="C00000"/>
                                </a:solidFill>
                                <a:latin typeface="Cambria Math" panose="02040503050406030204" pitchFamily="18" charset="0"/>
                              </a:rPr>
                            </m:ctrlPr>
                          </m:sSupPr>
                          <m:e>
                            <m:r>
                              <m:rPr>
                                <m:sty m:val="p"/>
                              </m:rPr>
                              <a:rPr lang="en-US" sz="2400" dirty="0">
                                <a:solidFill>
                                  <a:srgbClr val="C00000"/>
                                </a:solidFill>
                                <a:latin typeface="Cambria Math" panose="02040503050406030204" pitchFamily="18" charset="0"/>
                              </a:rPr>
                              <m:t>w</m:t>
                            </m:r>
                          </m:e>
                          <m:sup>
                            <m:r>
                              <a:rPr lang="en-US" sz="2400" i="1" dirty="0">
                                <a:solidFill>
                                  <a:srgbClr val="C00000"/>
                                </a:solidFill>
                                <a:latin typeface="Cambria Math" panose="02040503050406030204" pitchFamily="18" charset="0"/>
                              </a:rPr>
                              <m:t>′</m:t>
                            </m:r>
                          </m:sup>
                        </m:sSup>
                        <m:r>
                          <a:rPr lang="en-US" sz="2400" i="1" dirty="0" smtClean="0">
                            <a:solidFill>
                              <a:schemeClr val="tx1"/>
                            </a:solidFill>
                            <a:latin typeface="Cambria Math" panose="02040503050406030204" pitchFamily="18" charset="0"/>
                          </a:rPr>
                          <m:t>|</m:t>
                        </m:r>
                        <m:r>
                          <a:rPr lang="en-US" sz="2400" i="1" dirty="0">
                            <a:solidFill>
                              <a:srgbClr val="C00000"/>
                            </a:solidFill>
                            <a:latin typeface="Cambria Math" panose="02040503050406030204" pitchFamily="18" charset="0"/>
                          </a:rPr>
                          <m:t>𝑤</m:t>
                        </m:r>
                      </m:e>
                    </m:d>
                    <m:r>
                      <a:rPr lang="en-US" sz="2400" b="0" i="0" dirty="0" smtClean="0">
                        <a:solidFill>
                          <a:schemeClr val="tx1"/>
                        </a:solidFill>
                        <a:latin typeface="Cambria Math" panose="02040503050406030204" pitchFamily="18" charset="0"/>
                      </a:rPr>
                      <m:t>=</m:t>
                    </m:r>
                    <m:r>
                      <m:rPr>
                        <m:sty m:val="p"/>
                      </m:rPr>
                      <a:rPr lang="en-US" sz="2400" b="0" i="0" dirty="0" smtClean="0">
                        <a:latin typeface="Cambria Math" panose="02040503050406030204" pitchFamily="18" charset="0"/>
                      </a:rPr>
                      <m:t>P</m:t>
                    </m:r>
                    <m:d>
                      <m:dPr>
                        <m:ctrlPr>
                          <a:rPr lang="en-US" sz="2400" b="0" i="0" dirty="0" smtClean="0">
                            <a:latin typeface="Cambria Math" panose="02040503050406030204" pitchFamily="18" charset="0"/>
                          </a:rPr>
                        </m:ctrlPr>
                      </m:dPr>
                      <m:e>
                        <m:sSub>
                          <m:sSubPr>
                            <m:ctrlPr>
                              <a:rPr lang="en-US" sz="2400" b="0" i="0" dirty="0" smtClean="0">
                                <a:solidFill>
                                  <a:srgbClr val="C00000"/>
                                </a:solidFill>
                                <a:latin typeface="Cambria Math" panose="02040503050406030204" pitchFamily="18" charset="0"/>
                              </a:rPr>
                            </m:ctrlPr>
                          </m:sSubPr>
                          <m:e>
                            <m:r>
                              <m:rPr>
                                <m:sty m:val="p"/>
                              </m:rPr>
                              <a:rPr lang="en-US" sz="2400" b="0" i="0" dirty="0" smtClean="0">
                                <a:solidFill>
                                  <a:srgbClr val="C00000"/>
                                </a:solidFill>
                                <a:latin typeface="Cambria Math" panose="02040503050406030204" pitchFamily="18" charset="0"/>
                              </a:rPr>
                              <m:t>w</m:t>
                            </m:r>
                          </m:e>
                          <m:sub>
                            <m:r>
                              <a:rPr lang="en-US" sz="2400" b="0" i="0" dirty="0" smtClean="0">
                                <a:solidFill>
                                  <a:srgbClr val="C00000"/>
                                </a:solidFill>
                                <a:latin typeface="Cambria Math" panose="02040503050406030204" pitchFamily="18" charset="0"/>
                              </a:rPr>
                              <m:t>,</m:t>
                            </m:r>
                          </m:sub>
                        </m:sSub>
                        <m:sSup>
                          <m:sSupPr>
                            <m:ctrlPr>
                              <a:rPr lang="en-US" sz="2400" b="0" i="0" dirty="0" smtClean="0">
                                <a:solidFill>
                                  <a:srgbClr val="C00000"/>
                                </a:solidFill>
                                <a:latin typeface="Cambria Math" panose="02040503050406030204" pitchFamily="18" charset="0"/>
                              </a:rPr>
                            </m:ctrlPr>
                          </m:sSupPr>
                          <m:e>
                            <m:r>
                              <m:rPr>
                                <m:sty m:val="p"/>
                              </m:rPr>
                              <a:rPr lang="en-US" sz="2400" b="0" i="0" dirty="0" smtClean="0">
                                <a:solidFill>
                                  <a:srgbClr val="C00000"/>
                                </a:solidFill>
                                <a:latin typeface="Cambria Math" panose="02040503050406030204" pitchFamily="18" charset="0"/>
                              </a:rPr>
                              <m:t>w</m:t>
                            </m:r>
                          </m:e>
                          <m:sup>
                            <m:r>
                              <a:rPr lang="en-US" sz="2400" b="0" i="0" dirty="0" smtClean="0">
                                <a:solidFill>
                                  <a:srgbClr val="C00000"/>
                                </a:solidFill>
                                <a:latin typeface="Cambria Math" panose="02040503050406030204" pitchFamily="18" charset="0"/>
                              </a:rPr>
                              <m:t>′</m:t>
                            </m:r>
                          </m:sup>
                        </m:sSup>
                      </m:e>
                    </m:d>
                    <m:r>
                      <a:rPr lang="en-US" sz="2400" b="0" i="0" dirty="0" smtClean="0">
                        <a:solidFill>
                          <a:schemeClr val="tx1"/>
                        </a:solidFill>
                        <a:latin typeface="Cambria Math" panose="02040503050406030204" pitchFamily="18" charset="0"/>
                      </a:rPr>
                      <m:t>=</m:t>
                    </m:r>
                  </m:oMath>
                </a14:m>
                <a:r>
                  <a:rPr lang="en-US" sz="2400" dirty="0">
                    <a:solidFill>
                      <a:schemeClr val="accent5">
                        <a:lumMod val="75000"/>
                      </a:schemeClr>
                    </a:solidFill>
                    <a:latin typeface="Avenir Light" panose="020B0402020203020204" pitchFamily="34" charset="77"/>
                  </a:rPr>
                  <a:t> </a:t>
                </a:r>
                <a14:m>
                  <m:oMath xmlns:m="http://schemas.openxmlformats.org/officeDocument/2006/math">
                    <m:f>
                      <m:fPr>
                        <m:ctrlPr>
                          <a:rPr lang="en-US" sz="2400" i="1" smtClean="0">
                            <a:solidFill>
                              <a:schemeClr val="tx1"/>
                            </a:solidFill>
                            <a:latin typeface="Cambria Math" panose="02040503050406030204" pitchFamily="18" charset="0"/>
                          </a:rPr>
                        </m:ctrlPr>
                      </m:fPr>
                      <m:num>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𝑤</m:t>
                                </m:r>
                                <m:r>
                                  <a:rPr lang="en-US" sz="2400" b="0" i="1" smtClean="0">
                                    <a:solidFill>
                                      <a:srgbClr val="C00000"/>
                                    </a:solidFill>
                                    <a:latin typeface="Cambria Math" panose="02040503050406030204" pitchFamily="18" charset="0"/>
                                  </a:rPr>
                                  <m:t>′</m:t>
                                </m:r>
                              </m:e>
                              <m:sub>
                                <m:r>
                                  <a:rPr lang="en-US" sz="2400" b="0" i="1" smtClean="0">
                                    <a:solidFill>
                                      <a:srgbClr val="C00000"/>
                                    </a:solidFill>
                                    <a:latin typeface="Cambria Math" panose="02040503050406030204" pitchFamily="18" charset="0"/>
                                  </a:rPr>
                                  <m:t> </m:t>
                                </m:r>
                              </m:sub>
                            </m:sSub>
                          </m:sub>
                        </m:sSub>
                        <m:r>
                          <a:rPr lang="en-US" sz="2400" b="0"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𝒅</m:t>
                        </m:r>
                        <m:r>
                          <a:rPr lang="en-US" sz="2400" b="0" i="1" smtClean="0">
                            <a:solidFill>
                              <a:schemeClr val="tx1"/>
                            </a:solidFill>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𝑤</m:t>
                                </m:r>
                                <m:r>
                                  <a:rPr lang="en-US" sz="2400" b="0" i="1" smtClean="0">
                                    <a:solidFill>
                                      <a:srgbClr val="C00000"/>
                                    </a:solidFill>
                                    <a:latin typeface="Cambria Math" panose="02040503050406030204" pitchFamily="18" charset="0"/>
                                  </a:rPr>
                                  <m:t>∗</m:t>
                                </m:r>
                              </m:e>
                              <m:sub>
                                <m:r>
                                  <a:rPr lang="en-US" sz="2400" i="1">
                                    <a:solidFill>
                                      <a:srgbClr val="C00000"/>
                                    </a:solidFill>
                                    <a:latin typeface="Cambria Math" panose="02040503050406030204" pitchFamily="18" charset="0"/>
                                  </a:rPr>
                                  <m:t> </m:t>
                                </m:r>
                              </m:sub>
                            </m:sSub>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den>
                    </m:f>
                  </m:oMath>
                </a14:m>
                <a:endParaRPr lang="en-US" sz="2400" dirty="0">
                  <a:solidFill>
                    <a:schemeClr val="accent5">
                      <a:lumMod val="75000"/>
                    </a:schemeClr>
                  </a:solidFill>
                  <a:latin typeface="Avenir Light" panose="020B0402020203020204" pitchFamily="34" charset="77"/>
                </a:endParaRPr>
              </a:p>
            </p:txBody>
          </p:sp>
        </mc:Choice>
        <mc:Fallback>
          <p:sp>
            <p:nvSpPr>
              <p:cNvPr id="14" name="Content Placeholder 2">
                <a:extLst>
                  <a:ext uri="{FF2B5EF4-FFF2-40B4-BE49-F238E27FC236}">
                    <a16:creationId xmlns:a16="http://schemas.microsoft.com/office/drawing/2014/main" id="{F1C78845-92A7-D94B-90EE-42F252B08281}"/>
                  </a:ext>
                </a:extLst>
              </p:cNvPr>
              <p:cNvSpPr txBox="1">
                <a:spLocks noRot="1" noChangeAspect="1" noMove="1" noResize="1" noEditPoints="1" noAdjustHandles="1" noChangeArrowheads="1" noChangeShapeType="1" noTextEdit="1"/>
              </p:cNvSpPr>
              <p:nvPr/>
            </p:nvSpPr>
            <p:spPr>
              <a:xfrm>
                <a:off x="206373" y="2254722"/>
                <a:ext cx="4889499" cy="734091"/>
              </a:xfrm>
              <a:prstGeom prst="rect">
                <a:avLst/>
              </a:prstGeom>
              <a:blipFill>
                <a:blip r:embed="rId2"/>
                <a:stretch>
                  <a:fillRect b="-288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ACE80E80-655F-3946-B6E0-BD6BDBB919CE}"/>
                  </a:ext>
                </a:extLst>
              </p:cNvPr>
              <p:cNvSpPr txBox="1">
                <a:spLocks/>
              </p:cNvSpPr>
              <p:nvPr/>
            </p:nvSpPr>
            <p:spPr>
              <a:xfrm>
                <a:off x="269875" y="1164919"/>
                <a:ext cx="4889499"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p:sp>
            <p:nvSpPr>
              <p:cNvPr id="15" name="Content Placeholder 2">
                <a:extLst>
                  <a:ext uri="{FF2B5EF4-FFF2-40B4-BE49-F238E27FC236}">
                    <a16:creationId xmlns:a16="http://schemas.microsoft.com/office/drawing/2014/main" id="{ACE80E80-655F-3946-B6E0-BD6BDBB919CE}"/>
                  </a:ext>
                </a:extLst>
              </p:cNvPr>
              <p:cNvSpPr txBox="1">
                <a:spLocks noRot="1" noChangeAspect="1" noMove="1" noResize="1" noEditPoints="1" noAdjustHandles="1" noChangeArrowheads="1" noChangeShapeType="1" noTextEdit="1"/>
              </p:cNvSpPr>
              <p:nvPr/>
            </p:nvSpPr>
            <p:spPr>
              <a:xfrm>
                <a:off x="269875" y="1164919"/>
                <a:ext cx="4889499" cy="7340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Content Placeholder 2">
                <a:extLst>
                  <a:ext uri="{FF2B5EF4-FFF2-40B4-BE49-F238E27FC236}">
                    <a16:creationId xmlns:a16="http://schemas.microsoft.com/office/drawing/2014/main" id="{82F3030A-C86B-E747-A3BC-0558C571EBB5}"/>
                  </a:ext>
                </a:extLst>
              </p:cNvPr>
              <p:cNvSpPr txBox="1">
                <a:spLocks/>
              </p:cNvSpPr>
              <p:nvPr/>
            </p:nvSpPr>
            <p:spPr>
              <a:xfrm>
                <a:off x="1749420" y="148872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p:txBody>
          </p:sp>
        </mc:Choice>
        <mc:Fallback>
          <p:sp>
            <p:nvSpPr>
              <p:cNvPr id="16" name="Content Placeholder 2">
                <a:extLst>
                  <a:ext uri="{FF2B5EF4-FFF2-40B4-BE49-F238E27FC236}">
                    <a16:creationId xmlns:a16="http://schemas.microsoft.com/office/drawing/2014/main" id="{82F3030A-C86B-E747-A3BC-0558C571EBB5}"/>
                  </a:ext>
                </a:extLst>
              </p:cNvPr>
              <p:cNvSpPr txBox="1">
                <a:spLocks noRot="1" noChangeAspect="1" noMove="1" noResize="1" noEditPoints="1" noAdjustHandles="1" noChangeArrowheads="1" noChangeShapeType="1" noTextEdit="1"/>
              </p:cNvSpPr>
              <p:nvPr/>
            </p:nvSpPr>
            <p:spPr>
              <a:xfrm>
                <a:off x="1749420" y="1488726"/>
                <a:ext cx="609602" cy="469672"/>
              </a:xfrm>
              <a:prstGeom prst="rect">
                <a:avLst/>
              </a:prstGeom>
              <a:blipFill>
                <a:blip r:embed="rId4"/>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659CA8D5-4602-554E-B8B0-17153353F0A3}"/>
                  </a:ext>
                </a:extLst>
              </p:cNvPr>
              <p:cNvSpPr txBox="1">
                <a:spLocks/>
              </p:cNvSpPr>
              <p:nvPr/>
            </p:nvSpPr>
            <p:spPr>
              <a:xfrm>
                <a:off x="2346322" y="1473193"/>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p:txBody>
          </p:sp>
        </mc:Choice>
        <mc:Fallback>
          <p:sp>
            <p:nvSpPr>
              <p:cNvPr id="19" name="Content Placeholder 2">
                <a:extLst>
                  <a:ext uri="{FF2B5EF4-FFF2-40B4-BE49-F238E27FC236}">
                    <a16:creationId xmlns:a16="http://schemas.microsoft.com/office/drawing/2014/main" id="{659CA8D5-4602-554E-B8B0-17153353F0A3}"/>
                  </a:ext>
                </a:extLst>
              </p:cNvPr>
              <p:cNvSpPr txBox="1">
                <a:spLocks noRot="1" noChangeAspect="1" noMove="1" noResize="1" noEditPoints="1" noAdjustHandles="1" noChangeArrowheads="1" noChangeShapeType="1" noTextEdit="1"/>
              </p:cNvSpPr>
              <p:nvPr/>
            </p:nvSpPr>
            <p:spPr>
              <a:xfrm>
                <a:off x="2346322" y="1473193"/>
                <a:ext cx="609602" cy="469672"/>
              </a:xfrm>
              <a:prstGeom prst="rect">
                <a:avLst/>
              </a:prstGeom>
              <a:blipFill>
                <a:blip r:embed="rId5"/>
                <a:stretch>
                  <a:fillRect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179FA53B-BA0D-E749-8D18-07D3A3AD32A1}"/>
                  </a:ext>
                </a:extLst>
              </p:cNvPr>
              <p:cNvSpPr txBox="1">
                <a:spLocks/>
              </p:cNvSpPr>
              <p:nvPr/>
            </p:nvSpPr>
            <p:spPr>
              <a:xfrm>
                <a:off x="2943223" y="147602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p:txBody>
          </p:sp>
        </mc:Choice>
        <mc:Fallback>
          <p:sp>
            <p:nvSpPr>
              <p:cNvPr id="20" name="Content Placeholder 2">
                <a:extLst>
                  <a:ext uri="{FF2B5EF4-FFF2-40B4-BE49-F238E27FC236}">
                    <a16:creationId xmlns:a16="http://schemas.microsoft.com/office/drawing/2014/main" id="{179FA53B-BA0D-E749-8D18-07D3A3AD32A1}"/>
                  </a:ext>
                </a:extLst>
              </p:cNvPr>
              <p:cNvSpPr txBox="1">
                <a:spLocks noRot="1" noChangeAspect="1" noMove="1" noResize="1" noEditPoints="1" noAdjustHandles="1" noChangeArrowheads="1" noChangeShapeType="1" noTextEdit="1"/>
              </p:cNvSpPr>
              <p:nvPr/>
            </p:nvSpPr>
            <p:spPr>
              <a:xfrm>
                <a:off x="2943223" y="1476026"/>
                <a:ext cx="609602" cy="469672"/>
              </a:xfrm>
              <a:prstGeom prst="rect">
                <a:avLst/>
              </a:prstGeom>
              <a:blipFill>
                <a:blip r:embed="rId6"/>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F8C4F43A-25AD-E446-9CCF-4EA08E296C0C}"/>
                  </a:ext>
                </a:extLst>
              </p:cNvPr>
              <p:cNvSpPr txBox="1">
                <a:spLocks/>
              </p:cNvSpPr>
              <p:nvPr/>
            </p:nvSpPr>
            <p:spPr>
              <a:xfrm>
                <a:off x="3521071" y="147499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p:txBody>
          </p:sp>
        </mc:Choice>
        <mc:Fallback>
          <p:sp>
            <p:nvSpPr>
              <p:cNvPr id="21" name="Content Placeholder 2">
                <a:extLst>
                  <a:ext uri="{FF2B5EF4-FFF2-40B4-BE49-F238E27FC236}">
                    <a16:creationId xmlns:a16="http://schemas.microsoft.com/office/drawing/2014/main" id="{F8C4F43A-25AD-E446-9CCF-4EA08E296C0C}"/>
                  </a:ext>
                </a:extLst>
              </p:cNvPr>
              <p:cNvSpPr txBox="1">
                <a:spLocks noRot="1" noChangeAspect="1" noMove="1" noResize="1" noEditPoints="1" noAdjustHandles="1" noChangeArrowheads="1" noChangeShapeType="1" noTextEdit="1"/>
              </p:cNvSpPr>
              <p:nvPr/>
            </p:nvSpPr>
            <p:spPr>
              <a:xfrm>
                <a:off x="3521071" y="1474999"/>
                <a:ext cx="609602" cy="469672"/>
              </a:xfrm>
              <a:prstGeom prst="rect">
                <a:avLst/>
              </a:prstGeom>
              <a:blipFill>
                <a:blip r:embed="rId7"/>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Content Placeholder 2">
                <a:extLst>
                  <a:ext uri="{FF2B5EF4-FFF2-40B4-BE49-F238E27FC236}">
                    <a16:creationId xmlns:a16="http://schemas.microsoft.com/office/drawing/2014/main" id="{D0024482-5DDA-E740-B1FB-2E9BB0162A91}"/>
                  </a:ext>
                </a:extLst>
              </p:cNvPr>
              <p:cNvSpPr txBox="1">
                <a:spLocks/>
              </p:cNvSpPr>
              <p:nvPr/>
            </p:nvSpPr>
            <p:spPr>
              <a:xfrm>
                <a:off x="4143373" y="148351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p:txBody>
          </p:sp>
        </mc:Choice>
        <mc:Fallback>
          <p:sp>
            <p:nvSpPr>
              <p:cNvPr id="22" name="Content Placeholder 2">
                <a:extLst>
                  <a:ext uri="{FF2B5EF4-FFF2-40B4-BE49-F238E27FC236}">
                    <a16:creationId xmlns:a16="http://schemas.microsoft.com/office/drawing/2014/main" id="{D0024482-5DDA-E740-B1FB-2E9BB0162A91}"/>
                  </a:ext>
                </a:extLst>
              </p:cNvPr>
              <p:cNvSpPr txBox="1">
                <a:spLocks noRot="1" noChangeAspect="1" noMove="1" noResize="1" noEditPoints="1" noAdjustHandles="1" noChangeArrowheads="1" noChangeShapeType="1" noTextEdit="1"/>
              </p:cNvSpPr>
              <p:nvPr/>
            </p:nvSpPr>
            <p:spPr>
              <a:xfrm>
                <a:off x="4143373" y="1483516"/>
                <a:ext cx="609602" cy="469672"/>
              </a:xfrm>
              <a:prstGeom prst="rect">
                <a:avLst/>
              </a:prstGeom>
              <a:blipFill>
                <a:blip r:embed="rId8"/>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CC583A8C-3304-0446-8CF6-4E32D54B3B6C}"/>
                  </a:ext>
                </a:extLst>
              </p:cNvPr>
              <p:cNvSpPr/>
              <p:nvPr/>
            </p:nvSpPr>
            <p:spPr>
              <a:xfrm>
                <a:off x="2177185" y="5235545"/>
                <a:ext cx="9176615" cy="493405"/>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𝑛</m:t>
                        </m:r>
                      </m:e>
                      <m:sub>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𝑤</m:t>
                            </m:r>
                            <m:r>
                              <a:rPr lang="en-US" sz="2400" i="1">
                                <a:solidFill>
                                  <a:srgbClr val="C00000"/>
                                </a:solidFill>
                                <a:latin typeface="Cambria Math" panose="02040503050406030204" pitchFamily="18" charset="0"/>
                              </a:rPr>
                              <m:t>′</m:t>
                            </m:r>
                          </m:e>
                          <m:sub>
                            <m:r>
                              <a:rPr lang="en-US" sz="2400" i="1">
                                <a:solidFill>
                                  <a:srgbClr val="C00000"/>
                                </a:solidFill>
                                <a:latin typeface="Cambria Math" panose="02040503050406030204" pitchFamily="18" charset="0"/>
                              </a:rPr>
                              <m:t> </m:t>
                            </m:r>
                          </m:sub>
                        </m:sSub>
                      </m:sub>
                    </m:sSub>
                    <m:r>
                      <a:rPr lang="en-US" sz="2400" i="1">
                        <a:latin typeface="Cambria Math" panose="02040503050406030204" pitchFamily="18" charset="0"/>
                      </a:rPr>
                      <m:t>(</m:t>
                    </m:r>
                    <m:r>
                      <a:rPr lang="en-US" sz="2400" b="1" i="1">
                        <a:latin typeface="Cambria Math" panose="02040503050406030204" pitchFamily="18" charset="0"/>
                      </a:rPr>
                      <m:t>𝒅</m:t>
                    </m:r>
                  </m:oMath>
                </a14:m>
                <a:r>
                  <a:rPr lang="en-US" sz="2400" dirty="0"/>
                  <a:t>) = # of times words </a:t>
                </a:r>
                <a14:m>
                  <m:oMath xmlns:m="http://schemas.openxmlformats.org/officeDocument/2006/math">
                    <m:r>
                      <a:rPr lang="en-US" sz="2400" b="1" i="1" dirty="0" smtClean="0">
                        <a:solidFill>
                          <a:srgbClr val="C00000"/>
                        </a:solidFill>
                        <a:latin typeface="Cambria Math" panose="02040503050406030204" pitchFamily="18" charset="0"/>
                      </a:rPr>
                      <m:t>𝒘</m:t>
                    </m:r>
                    <m:r>
                      <a:rPr lang="en-US" sz="2400" b="1" i="1" dirty="0">
                        <a:solidFill>
                          <a:srgbClr val="C00000"/>
                        </a:solidFill>
                        <a:latin typeface="Cambria Math" panose="02040503050406030204" pitchFamily="18" charset="0"/>
                      </a:rPr>
                      <m:t> </m:t>
                    </m:r>
                  </m:oMath>
                </a14:m>
                <a:r>
                  <a:rPr lang="en-US" sz="2400" dirty="0"/>
                  <a:t>and </a:t>
                </a:r>
                <a14:m>
                  <m:oMath xmlns:m="http://schemas.openxmlformats.org/officeDocument/2006/math">
                    <m:r>
                      <a:rPr lang="en-US" sz="2400" b="1" i="1" dirty="0">
                        <a:solidFill>
                          <a:srgbClr val="C00000"/>
                        </a:solidFill>
                        <a:latin typeface="Cambria Math" panose="02040503050406030204" pitchFamily="18" charset="0"/>
                      </a:rPr>
                      <m:t>𝒘</m:t>
                    </m:r>
                    <m:r>
                      <a:rPr lang="en-US" sz="2400" b="1" i="1" dirty="0" smtClean="0">
                        <a:solidFill>
                          <a:srgbClr val="C00000"/>
                        </a:solidFill>
                        <a:latin typeface="Cambria Math" panose="02040503050406030204" pitchFamily="18" charset="0"/>
                      </a:rPr>
                      <m:t>′</m:t>
                    </m:r>
                    <m:r>
                      <a:rPr lang="en-US" sz="2400" b="1" i="1" dirty="0">
                        <a:solidFill>
                          <a:srgbClr val="C00000"/>
                        </a:solidFill>
                        <a:latin typeface="Cambria Math" panose="02040503050406030204" pitchFamily="18" charset="0"/>
                      </a:rPr>
                      <m:t> </m:t>
                    </m:r>
                  </m:oMath>
                </a14:m>
                <a:r>
                  <a:rPr lang="en-US" sz="2400" dirty="0"/>
                  <a:t>appear together as a bigram in </a:t>
                </a:r>
                <a14:m>
                  <m:oMath xmlns:m="http://schemas.openxmlformats.org/officeDocument/2006/math">
                    <m:r>
                      <a:rPr lang="en-US" sz="2400" b="1" i="1" dirty="0">
                        <a:latin typeface="Cambria Math" panose="02040503050406030204" pitchFamily="18" charset="0"/>
                      </a:rPr>
                      <m:t>𝒅</m:t>
                    </m:r>
                    <m:r>
                      <a:rPr lang="en-US" sz="2400" b="1" i="1" dirty="0">
                        <a:latin typeface="Cambria Math" panose="02040503050406030204" pitchFamily="18" charset="0"/>
                      </a:rPr>
                      <m:t> </m:t>
                    </m:r>
                  </m:oMath>
                </a14:m>
                <a:endParaRPr lang="en-US" sz="2400" dirty="0"/>
              </a:p>
            </p:txBody>
          </p:sp>
        </mc:Choice>
        <mc:Fallback>
          <p:sp>
            <p:nvSpPr>
              <p:cNvPr id="5" name="Rectangle 4">
                <a:extLst>
                  <a:ext uri="{FF2B5EF4-FFF2-40B4-BE49-F238E27FC236}">
                    <a16:creationId xmlns:a16="http://schemas.microsoft.com/office/drawing/2014/main" id="{CC583A8C-3304-0446-8CF6-4E32D54B3B6C}"/>
                  </a:ext>
                </a:extLst>
              </p:cNvPr>
              <p:cNvSpPr>
                <a:spLocks noRot="1" noChangeAspect="1" noMove="1" noResize="1" noEditPoints="1" noAdjustHandles="1" noChangeArrowheads="1" noChangeShapeType="1" noTextEdit="1"/>
              </p:cNvSpPr>
              <p:nvPr/>
            </p:nvSpPr>
            <p:spPr>
              <a:xfrm>
                <a:off x="2177185" y="5235545"/>
                <a:ext cx="9176615" cy="493405"/>
              </a:xfrm>
              <a:prstGeom prst="rect">
                <a:avLst/>
              </a:prstGeom>
              <a:blipFill>
                <a:blip r:embed="rId9"/>
                <a:stretch>
                  <a:fillRect t="-7500" b="-20000"/>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E0A899B3-3F36-FF4C-8E4B-1C4052475CF6}"/>
              </a:ext>
            </a:extLst>
          </p:cNvPr>
          <p:cNvCxnSpPr>
            <a:cxnSpLocks/>
          </p:cNvCxnSpPr>
          <p:nvPr/>
        </p:nvCxnSpPr>
        <p:spPr>
          <a:xfrm>
            <a:off x="5464174" y="889000"/>
            <a:ext cx="0" cy="3571195"/>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Content Placeholder 2">
                <a:extLst>
                  <a:ext uri="{FF2B5EF4-FFF2-40B4-BE49-F238E27FC236}">
                    <a16:creationId xmlns:a16="http://schemas.microsoft.com/office/drawing/2014/main" id="{8908143B-F564-CD41-A505-F4AF6623CE90}"/>
                  </a:ext>
                </a:extLst>
              </p:cNvPr>
              <p:cNvSpPr txBox="1">
                <a:spLocks/>
              </p:cNvSpPr>
              <p:nvPr/>
            </p:nvSpPr>
            <p:spPr>
              <a:xfrm>
                <a:off x="5778498" y="771482"/>
                <a:ext cx="5940425"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Let’s say our corpus </a:t>
                </a:r>
                <a14:m>
                  <m:oMath xmlns:m="http://schemas.openxmlformats.org/officeDocument/2006/math">
                    <m:r>
                      <a:rPr lang="en-US" sz="2400" b="1" i="1" dirty="0" smtClean="0">
                        <a:latin typeface="Cambria Math" panose="02040503050406030204" pitchFamily="18" charset="0"/>
                      </a:rPr>
                      <m:t>𝒅</m:t>
                    </m:r>
                  </m:oMath>
                </a14:m>
                <a:r>
                  <a:rPr lang="en-US" sz="2400" dirty="0">
                    <a:latin typeface="Avenir Light" panose="020B0402020203020204" pitchFamily="34" charset="77"/>
                  </a:rPr>
                  <a:t> has 100,000 words</a:t>
                </a:r>
                <a:endParaRPr lang="en-US" sz="2400" dirty="0">
                  <a:solidFill>
                    <a:schemeClr val="accent5">
                      <a:lumMod val="75000"/>
                    </a:schemeClr>
                  </a:solidFill>
                  <a:latin typeface="Avenir Light" panose="020B0402020203020204" pitchFamily="34" charset="77"/>
                </a:endParaRPr>
              </a:p>
            </p:txBody>
          </p:sp>
        </mc:Choice>
        <mc:Fallback>
          <p:sp>
            <p:nvSpPr>
              <p:cNvPr id="18" name="Content Placeholder 2">
                <a:extLst>
                  <a:ext uri="{FF2B5EF4-FFF2-40B4-BE49-F238E27FC236}">
                    <a16:creationId xmlns:a16="http://schemas.microsoft.com/office/drawing/2014/main" id="{8908143B-F564-CD41-A505-F4AF6623CE90}"/>
                  </a:ext>
                </a:extLst>
              </p:cNvPr>
              <p:cNvSpPr txBox="1">
                <a:spLocks noRot="1" noChangeAspect="1" noMove="1" noResize="1" noEditPoints="1" noAdjustHandles="1" noChangeArrowheads="1" noChangeShapeType="1" noTextEdit="1"/>
              </p:cNvSpPr>
              <p:nvPr/>
            </p:nvSpPr>
            <p:spPr>
              <a:xfrm>
                <a:off x="5778498" y="771482"/>
                <a:ext cx="5940425" cy="734091"/>
              </a:xfrm>
              <a:prstGeom prst="rect">
                <a:avLst/>
              </a:prstGeom>
              <a:blipFill>
                <a:blip r:embed="rId10"/>
                <a:stretch>
                  <a:fillRect/>
                </a:stretch>
              </a:blipFill>
            </p:spPr>
            <p:txBody>
              <a:bodyPr/>
              <a:lstStyle/>
              <a:p>
                <a:r>
                  <a:rPr lang="en-US">
                    <a:noFill/>
                  </a:rPr>
                  <a:t> </a:t>
                </a:r>
              </a:p>
            </p:txBody>
          </p:sp>
        </mc:Fallback>
      </mc:AlternateContent>
      <p:graphicFrame>
        <p:nvGraphicFramePr>
          <p:cNvPr id="23" name="Table 22">
            <a:extLst>
              <a:ext uri="{FF2B5EF4-FFF2-40B4-BE49-F238E27FC236}">
                <a16:creationId xmlns:a16="http://schemas.microsoft.com/office/drawing/2014/main" id="{B57FDB60-0E08-3C45-9AD4-1549A7DBC458}"/>
              </a:ext>
            </a:extLst>
          </p:cNvPr>
          <p:cNvGraphicFramePr>
            <a:graphicFrameLocks noGrp="1"/>
          </p:cNvGraphicFramePr>
          <p:nvPr/>
        </p:nvGraphicFramePr>
        <p:xfrm>
          <a:off x="6854823" y="1531964"/>
          <a:ext cx="3743325" cy="2350770"/>
        </p:xfrm>
        <a:graphic>
          <a:graphicData uri="http://schemas.openxmlformats.org/drawingml/2006/table">
            <a:tbl>
              <a:tblPr/>
              <a:tblGrid>
                <a:gridCol w="1619250">
                  <a:extLst>
                    <a:ext uri="{9D8B030D-6E8A-4147-A177-3AD203B41FA5}">
                      <a16:colId xmlns:a16="http://schemas.microsoft.com/office/drawing/2014/main" val="1285587778"/>
                    </a:ext>
                  </a:extLst>
                </a:gridCol>
                <a:gridCol w="2124075">
                  <a:extLst>
                    <a:ext uri="{9D8B030D-6E8A-4147-A177-3AD203B41FA5}">
                      <a16:colId xmlns:a16="http://schemas.microsoft.com/office/drawing/2014/main" val="3836941891"/>
                    </a:ext>
                  </a:extLst>
                </a:gridCol>
              </a:tblGrid>
              <a:tr h="333375">
                <a:tc>
                  <a:txBody>
                    <a:bodyPr/>
                    <a:lstStyle/>
                    <a:p>
                      <a:pPr algn="ctr"/>
                      <a:r>
                        <a:rPr lang="en-US" b="1">
                          <a:solidFill>
                            <a:srgbClr val="FFFFFF"/>
                          </a:solidFill>
                          <a:effectLst/>
                          <a:latin typeface="Avenir" panose="02000503020000020003" pitchFamily="2" charset="0"/>
                        </a:rPr>
                        <a:t>word</a:t>
                      </a:r>
                      <a:endParaRPr lang="en-US">
                        <a:effectLst/>
                      </a:endParaRPr>
                    </a:p>
                  </a:txBody>
                  <a:tcPr marL="38100" marR="38100" marT="38100" marB="38100" anchor="ctr">
                    <a:lnL>
                      <a:noFill/>
                    </a:lnL>
                    <a:lnR>
                      <a:noFill/>
                    </a:lnR>
                    <a:lnT>
                      <a:noFill/>
                    </a:lnT>
                    <a:lnB>
                      <a:noFill/>
                    </a:lnB>
                    <a:solidFill>
                      <a:srgbClr val="073A6C"/>
                    </a:solidFill>
                  </a:tcPr>
                </a:tc>
                <a:tc>
                  <a:txBody>
                    <a:bodyPr/>
                    <a:lstStyle/>
                    <a:p>
                      <a:pPr algn="ctr"/>
                      <a:r>
                        <a:rPr lang="en-US" b="1">
                          <a:solidFill>
                            <a:srgbClr val="FFFFFF"/>
                          </a:solidFill>
                          <a:effectLst/>
                          <a:latin typeface="Avenir" panose="02000503020000020003" pitchFamily="2" charset="0"/>
                        </a:rPr>
                        <a:t># occurrences</a:t>
                      </a:r>
                      <a:endParaRPr lang="en-US">
                        <a:effectLst/>
                      </a:endParaRPr>
                    </a:p>
                  </a:txBody>
                  <a:tcPr marL="38100" marR="38100" marT="38100" marB="38100" anchor="ctr">
                    <a:lnL>
                      <a:noFill/>
                    </a:lnL>
                    <a:lnR>
                      <a:noFill/>
                    </a:lnR>
                    <a:lnT>
                      <a:noFill/>
                    </a:lnT>
                    <a:lnB>
                      <a:noFill/>
                    </a:lnB>
                    <a:solidFill>
                      <a:srgbClr val="073A6C"/>
                    </a:solidFill>
                  </a:tcPr>
                </a:tc>
                <a:extLst>
                  <a:ext uri="{0D108BD9-81ED-4DB2-BD59-A6C34878D82A}">
                    <a16:rowId xmlns:a16="http://schemas.microsoft.com/office/drawing/2014/main" val="577504555"/>
                  </a:ext>
                </a:extLst>
              </a:tr>
              <a:tr h="400050">
                <a:tc>
                  <a:txBody>
                    <a:bodyPr/>
                    <a:lstStyle/>
                    <a:p>
                      <a:pPr algn="ctr"/>
                      <a:r>
                        <a:rPr lang="en-US" b="1">
                          <a:solidFill>
                            <a:srgbClr val="073A6C"/>
                          </a:solidFill>
                          <a:effectLst/>
                          <a:latin typeface="Avenir" panose="02000503020000020003" pitchFamily="2" charset="0"/>
                        </a:rPr>
                        <a:t>Anqi</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dirty="0">
                          <a:solidFill>
                            <a:srgbClr val="000000"/>
                          </a:solidFill>
                          <a:effectLst/>
                          <a:latin typeface="Avenir" panose="02000503020000020003" pitchFamily="2" charset="0"/>
                        </a:rPr>
                        <a:t>15</a:t>
                      </a:r>
                      <a:endParaRPr lang="en-US" dirty="0">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664111085"/>
                  </a:ext>
                </a:extLst>
              </a:tr>
              <a:tr h="400050">
                <a:tc>
                  <a:txBody>
                    <a:bodyPr/>
                    <a:lstStyle/>
                    <a:p>
                      <a:pPr algn="ctr"/>
                      <a:r>
                        <a:rPr lang="en-US" b="1">
                          <a:solidFill>
                            <a:srgbClr val="073A6C"/>
                          </a:solidFill>
                          <a:effectLst/>
                          <a:latin typeface="Avenir" panose="02000503020000020003" pitchFamily="2" charset="0"/>
                        </a:rPr>
                        <a:t>was</a:t>
                      </a:r>
                      <a:endParaRPr lang="en-US">
                        <a:effectLst/>
                      </a:endParaRPr>
                    </a:p>
                  </a:txBody>
                  <a:tcPr marL="38100" marR="38100" marT="38100" marB="38100" anchor="ctr">
                    <a:lnL>
                      <a:noFill/>
                    </a:lnL>
                    <a:lnR>
                      <a:noFill/>
                    </a:lnR>
                    <a:lnT>
                      <a:noFill/>
                    </a:lnT>
                    <a:lnB>
                      <a:noFill/>
                    </a:lnB>
                    <a:solidFill>
                      <a:srgbClr val="FFFFFF"/>
                    </a:solidFill>
                  </a:tcPr>
                </a:tc>
                <a:tc>
                  <a:txBody>
                    <a:bodyPr/>
                    <a:lstStyle/>
                    <a:p>
                      <a:pPr algn="ctr"/>
                      <a:r>
                        <a:rPr lang="en-US" dirty="0">
                          <a:solidFill>
                            <a:srgbClr val="000000"/>
                          </a:solidFill>
                          <a:effectLst/>
                          <a:latin typeface="Avenir" panose="02000503020000020003" pitchFamily="2" charset="0"/>
                        </a:rPr>
                        <a:t>1,000</a:t>
                      </a:r>
                      <a:endParaRPr lang="en-US" dirty="0">
                        <a:effectLst/>
                      </a:endParaRPr>
                    </a:p>
                  </a:txBody>
                  <a:tcPr marL="38100" marR="38100" marT="38100" marB="38100" anchor="ctr">
                    <a:lnL>
                      <a:noFill/>
                    </a:lnL>
                    <a:lnR>
                      <a:noFill/>
                    </a:lnR>
                    <a:lnT>
                      <a:noFill/>
                    </a:lnT>
                    <a:lnB>
                      <a:noFill/>
                    </a:lnB>
                    <a:solidFill>
                      <a:srgbClr val="FFFFFF"/>
                    </a:solidFill>
                  </a:tcPr>
                </a:tc>
                <a:extLst>
                  <a:ext uri="{0D108BD9-81ED-4DB2-BD59-A6C34878D82A}">
                    <a16:rowId xmlns:a16="http://schemas.microsoft.com/office/drawing/2014/main" val="337490900"/>
                  </a:ext>
                </a:extLst>
              </a:tr>
              <a:tr h="400050">
                <a:tc>
                  <a:txBody>
                    <a:bodyPr/>
                    <a:lstStyle/>
                    <a:p>
                      <a:pPr algn="ctr"/>
                      <a:r>
                        <a:rPr lang="en-US" b="1">
                          <a:solidFill>
                            <a:srgbClr val="073A6C"/>
                          </a:solidFill>
                          <a:effectLst/>
                          <a:latin typeface="Avenir" panose="02000503020000020003" pitchFamily="2" charset="0"/>
                        </a:rPr>
                        <a:t>late</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dirty="0">
                          <a:solidFill>
                            <a:srgbClr val="000000"/>
                          </a:solidFill>
                          <a:effectLst/>
                          <a:latin typeface="Avenir" panose="02000503020000020003" pitchFamily="2" charset="0"/>
                        </a:rPr>
                        <a:t>400</a:t>
                      </a:r>
                      <a:endParaRPr lang="en-US" dirty="0">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1165236682"/>
                  </a:ext>
                </a:extLst>
              </a:tr>
              <a:tr h="400050">
                <a:tc>
                  <a:txBody>
                    <a:bodyPr/>
                    <a:lstStyle/>
                    <a:p>
                      <a:pPr algn="ctr"/>
                      <a:r>
                        <a:rPr lang="en-US" b="1">
                          <a:solidFill>
                            <a:srgbClr val="073A6C"/>
                          </a:solidFill>
                          <a:effectLst/>
                          <a:latin typeface="Avenir" panose="02000503020000020003" pitchFamily="2" charset="0"/>
                        </a:rPr>
                        <a:t>for</a:t>
                      </a:r>
                      <a:endParaRPr lang="en-US">
                        <a:effectLst/>
                      </a:endParaRPr>
                    </a:p>
                  </a:txBody>
                  <a:tcPr marL="38100" marR="38100" marT="38100" marB="38100" anchor="ctr">
                    <a:lnL>
                      <a:noFill/>
                    </a:lnL>
                    <a:lnR>
                      <a:noFill/>
                    </a:lnR>
                    <a:lnT>
                      <a:noFill/>
                    </a:lnT>
                    <a:lnB>
                      <a:noFill/>
                    </a:lnB>
                    <a:solidFill>
                      <a:srgbClr val="FFFFFF"/>
                    </a:solidFill>
                  </a:tcPr>
                </a:tc>
                <a:tc>
                  <a:txBody>
                    <a:bodyPr/>
                    <a:lstStyle/>
                    <a:p>
                      <a:pPr algn="ctr"/>
                      <a:r>
                        <a:rPr lang="en-US" dirty="0">
                          <a:solidFill>
                            <a:srgbClr val="000000"/>
                          </a:solidFill>
                          <a:effectLst/>
                          <a:latin typeface="Avenir" panose="02000503020000020003" pitchFamily="2" charset="0"/>
                        </a:rPr>
                        <a:t>3,000</a:t>
                      </a:r>
                      <a:endParaRPr lang="en-US" dirty="0">
                        <a:effectLst/>
                      </a:endParaRPr>
                    </a:p>
                  </a:txBody>
                  <a:tcPr marL="38100" marR="38100" marT="38100" marB="38100" anchor="ctr">
                    <a:lnL>
                      <a:noFill/>
                    </a:lnL>
                    <a:lnR>
                      <a:noFill/>
                    </a:lnR>
                    <a:lnT>
                      <a:noFill/>
                    </a:lnT>
                    <a:lnB>
                      <a:noFill/>
                    </a:lnB>
                    <a:solidFill>
                      <a:srgbClr val="FFFFFF"/>
                    </a:solidFill>
                  </a:tcPr>
                </a:tc>
                <a:extLst>
                  <a:ext uri="{0D108BD9-81ED-4DB2-BD59-A6C34878D82A}">
                    <a16:rowId xmlns:a16="http://schemas.microsoft.com/office/drawing/2014/main" val="2076682866"/>
                  </a:ext>
                </a:extLst>
              </a:tr>
              <a:tr h="400050">
                <a:tc>
                  <a:txBody>
                    <a:bodyPr/>
                    <a:lstStyle/>
                    <a:p>
                      <a:pPr algn="ctr"/>
                      <a:r>
                        <a:rPr lang="en-US" b="1">
                          <a:solidFill>
                            <a:srgbClr val="073A6C"/>
                          </a:solidFill>
                          <a:effectLst/>
                          <a:latin typeface="Avenir" panose="02000503020000020003" pitchFamily="2" charset="0"/>
                        </a:rPr>
                        <a:t>class</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dirty="0">
                          <a:solidFill>
                            <a:srgbClr val="000000"/>
                          </a:solidFill>
                          <a:effectLst/>
                          <a:latin typeface="Avenir" panose="02000503020000020003" pitchFamily="2" charset="0"/>
                        </a:rPr>
                        <a:t>350</a:t>
                      </a:r>
                      <a:endParaRPr lang="en-US" dirty="0">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1636823802"/>
                  </a:ext>
                </a:extLst>
              </a:tr>
            </a:tbl>
          </a:graphicData>
        </a:graphic>
      </p:graphicFrame>
      <mc:AlternateContent xmlns:mc="http://schemas.openxmlformats.org/markup-compatibility/2006">
        <mc:Choice xmlns:a14="http://schemas.microsoft.com/office/drawing/2010/main" Requires="a14">
          <p:sp>
            <p:nvSpPr>
              <p:cNvPr id="25" name="Content Placeholder 2">
                <a:extLst>
                  <a:ext uri="{FF2B5EF4-FFF2-40B4-BE49-F238E27FC236}">
                    <a16:creationId xmlns:a16="http://schemas.microsoft.com/office/drawing/2014/main" id="{15400E4F-9082-7A47-B368-4C83EADC8FC0}"/>
                  </a:ext>
                </a:extLst>
              </p:cNvPr>
              <p:cNvSpPr txBox="1">
                <a:spLocks/>
              </p:cNvSpPr>
              <p:nvPr/>
            </p:nvSpPr>
            <p:spPr>
              <a:xfrm>
                <a:off x="0" y="3536503"/>
                <a:ext cx="537675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class</m:t>
                    </m:r>
                    <m:r>
                      <a:rPr lang="en-US" sz="2400" b="0" i="0" dirty="0" smtClean="0">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for</m:t>
                    </m:r>
                    <m:r>
                      <a:rPr lang="en-US" sz="2400" b="0" i="0" dirty="0" smtClean="0">
                        <a:latin typeface="Cambria Math" panose="02040503050406030204" pitchFamily="18" charset="0"/>
                      </a:rPr>
                      <m:t>)</m:t>
                    </m:r>
                  </m:oMath>
                </a14:m>
                <a:r>
                  <a:rPr lang="en-US" sz="2400" dirty="0">
                    <a:latin typeface="Avenir Light" panose="020B0402020203020204" pitchFamily="34" charset="77"/>
                  </a:rPr>
                  <a:t> =</a:t>
                </a:r>
                <a:r>
                  <a:rPr lang="en-US" sz="2400" dirty="0"/>
                  <a:t> </a:t>
                </a:r>
                <a14:m>
                  <m:oMath xmlns:m="http://schemas.openxmlformats.org/officeDocument/2006/math">
                    <m:r>
                      <m:rPr>
                        <m:sty m:val="p"/>
                      </m:rPr>
                      <a:rPr lang="en-US" sz="2400" dirty="0">
                        <a:latin typeface="Cambria Math" panose="02040503050406030204" pitchFamily="18" charset="0"/>
                      </a:rPr>
                      <m:t>P</m:t>
                    </m:r>
                    <m:r>
                      <a:rPr lang="en-US" sz="2400" dirty="0">
                        <a:latin typeface="Cambria Math" panose="02040503050406030204" pitchFamily="18" charset="0"/>
                      </a:rPr>
                      <m:t>(</m:t>
                    </m:r>
                    <m:r>
                      <m:rPr>
                        <m:sty m:val="p"/>
                      </m:rPr>
                      <a:rPr lang="en-US" sz="2400" dirty="0" smtClean="0">
                        <a:solidFill>
                          <a:schemeClr val="accent5">
                            <a:lumMod val="75000"/>
                          </a:schemeClr>
                        </a:solidFill>
                        <a:latin typeface="Cambria Math" panose="02040503050406030204" pitchFamily="18" charset="0"/>
                      </a:rPr>
                      <m:t>for</m:t>
                    </m:r>
                    <m:r>
                      <a:rPr lang="en-US" sz="2400" b="0" i="0" dirty="0" smtClean="0">
                        <a:latin typeface="Cambria Math" panose="02040503050406030204" pitchFamily="18" charset="0"/>
                      </a:rPr>
                      <m:t>, </m:t>
                    </m:r>
                    <m:r>
                      <m:rPr>
                        <m:sty m:val="p"/>
                      </m:rPr>
                      <a:rPr lang="en-US" sz="2400" b="0" i="0" dirty="0" smtClean="0">
                        <a:solidFill>
                          <a:schemeClr val="accent5">
                            <a:lumMod val="75000"/>
                          </a:schemeClr>
                        </a:solidFill>
                        <a:latin typeface="Cambria Math" panose="02040503050406030204" pitchFamily="18" charset="0"/>
                      </a:rPr>
                      <m:t>class</m:t>
                    </m:r>
                    <m:r>
                      <a:rPr lang="en-US" sz="2400" dirty="0">
                        <a:latin typeface="Cambria Math" panose="02040503050406030204" pitchFamily="18" charset="0"/>
                      </a:rPr>
                      <m:t>)</m:t>
                    </m:r>
                  </m:oMath>
                </a14:m>
                <a:r>
                  <a:rPr lang="en-US" sz="2400" dirty="0">
                    <a:latin typeface="Avenir Light" panose="020B0402020203020204" pitchFamily="34" charset="77"/>
                  </a:rPr>
                  <a:t> =</a:t>
                </a:r>
                <a:r>
                  <a:rPr lang="en-US" sz="2400" dirty="0">
                    <a:solidFill>
                      <a:schemeClr val="accent5">
                        <a:lumMod val="75000"/>
                      </a:schemeClr>
                    </a:solidFill>
                    <a:latin typeface="Avenir Light" panose="020B0402020203020204" pitchFamily="34" charset="77"/>
                  </a:rPr>
                  <a:t> </a:t>
                </a:r>
                <a14:m>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12</m:t>
                        </m:r>
                      </m:num>
                      <m:den>
                        <m:r>
                          <a:rPr lang="en-US" sz="2400" b="0" i="1" smtClean="0">
                            <a:solidFill>
                              <a:schemeClr val="tx1"/>
                            </a:solidFill>
                            <a:latin typeface="Cambria Math" panose="02040503050406030204" pitchFamily="18" charset="0"/>
                          </a:rPr>
                          <m:t>3,000</m:t>
                        </m:r>
                      </m:den>
                    </m:f>
                  </m:oMath>
                </a14:m>
                <a:endParaRPr lang="en-US" sz="2400" dirty="0">
                  <a:solidFill>
                    <a:schemeClr val="accent5">
                      <a:lumMod val="75000"/>
                    </a:schemeClr>
                  </a:solidFill>
                  <a:latin typeface="Avenir Light" panose="020B0402020203020204" pitchFamily="34" charset="77"/>
                </a:endParaRPr>
              </a:p>
            </p:txBody>
          </p:sp>
        </mc:Choice>
        <mc:Fallback>
          <p:sp>
            <p:nvSpPr>
              <p:cNvPr id="25" name="Content Placeholder 2">
                <a:extLst>
                  <a:ext uri="{FF2B5EF4-FFF2-40B4-BE49-F238E27FC236}">
                    <a16:creationId xmlns:a16="http://schemas.microsoft.com/office/drawing/2014/main" id="{15400E4F-9082-7A47-B368-4C83EADC8FC0}"/>
                  </a:ext>
                </a:extLst>
              </p:cNvPr>
              <p:cNvSpPr txBox="1">
                <a:spLocks noRot="1" noChangeAspect="1" noMove="1" noResize="1" noEditPoints="1" noAdjustHandles="1" noChangeArrowheads="1" noChangeShapeType="1" noTextEdit="1"/>
              </p:cNvSpPr>
              <p:nvPr/>
            </p:nvSpPr>
            <p:spPr>
              <a:xfrm>
                <a:off x="0" y="3536503"/>
                <a:ext cx="5376751" cy="734091"/>
              </a:xfrm>
              <a:prstGeom prst="rect">
                <a:avLst/>
              </a:prstGeom>
              <a:blipFill>
                <a:blip r:embed="rId11"/>
                <a:stretch>
                  <a:fillRect b="-67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3B2B3D52-D42B-DF44-8C7A-3385CBD12780}"/>
                  </a:ext>
                </a:extLst>
              </p:cNvPr>
              <p:cNvSpPr/>
              <p:nvPr/>
            </p:nvSpPr>
            <p:spPr>
              <a:xfrm>
                <a:off x="2177185" y="5861657"/>
                <a:ext cx="8049319" cy="477888"/>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𝑛</m:t>
                        </m:r>
                      </m:e>
                      <m:sub>
                        <m:r>
                          <a:rPr lang="en-US" sz="2400" b="0" i="1" smtClean="0">
                            <a:solidFill>
                              <a:srgbClr val="C00000"/>
                            </a:solidFill>
                            <a:latin typeface="Cambria Math" panose="02040503050406030204" pitchFamily="18" charset="0"/>
                          </a:rPr>
                          <m:t>𝑤</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𝑤</m:t>
                        </m:r>
                        <m:r>
                          <a:rPr lang="en-US" sz="2400" b="0" i="1" smtClean="0">
                            <a:solidFill>
                              <a:srgbClr val="C00000"/>
                            </a:solidFill>
                            <a:latin typeface="Cambria Math" panose="02040503050406030204" pitchFamily="18" charset="0"/>
                          </a:rPr>
                          <m:t>∗</m:t>
                        </m:r>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oMath>
                </a14:m>
                <a:r>
                  <a:rPr lang="en-US" sz="2400" dirty="0"/>
                  <a:t> = # of times word </a:t>
                </a:r>
                <a14:m>
                  <m:oMath xmlns:m="http://schemas.openxmlformats.org/officeDocument/2006/math">
                    <m:r>
                      <a:rPr lang="en-US" sz="2400" b="1" i="1" dirty="0">
                        <a:solidFill>
                          <a:srgbClr val="C00000"/>
                        </a:solidFill>
                        <a:latin typeface="Cambria Math" panose="02040503050406030204" pitchFamily="18" charset="0"/>
                      </a:rPr>
                      <m:t>𝒘</m:t>
                    </m:r>
                  </m:oMath>
                </a14:m>
                <a:r>
                  <a:rPr lang="en-US" sz="2400" dirty="0"/>
                  <a:t> is the first token of a bigram in </a:t>
                </a:r>
                <a14:m>
                  <m:oMath xmlns:m="http://schemas.openxmlformats.org/officeDocument/2006/math">
                    <m:r>
                      <a:rPr lang="en-US" sz="2400" b="1" i="1" dirty="0">
                        <a:latin typeface="Cambria Math" panose="02040503050406030204" pitchFamily="18" charset="0"/>
                      </a:rPr>
                      <m:t>𝒅</m:t>
                    </m:r>
                  </m:oMath>
                </a14:m>
                <a:endParaRPr lang="en-US" sz="2400" dirty="0"/>
              </a:p>
            </p:txBody>
          </p:sp>
        </mc:Choice>
        <mc:Fallback>
          <p:sp>
            <p:nvSpPr>
              <p:cNvPr id="26" name="Rectangle 25">
                <a:extLst>
                  <a:ext uri="{FF2B5EF4-FFF2-40B4-BE49-F238E27FC236}">
                    <a16:creationId xmlns:a16="http://schemas.microsoft.com/office/drawing/2014/main" id="{3B2B3D52-D42B-DF44-8C7A-3385CBD12780}"/>
                  </a:ext>
                </a:extLst>
              </p:cNvPr>
              <p:cNvSpPr>
                <a:spLocks noRot="1" noChangeAspect="1" noMove="1" noResize="1" noEditPoints="1" noAdjustHandles="1" noChangeArrowheads="1" noChangeShapeType="1" noTextEdit="1"/>
              </p:cNvSpPr>
              <p:nvPr/>
            </p:nvSpPr>
            <p:spPr>
              <a:xfrm>
                <a:off x="2177185" y="5861657"/>
                <a:ext cx="8049319" cy="477888"/>
              </a:xfrm>
              <a:prstGeom prst="rect">
                <a:avLst/>
              </a:prstGeom>
              <a:blipFill>
                <a:blip r:embed="rId12"/>
                <a:stretch>
                  <a:fillRect t="-7692" b="-23077"/>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EDE75339-39BD-1C4B-8F92-81A50C2B9655}"/>
              </a:ext>
            </a:extLst>
          </p:cNvPr>
          <p:cNvCxnSpPr>
            <a:cxnSpLocks/>
          </p:cNvCxnSpPr>
          <p:nvPr/>
        </p:nvCxnSpPr>
        <p:spPr>
          <a:xfrm flipV="1">
            <a:off x="348264" y="4496339"/>
            <a:ext cx="5069761" cy="1"/>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ECBCB7C0-D0EF-644D-A21F-32046E6C6E20}"/>
                  </a:ext>
                </a:extLst>
              </p:cNvPr>
              <p:cNvSpPr/>
              <p:nvPr/>
            </p:nvSpPr>
            <p:spPr>
              <a:xfrm>
                <a:off x="7040764" y="4023891"/>
                <a:ext cx="3557384" cy="49340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𝑊</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e>
                            <m:sub>
                              <m:r>
                                <a:rPr lang="en-US" sz="2400" i="1">
                                  <a:solidFill>
                                    <a:srgbClr val="C00000"/>
                                  </a:solidFill>
                                  <a:latin typeface="Cambria Math" panose="02040503050406030204" pitchFamily="18" charset="0"/>
                                </a:rPr>
                                <m:t>∗</m:t>
                              </m:r>
                            </m:sub>
                          </m:sSub>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r>
                        <a:rPr lang="en-US" sz="2400" b="0" i="1" smtClean="0">
                          <a:latin typeface="Cambria Math" panose="02040503050406030204" pitchFamily="18" charset="0"/>
                        </a:rPr>
                        <m:t>=100,000</m:t>
                      </m:r>
                    </m:oMath>
                  </m:oMathPara>
                </a14:m>
                <a:endParaRPr lang="en-US" sz="2400" dirty="0"/>
              </a:p>
            </p:txBody>
          </p:sp>
        </mc:Choice>
        <mc:Fallback>
          <p:sp>
            <p:nvSpPr>
              <p:cNvPr id="28" name="Rectangle 27">
                <a:extLst>
                  <a:ext uri="{FF2B5EF4-FFF2-40B4-BE49-F238E27FC236}">
                    <a16:creationId xmlns:a16="http://schemas.microsoft.com/office/drawing/2014/main" id="{ECBCB7C0-D0EF-644D-A21F-32046E6C6E20}"/>
                  </a:ext>
                </a:extLst>
              </p:cNvPr>
              <p:cNvSpPr>
                <a:spLocks noRot="1" noChangeAspect="1" noMove="1" noResize="1" noEditPoints="1" noAdjustHandles="1" noChangeArrowheads="1" noChangeShapeType="1" noTextEdit="1"/>
              </p:cNvSpPr>
              <p:nvPr/>
            </p:nvSpPr>
            <p:spPr>
              <a:xfrm>
                <a:off x="7040764" y="4023891"/>
                <a:ext cx="3557384" cy="493405"/>
              </a:xfrm>
              <a:prstGeom prst="rect">
                <a:avLst/>
              </a:prstGeom>
              <a:blipFill>
                <a:blip r:embed="rId13"/>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31212295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61</a:t>
            </a:fld>
            <a:endParaRPr lang="en-US"/>
          </a:p>
        </p:txBody>
      </p:sp>
      <p:sp>
        <p:nvSpPr>
          <p:cNvPr id="18" name="Content Placeholder 2">
            <a:extLst>
              <a:ext uri="{FF2B5EF4-FFF2-40B4-BE49-F238E27FC236}">
                <a16:creationId xmlns:a16="http://schemas.microsoft.com/office/drawing/2014/main" id="{04F88AF2-07E6-8940-BCA9-D4110653E1C7}"/>
              </a:ext>
            </a:extLst>
          </p:cNvPr>
          <p:cNvSpPr txBox="1">
            <a:spLocks/>
          </p:cNvSpPr>
          <p:nvPr/>
        </p:nvSpPr>
        <p:spPr>
          <a:xfrm>
            <a:off x="361950" y="3668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BIGRAM ISSUES?</a:t>
            </a:r>
          </a:p>
        </p:txBody>
      </p:sp>
      <p:sp>
        <p:nvSpPr>
          <p:cNvPr id="13" name="Content Placeholder 2">
            <a:extLst>
              <a:ext uri="{FF2B5EF4-FFF2-40B4-BE49-F238E27FC236}">
                <a16:creationId xmlns:a16="http://schemas.microsoft.com/office/drawing/2014/main" id="{3E18C7A4-E916-D84C-ACA3-111FA99375EF}"/>
              </a:ext>
            </a:extLst>
          </p:cNvPr>
          <p:cNvSpPr txBox="1">
            <a:spLocks/>
          </p:cNvSpPr>
          <p:nvPr/>
        </p:nvSpPr>
        <p:spPr>
          <a:xfrm>
            <a:off x="5626100" y="2135326"/>
            <a:ext cx="2438400" cy="34907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9600" b="1" dirty="0">
                <a:latin typeface="Avenir Light" panose="020B0402020203020204" pitchFamily="34" charset="77"/>
              </a:rPr>
              <a:t>?</a:t>
            </a:r>
            <a:endParaRPr lang="en-US" sz="9600" dirty="0">
              <a:latin typeface="Avenir Light" panose="020B0402020203020204" pitchFamily="34" charset="77"/>
            </a:endParaRPr>
          </a:p>
        </p:txBody>
      </p:sp>
    </p:spTree>
    <p:extLst>
      <p:ext uri="{BB962C8B-B14F-4D97-AF65-F5344CB8AC3E}">
        <p14:creationId xmlns:p14="http://schemas.microsoft.com/office/powerpoint/2010/main" val="26314162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62</a:t>
            </a:fld>
            <a:endParaRPr lang="en-US"/>
          </a:p>
        </p:txBody>
      </p:sp>
      <p:sp>
        <p:nvSpPr>
          <p:cNvPr id="11" name="Content Placeholder 2">
            <a:extLst>
              <a:ext uri="{FF2B5EF4-FFF2-40B4-BE49-F238E27FC236}">
                <a16:creationId xmlns:a16="http://schemas.microsoft.com/office/drawing/2014/main" id="{366E91BF-9971-8245-B654-ECE47D2AB1BC}"/>
              </a:ext>
            </a:extLst>
          </p:cNvPr>
          <p:cNvSpPr txBox="1">
            <a:spLocks/>
          </p:cNvSpPr>
          <p:nvPr/>
        </p:nvSpPr>
        <p:spPr>
          <a:xfrm>
            <a:off x="651397" y="1252557"/>
            <a:ext cx="9559403"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1. Out-of-vocabulary bigrams </a:t>
            </a:r>
            <a:r>
              <a:rPr lang="en-US" sz="2400" b="1" dirty="0">
                <a:latin typeface="Avenir Light" panose="020B0402020203020204" pitchFamily="34" charset="77"/>
              </a:rPr>
              <a:t>are 0 </a:t>
            </a:r>
            <a:r>
              <a:rPr lang="en-US" sz="2400" dirty="0">
                <a:latin typeface="Avenir Light" panose="020B0402020203020204" pitchFamily="34" charset="77"/>
                <a:sym typeface="Wingdings" pitchFamily="2" charset="2"/>
              </a:rPr>
              <a:t></a:t>
            </a:r>
            <a:r>
              <a:rPr lang="en-US" sz="2400" b="1" dirty="0">
                <a:latin typeface="Avenir Light" panose="020B0402020203020204" pitchFamily="34" charset="77"/>
              </a:rPr>
              <a:t> kills the overall probability</a:t>
            </a:r>
            <a:endParaRPr lang="en-US" sz="2400" dirty="0">
              <a:latin typeface="Avenir Light" panose="020B0402020203020204" pitchFamily="34" charset="77"/>
            </a:endParaRPr>
          </a:p>
        </p:txBody>
      </p:sp>
      <p:sp>
        <p:nvSpPr>
          <p:cNvPr id="12" name="Content Placeholder 2">
            <a:extLst>
              <a:ext uri="{FF2B5EF4-FFF2-40B4-BE49-F238E27FC236}">
                <a16:creationId xmlns:a16="http://schemas.microsoft.com/office/drawing/2014/main" id="{410CC5F7-4013-6B4D-AF4F-EA28539A0B6B}"/>
              </a:ext>
            </a:extLst>
          </p:cNvPr>
          <p:cNvSpPr txBox="1">
            <a:spLocks/>
          </p:cNvSpPr>
          <p:nvPr/>
        </p:nvSpPr>
        <p:spPr>
          <a:xfrm>
            <a:off x="651396" y="2006489"/>
            <a:ext cx="9305401"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2. </a:t>
            </a:r>
            <a:r>
              <a:rPr lang="en-US" sz="2400" b="1" dirty="0">
                <a:latin typeface="Avenir Light" panose="020B0402020203020204" pitchFamily="34" charset="77"/>
              </a:rPr>
              <a:t>Could always benefit from </a:t>
            </a:r>
            <a:r>
              <a:rPr lang="en-US" sz="2400" b="1" dirty="0">
                <a:solidFill>
                  <a:srgbClr val="C00000"/>
                </a:solidFill>
                <a:latin typeface="Avenir Light" panose="020B0402020203020204" pitchFamily="34" charset="77"/>
              </a:rPr>
              <a:t>more context </a:t>
            </a:r>
            <a:r>
              <a:rPr lang="en-US" sz="2400" b="1" dirty="0">
                <a:latin typeface="Avenir Light" panose="020B0402020203020204" pitchFamily="34" charset="77"/>
              </a:rPr>
              <a:t>but sparsity is an issue (e.g., rarely seen 5-grams) </a:t>
            </a:r>
            <a:endParaRPr lang="en-US" sz="2400" dirty="0">
              <a:latin typeface="Avenir Light" panose="020B0402020203020204" pitchFamily="34" charset="77"/>
            </a:endParaRPr>
          </a:p>
        </p:txBody>
      </p:sp>
      <p:sp>
        <p:nvSpPr>
          <p:cNvPr id="18" name="Content Placeholder 2">
            <a:extLst>
              <a:ext uri="{FF2B5EF4-FFF2-40B4-BE49-F238E27FC236}">
                <a16:creationId xmlns:a16="http://schemas.microsoft.com/office/drawing/2014/main" id="{04F88AF2-07E6-8940-BCA9-D4110653E1C7}"/>
              </a:ext>
            </a:extLst>
          </p:cNvPr>
          <p:cNvSpPr txBox="1">
            <a:spLocks/>
          </p:cNvSpPr>
          <p:nvPr/>
        </p:nvSpPr>
        <p:spPr>
          <a:xfrm>
            <a:off x="361950" y="3668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BIGRAM ISSUES?</a:t>
            </a:r>
          </a:p>
        </p:txBody>
      </p:sp>
      <p:sp>
        <p:nvSpPr>
          <p:cNvPr id="19" name="Content Placeholder 2">
            <a:extLst>
              <a:ext uri="{FF2B5EF4-FFF2-40B4-BE49-F238E27FC236}">
                <a16:creationId xmlns:a16="http://schemas.microsoft.com/office/drawing/2014/main" id="{0FAD8CE9-ED1E-FD48-9B6C-E5E8AC3D5135}"/>
              </a:ext>
            </a:extLst>
          </p:cNvPr>
          <p:cNvSpPr txBox="1">
            <a:spLocks/>
          </p:cNvSpPr>
          <p:nvPr/>
        </p:nvSpPr>
        <p:spPr>
          <a:xfrm>
            <a:off x="651390" y="3395789"/>
            <a:ext cx="9305402"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3. Storage </a:t>
            </a:r>
            <a:r>
              <a:rPr lang="en-US" sz="2400" b="1" dirty="0">
                <a:latin typeface="Avenir Light" panose="020B0402020203020204" pitchFamily="34" charset="77"/>
              </a:rPr>
              <a:t>becomes a problem as we increase the window size</a:t>
            </a:r>
            <a:endParaRPr lang="en-US" sz="2400" dirty="0">
              <a:latin typeface="Avenir Light" panose="020B0402020203020204" pitchFamily="34" charset="77"/>
            </a:endParaRPr>
          </a:p>
        </p:txBody>
      </p:sp>
      <p:sp>
        <p:nvSpPr>
          <p:cNvPr id="24" name="Content Placeholder 2">
            <a:extLst>
              <a:ext uri="{FF2B5EF4-FFF2-40B4-BE49-F238E27FC236}">
                <a16:creationId xmlns:a16="http://schemas.microsoft.com/office/drawing/2014/main" id="{AA53E878-A910-7F4F-80B6-A54E4887A09E}"/>
              </a:ext>
            </a:extLst>
          </p:cNvPr>
          <p:cNvSpPr txBox="1">
            <a:spLocks/>
          </p:cNvSpPr>
          <p:nvPr/>
        </p:nvSpPr>
        <p:spPr>
          <a:xfrm>
            <a:off x="663300" y="4426117"/>
            <a:ext cx="10042800"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4. </a:t>
            </a:r>
            <a:r>
              <a:rPr lang="en-US" sz="2400" b="1" dirty="0">
                <a:latin typeface="Avenir Light" panose="020B0402020203020204" pitchFamily="34" charset="77"/>
              </a:rPr>
              <a:t>No</a:t>
            </a:r>
            <a:r>
              <a:rPr lang="en-US" sz="2400" b="1" dirty="0">
                <a:solidFill>
                  <a:srgbClr val="C00000"/>
                </a:solidFill>
                <a:latin typeface="Avenir Light" panose="020B0402020203020204" pitchFamily="34" charset="77"/>
              </a:rPr>
              <a:t> semantic information </a:t>
            </a:r>
            <a:r>
              <a:rPr lang="en-US" sz="2400" b="1" dirty="0">
                <a:latin typeface="Avenir Light" panose="020B0402020203020204" pitchFamily="34" charset="77"/>
              </a:rPr>
              <a:t>conveyed by counts (e.g., vehicle vs car)</a:t>
            </a:r>
            <a:endParaRPr lang="en-US" sz="2400" dirty="0">
              <a:latin typeface="Avenir Light" panose="020B0402020203020204" pitchFamily="34" charset="77"/>
            </a:endParaRPr>
          </a:p>
        </p:txBody>
      </p:sp>
    </p:spTree>
    <p:extLst>
      <p:ext uri="{BB962C8B-B14F-4D97-AF65-F5344CB8AC3E}">
        <p14:creationId xmlns:p14="http://schemas.microsoft.com/office/powerpoint/2010/main" val="8989795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63</a:t>
            </a:fld>
            <a:endParaRPr lang="en-US"/>
          </a:p>
        </p:txBody>
      </p:sp>
      <p:sp>
        <p:nvSpPr>
          <p:cNvPr id="18" name="Content Placeholder 2">
            <a:extLst>
              <a:ext uri="{FF2B5EF4-FFF2-40B4-BE49-F238E27FC236}">
                <a16:creationId xmlns:a16="http://schemas.microsoft.com/office/drawing/2014/main" id="{04F88AF2-07E6-8940-BCA9-D4110653E1C7}"/>
              </a:ext>
            </a:extLst>
          </p:cNvPr>
          <p:cNvSpPr txBox="1">
            <a:spLocks/>
          </p:cNvSpPr>
          <p:nvPr/>
        </p:nvSpPr>
        <p:spPr>
          <a:xfrm>
            <a:off x="361950" y="3668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BIGRAM ISSUES?</a:t>
            </a:r>
          </a:p>
        </p:txBody>
      </p:sp>
      <p:sp>
        <p:nvSpPr>
          <p:cNvPr id="16" name="Content Placeholder 2">
            <a:extLst>
              <a:ext uri="{FF2B5EF4-FFF2-40B4-BE49-F238E27FC236}">
                <a16:creationId xmlns:a16="http://schemas.microsoft.com/office/drawing/2014/main" id="{4B8D658C-8449-A84A-951B-0692151E26E0}"/>
              </a:ext>
            </a:extLst>
          </p:cNvPr>
          <p:cNvSpPr txBox="1">
            <a:spLocks/>
          </p:cNvSpPr>
          <p:nvPr/>
        </p:nvSpPr>
        <p:spPr>
          <a:xfrm>
            <a:off x="1076115" y="1121970"/>
            <a:ext cx="736143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Problem 1: </a:t>
            </a:r>
            <a:r>
              <a:rPr lang="en-US" sz="2400" b="1" dirty="0">
                <a:latin typeface="Avenir Light" panose="020B0402020203020204" pitchFamily="34" charset="77"/>
              </a:rPr>
              <a:t>Out-of-vocabulary bigrams </a:t>
            </a:r>
            <a:endParaRPr lang="en-US" sz="2400" dirty="0">
              <a:latin typeface="Avenir Light" panose="020B0402020203020204" pitchFamily="34" charset="77"/>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D0695FBD-2FFE-984C-A611-4AEC80F8BAA8}"/>
                  </a:ext>
                </a:extLst>
              </p:cNvPr>
              <p:cNvSpPr/>
              <p:nvPr/>
            </p:nvSpPr>
            <p:spPr>
              <a:xfrm>
                <a:off x="1456030" y="3079871"/>
                <a:ext cx="3757315" cy="842795"/>
              </a:xfrm>
              <a:prstGeom prst="rect">
                <a:avLst/>
              </a:prstGeom>
            </p:spPr>
            <p:txBody>
              <a:bodyPr wrap="square">
                <a:spAutoFit/>
              </a:bodyPr>
              <a:lstStyle/>
              <a:p>
                <a14:m>
                  <m:oMath xmlns:m="http://schemas.openxmlformats.org/officeDocument/2006/math">
                    <m:r>
                      <a:rPr lang="en-US" sz="2800" i="1" dirty="0">
                        <a:latin typeface="Cambria Math" panose="02040503050406030204" pitchFamily="18" charset="0"/>
                      </a:rPr>
                      <m:t>𝑃</m:t>
                    </m:r>
                    <m:d>
                      <m:dPr>
                        <m:ctrlPr>
                          <a:rPr lang="en-US" sz="2800" i="1" dirty="0">
                            <a:latin typeface="Cambria Math" panose="02040503050406030204" pitchFamily="18" charset="0"/>
                          </a:rPr>
                        </m:ctrlPr>
                      </m:dPr>
                      <m:e>
                        <m:sSub>
                          <m:sSubPr>
                            <m:ctrlPr>
                              <a:rPr lang="en-US" sz="2800" i="1" dirty="0">
                                <a:solidFill>
                                  <a:srgbClr val="C00000"/>
                                </a:solidFill>
                                <a:latin typeface="Cambria Math" panose="02040503050406030204" pitchFamily="18" charset="0"/>
                              </a:rPr>
                            </m:ctrlPr>
                          </m:sSubPr>
                          <m:e>
                            <m:r>
                              <m:rPr>
                                <m:sty m:val="p"/>
                              </m:rPr>
                              <a:rPr lang="en-US" sz="2800" dirty="0">
                                <a:solidFill>
                                  <a:srgbClr val="C00000"/>
                                </a:solidFill>
                                <a:latin typeface="Cambria Math" panose="02040503050406030204" pitchFamily="18" charset="0"/>
                              </a:rPr>
                              <m:t>w</m:t>
                            </m:r>
                          </m:e>
                          <m:sub>
                            <m:r>
                              <a:rPr lang="en-US" sz="2800" dirty="0">
                                <a:solidFill>
                                  <a:srgbClr val="C00000"/>
                                </a:solidFill>
                                <a:latin typeface="Cambria Math" panose="02040503050406030204" pitchFamily="18" charset="0"/>
                              </a:rPr>
                              <m:t>,</m:t>
                            </m:r>
                          </m:sub>
                        </m:sSub>
                        <m:sSup>
                          <m:sSupPr>
                            <m:ctrlPr>
                              <a:rPr lang="en-US" sz="2800" i="1" dirty="0">
                                <a:solidFill>
                                  <a:srgbClr val="C00000"/>
                                </a:solidFill>
                                <a:latin typeface="Cambria Math" panose="02040503050406030204" pitchFamily="18" charset="0"/>
                              </a:rPr>
                            </m:ctrlPr>
                          </m:sSupPr>
                          <m:e>
                            <m:r>
                              <m:rPr>
                                <m:sty m:val="p"/>
                              </m:rPr>
                              <a:rPr lang="en-US" sz="2800" dirty="0">
                                <a:solidFill>
                                  <a:srgbClr val="C00000"/>
                                </a:solidFill>
                                <a:latin typeface="Cambria Math" panose="02040503050406030204" pitchFamily="18" charset="0"/>
                              </a:rPr>
                              <m:t>w</m:t>
                            </m:r>
                          </m:e>
                          <m:sup>
                            <m:r>
                              <a:rPr lang="en-US" sz="2800" dirty="0">
                                <a:solidFill>
                                  <a:srgbClr val="C00000"/>
                                </a:solidFill>
                                <a:latin typeface="Cambria Math" panose="02040503050406030204" pitchFamily="18" charset="0"/>
                              </a:rPr>
                              <m:t>′</m:t>
                            </m:r>
                          </m:sup>
                        </m:sSup>
                      </m:e>
                    </m:d>
                    <m:r>
                      <a:rPr lang="en-US" sz="2800" dirty="0">
                        <a:latin typeface="Cambria Math" panose="02040503050406030204" pitchFamily="18" charset="0"/>
                      </a:rPr>
                      <m:t>=</m:t>
                    </m:r>
                  </m:oMath>
                </a14:m>
                <a:r>
                  <a:rPr lang="en-US" sz="2800" dirty="0">
                    <a:solidFill>
                      <a:schemeClr val="accent5">
                        <a:lumMod val="75000"/>
                      </a:schemeClr>
                    </a:solidFill>
                    <a:latin typeface="Avenir Light" panose="020B0402020203020204" pitchFamily="34" charset="77"/>
                  </a:rPr>
                  <a:t> </a:t>
                </a:r>
                <a14:m>
                  <m:oMath xmlns:m="http://schemas.openxmlformats.org/officeDocument/2006/math">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𝑤</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𝑤</m:t>
                                </m:r>
                                <m:r>
                                  <a:rPr lang="en-US" sz="2800" i="1">
                                    <a:solidFill>
                                      <a:srgbClr val="C00000"/>
                                    </a:solidFill>
                                    <a:latin typeface="Cambria Math" panose="02040503050406030204" pitchFamily="18" charset="0"/>
                                  </a:rPr>
                                  <m:t>′</m:t>
                                </m:r>
                              </m:e>
                              <m:sub>
                                <m:r>
                                  <a:rPr lang="en-US" sz="2800" i="1">
                                    <a:solidFill>
                                      <a:srgbClr val="C00000"/>
                                    </a:solidFill>
                                    <a:latin typeface="Cambria Math" panose="02040503050406030204" pitchFamily="18" charset="0"/>
                                  </a:rPr>
                                  <m:t> </m:t>
                                </m:r>
                              </m:sub>
                            </m:sSub>
                          </m:sub>
                        </m:sSub>
                        <m:r>
                          <a:rPr lang="en-US" sz="2800" i="1">
                            <a:latin typeface="Cambria Math" panose="02040503050406030204" pitchFamily="18" charset="0"/>
                          </a:rPr>
                          <m:t>(</m:t>
                        </m:r>
                        <m:r>
                          <a:rPr lang="en-US" sz="2800" b="1" i="1">
                            <a:latin typeface="Cambria Math" panose="02040503050406030204" pitchFamily="18" charset="0"/>
                          </a:rPr>
                          <m:t>𝒅</m:t>
                        </m:r>
                        <m:r>
                          <a:rPr lang="en-US" sz="2800" i="1">
                            <a:latin typeface="Cambria Math" panose="02040503050406030204" pitchFamily="18" charset="0"/>
                          </a:rPr>
                          <m:t>)</m:t>
                        </m:r>
                      </m:num>
                      <m:den>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𝑤</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𝑤</m:t>
                                </m:r>
                                <m:r>
                                  <a:rPr lang="en-US" sz="2800" i="1">
                                    <a:solidFill>
                                      <a:srgbClr val="C00000"/>
                                    </a:solidFill>
                                    <a:latin typeface="Cambria Math" panose="02040503050406030204" pitchFamily="18" charset="0"/>
                                  </a:rPr>
                                  <m:t>∗</m:t>
                                </m:r>
                              </m:e>
                              <m:sub>
                                <m:r>
                                  <a:rPr lang="en-US" sz="2800" i="1">
                                    <a:solidFill>
                                      <a:srgbClr val="C00000"/>
                                    </a:solidFill>
                                    <a:latin typeface="Cambria Math" panose="02040503050406030204" pitchFamily="18" charset="0"/>
                                  </a:rPr>
                                  <m:t> </m:t>
                                </m:r>
                              </m:sub>
                            </m:sSub>
                          </m:sub>
                        </m:sSub>
                        <m:r>
                          <a:rPr lang="en-US" sz="2800" i="1">
                            <a:latin typeface="Cambria Math" panose="02040503050406030204" pitchFamily="18" charset="0"/>
                          </a:rPr>
                          <m:t>(</m:t>
                        </m:r>
                        <m:r>
                          <a:rPr lang="en-US" sz="2800" b="1" i="1">
                            <a:latin typeface="Cambria Math" panose="02040503050406030204" pitchFamily="18" charset="0"/>
                          </a:rPr>
                          <m:t>𝒅</m:t>
                        </m:r>
                        <m:r>
                          <a:rPr lang="en-US" sz="2800" i="1">
                            <a:latin typeface="Cambria Math" panose="02040503050406030204" pitchFamily="18" charset="0"/>
                          </a:rPr>
                          <m:t>)</m:t>
                        </m:r>
                      </m:den>
                    </m:f>
                  </m:oMath>
                </a14:m>
                <a:endParaRPr lang="en-US" sz="2800" dirty="0"/>
              </a:p>
            </p:txBody>
          </p:sp>
        </mc:Choice>
        <mc:Fallback>
          <p:sp>
            <p:nvSpPr>
              <p:cNvPr id="2" name="Rectangle 1">
                <a:extLst>
                  <a:ext uri="{FF2B5EF4-FFF2-40B4-BE49-F238E27FC236}">
                    <a16:creationId xmlns:a16="http://schemas.microsoft.com/office/drawing/2014/main" id="{D0695FBD-2FFE-984C-A611-4AEC80F8BAA8}"/>
                  </a:ext>
                </a:extLst>
              </p:cNvPr>
              <p:cNvSpPr>
                <a:spLocks noRot="1" noChangeAspect="1" noMove="1" noResize="1" noEditPoints="1" noAdjustHandles="1" noChangeArrowheads="1" noChangeShapeType="1" noTextEdit="1"/>
              </p:cNvSpPr>
              <p:nvPr/>
            </p:nvSpPr>
            <p:spPr>
              <a:xfrm>
                <a:off x="1456030" y="3079871"/>
                <a:ext cx="3757315" cy="842795"/>
              </a:xfrm>
              <a:prstGeom prst="rect">
                <a:avLst/>
              </a:prstGeom>
              <a:blipFill>
                <a:blip r:embed="rId2"/>
                <a:stretch>
                  <a:fillRect l="-673" b="-134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92C2B640-0917-124E-9664-B2193EA49466}"/>
                  </a:ext>
                </a:extLst>
              </p:cNvPr>
              <p:cNvSpPr/>
              <p:nvPr/>
            </p:nvSpPr>
            <p:spPr>
              <a:xfrm>
                <a:off x="6306658" y="4686028"/>
                <a:ext cx="5151410" cy="707886"/>
              </a:xfrm>
              <a:prstGeom prst="rect">
                <a:avLst/>
              </a:prstGeom>
            </p:spPr>
            <p:txBody>
              <a:bodyPr wrap="none">
                <a:spAutoFit/>
              </a:bodyPr>
              <a:lstStyle/>
              <a:p>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𝑉</m:t>
                    </m:r>
                  </m:oMath>
                </a14:m>
                <a:r>
                  <a:rPr lang="en-US" sz="2000" dirty="0"/>
                  <a:t>| = the # of unique words types in vocabulary</a:t>
                </a:r>
                <a:br>
                  <a:rPr lang="en-US" sz="2000" dirty="0"/>
                </a:br>
                <a:r>
                  <a:rPr lang="en-US" sz="2000" dirty="0"/>
                  <a:t>(including an extra 1 for </a:t>
                </a:r>
                <a:r>
                  <a:rPr lang="en-US" sz="2000" dirty="0">
                    <a:solidFill>
                      <a:srgbClr val="C00000"/>
                    </a:solidFill>
                  </a:rPr>
                  <a:t>&lt;UNK&gt;</a:t>
                </a:r>
                <a:r>
                  <a:rPr lang="en-US" sz="2000" dirty="0"/>
                  <a:t>)</a:t>
                </a:r>
              </a:p>
            </p:txBody>
          </p:sp>
        </mc:Choice>
        <mc:Fallback>
          <p:sp>
            <p:nvSpPr>
              <p:cNvPr id="8" name="Rectangle 7">
                <a:extLst>
                  <a:ext uri="{FF2B5EF4-FFF2-40B4-BE49-F238E27FC236}">
                    <a16:creationId xmlns:a16="http://schemas.microsoft.com/office/drawing/2014/main" id="{92C2B640-0917-124E-9664-B2193EA49466}"/>
                  </a:ext>
                </a:extLst>
              </p:cNvPr>
              <p:cNvSpPr>
                <a:spLocks noRot="1" noChangeAspect="1" noMove="1" noResize="1" noEditPoints="1" noAdjustHandles="1" noChangeArrowheads="1" noChangeShapeType="1" noTextEdit="1"/>
              </p:cNvSpPr>
              <p:nvPr/>
            </p:nvSpPr>
            <p:spPr>
              <a:xfrm>
                <a:off x="6306658" y="4686028"/>
                <a:ext cx="5151410" cy="707886"/>
              </a:xfrm>
              <a:prstGeom prst="rect">
                <a:avLst/>
              </a:prstGeom>
              <a:blipFill>
                <a:blip r:embed="rId3"/>
                <a:stretch>
                  <a:fillRect l="-1229" t="-5357" r="-246" b="-14286"/>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71C7742F-1682-0B4F-94D2-77D103FEF5F7}"/>
              </a:ext>
            </a:extLst>
          </p:cNvPr>
          <p:cNvSpPr txBox="1">
            <a:spLocks/>
          </p:cNvSpPr>
          <p:nvPr/>
        </p:nvSpPr>
        <p:spPr>
          <a:xfrm>
            <a:off x="669714" y="2106562"/>
            <a:ext cx="4740485"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solidFill>
                  <a:schemeClr val="accent5">
                    <a:lumMod val="75000"/>
                  </a:schemeClr>
                </a:solidFill>
                <a:latin typeface="Avenir Light" panose="020B0402020203020204" pitchFamily="34" charset="77"/>
              </a:rPr>
              <a:t>Our current bigram probabilities:</a:t>
            </a:r>
          </a:p>
        </p:txBody>
      </p:sp>
      <p:sp>
        <p:nvSpPr>
          <p:cNvPr id="11" name="Content Placeholder 2">
            <a:extLst>
              <a:ext uri="{FF2B5EF4-FFF2-40B4-BE49-F238E27FC236}">
                <a16:creationId xmlns:a16="http://schemas.microsoft.com/office/drawing/2014/main" id="{01078CDB-C8D4-1D4F-A0F2-ACEE51D9F3D0}"/>
              </a:ext>
            </a:extLst>
          </p:cNvPr>
          <p:cNvSpPr txBox="1">
            <a:spLocks/>
          </p:cNvSpPr>
          <p:nvPr/>
        </p:nvSpPr>
        <p:spPr>
          <a:xfrm>
            <a:off x="6781802" y="2106562"/>
            <a:ext cx="4740485"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solidFill>
                  <a:schemeClr val="accent5">
                    <a:lumMod val="75000"/>
                  </a:schemeClr>
                </a:solidFill>
                <a:latin typeface="Avenir Light" panose="020B0402020203020204" pitchFamily="34" charset="77"/>
              </a:rPr>
              <a:t>How we smoothed unigrams:</a:t>
            </a:r>
          </a:p>
        </p:txBody>
      </p:sp>
      <p:cxnSp>
        <p:nvCxnSpPr>
          <p:cNvPr id="12" name="Straight Connector 11">
            <a:extLst>
              <a:ext uri="{FF2B5EF4-FFF2-40B4-BE49-F238E27FC236}">
                <a16:creationId xmlns:a16="http://schemas.microsoft.com/office/drawing/2014/main" id="{71D416E0-5E5A-F04C-90D0-49B947475BB3}"/>
              </a:ext>
            </a:extLst>
          </p:cNvPr>
          <p:cNvCxnSpPr>
            <a:cxnSpLocks/>
          </p:cNvCxnSpPr>
          <p:nvPr/>
        </p:nvCxnSpPr>
        <p:spPr>
          <a:xfrm>
            <a:off x="5997574" y="1818030"/>
            <a:ext cx="0" cy="4653595"/>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3614A0-2358-3D4C-9971-67DC8890D840}"/>
              </a:ext>
            </a:extLst>
          </p:cNvPr>
          <p:cNvCxnSpPr>
            <a:cxnSpLocks/>
          </p:cNvCxnSpPr>
          <p:nvPr/>
        </p:nvCxnSpPr>
        <p:spPr>
          <a:xfrm>
            <a:off x="765174" y="1818030"/>
            <a:ext cx="11071226" cy="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65AA499F-6652-9D4A-A68B-79EB993716D7}"/>
              </a:ext>
            </a:extLst>
          </p:cNvPr>
          <p:cNvSpPr txBox="1">
            <a:spLocks/>
          </p:cNvSpPr>
          <p:nvPr/>
        </p:nvSpPr>
        <p:spPr>
          <a:xfrm>
            <a:off x="1456031" y="5039970"/>
            <a:ext cx="3738294"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highlight>
                  <a:srgbClr val="FFFF00"/>
                </a:highlight>
                <a:latin typeface="Avenir Light" panose="020B0402020203020204" pitchFamily="34" charset="77"/>
              </a:rPr>
              <a:t>Q: What should we do?</a:t>
            </a:r>
          </a:p>
        </p:txBody>
      </p:sp>
      <mc:AlternateContent xmlns:mc="http://schemas.openxmlformats.org/markup-compatibility/2006">
        <mc:Choice xmlns:a14="http://schemas.microsoft.com/office/drawing/2010/main" Requires="a14">
          <p:sp>
            <p:nvSpPr>
              <p:cNvPr id="22" name="Content Placeholder 2">
                <a:extLst>
                  <a:ext uri="{FF2B5EF4-FFF2-40B4-BE49-F238E27FC236}">
                    <a16:creationId xmlns:a16="http://schemas.microsoft.com/office/drawing/2014/main" id="{6F5897BF-573B-1742-AC40-BFDE597EF380}"/>
                  </a:ext>
                </a:extLst>
              </p:cNvPr>
              <p:cNvSpPr txBox="1">
                <a:spLocks/>
              </p:cNvSpPr>
              <p:nvPr/>
            </p:nvSpPr>
            <p:spPr>
              <a:xfrm>
                <a:off x="7245649" y="2788288"/>
                <a:ext cx="3342676" cy="10017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b="0" i="1" dirty="0" smtClean="0">
                        <a:latin typeface="Cambria Math" panose="02040503050406030204" pitchFamily="18" charset="0"/>
                      </a:rPr>
                      <m:t>𝑃</m:t>
                    </m:r>
                    <m:r>
                      <a:rPr lang="en-US" b="0" i="0" dirty="0" smtClean="0">
                        <a:latin typeface="Cambria Math" panose="02040503050406030204" pitchFamily="18" charset="0"/>
                      </a:rPr>
                      <m:t>(</m:t>
                    </m:r>
                    <m:r>
                      <m:rPr>
                        <m:sty m:val="p"/>
                      </m:rPr>
                      <a:rPr lang="en-US" b="0" i="0" dirty="0" smtClean="0">
                        <a:solidFill>
                          <a:srgbClr val="C00000"/>
                        </a:solidFill>
                        <a:latin typeface="Cambria Math" panose="02040503050406030204" pitchFamily="18" charset="0"/>
                      </a:rPr>
                      <m:t>w</m:t>
                    </m:r>
                    <m:r>
                      <a:rPr lang="en-US" b="0" i="0" dirty="0" smtClean="0">
                        <a:latin typeface="Cambria Math" panose="02040503050406030204" pitchFamily="18" charset="0"/>
                      </a:rPr>
                      <m:t>)</m:t>
                    </m:r>
                  </m:oMath>
                </a14:m>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 </a:t>
                </a:r>
                <a14:m>
                  <m:oMath xmlns:m="http://schemas.openxmlformats.org/officeDocument/2006/math">
                    <m:f>
                      <m:fPr>
                        <m:ctrlPr>
                          <a:rPr lang="en-US"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rgbClr val="C00000"/>
                                </a:solidFill>
                                <a:latin typeface="Cambria Math" panose="02040503050406030204" pitchFamily="18" charset="0"/>
                              </a:rPr>
                              <m:t>𝑤</m:t>
                            </m:r>
                          </m:sub>
                        </m:sSub>
                        <m:d>
                          <m:dPr>
                            <m:ctrlPr>
                              <a:rPr lang="en-US" b="0"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𝒅</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num>
                      <m:den>
                        <m:sSub>
                          <m:sSubPr>
                            <m:ctrlPr>
                              <a:rPr lang="en-US" i="1">
                                <a:latin typeface="Cambria Math" panose="02040503050406030204" pitchFamily="18" charset="0"/>
                              </a:rPr>
                            </m:ctrlPr>
                          </m:sSubPr>
                          <m:e>
                            <m:r>
                              <a:rPr lang="en-US" i="1">
                                <a:latin typeface="Cambria Math" panose="02040503050406030204" pitchFamily="18" charset="0"/>
                              </a:rPr>
                              <m:t>𝑛</m:t>
                            </m:r>
                          </m:e>
                          <m:sub>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e>
                              <m:sub>
                                <m:r>
                                  <a:rPr lang="en-US" b="0" i="1" smtClean="0">
                                    <a:solidFill>
                                      <a:srgbClr val="C00000"/>
                                    </a:solidFill>
                                    <a:latin typeface="Cambria Math" panose="02040503050406030204" pitchFamily="18" charset="0"/>
                                  </a:rPr>
                                  <m:t>∗</m:t>
                                </m:r>
                              </m:sub>
                            </m:sSub>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𝑉</m:t>
                        </m:r>
                        <m:r>
                          <a:rPr lang="en-US" b="0" i="1" smtClean="0">
                            <a:solidFill>
                              <a:schemeClr val="tx1"/>
                            </a:solidFill>
                            <a:latin typeface="Cambria Math" panose="02040503050406030204" pitchFamily="18" charset="0"/>
                          </a:rPr>
                          <m:t>|</m:t>
                        </m:r>
                      </m:den>
                    </m:f>
                  </m:oMath>
                </a14:m>
                <a:endParaRPr lang="en-US" dirty="0">
                  <a:solidFill>
                    <a:schemeClr val="accent5">
                      <a:lumMod val="75000"/>
                    </a:schemeClr>
                  </a:solidFill>
                  <a:latin typeface="Avenir Light" panose="020B0402020203020204" pitchFamily="34" charset="77"/>
                </a:endParaRPr>
              </a:p>
            </p:txBody>
          </p:sp>
        </mc:Choice>
        <mc:Fallback>
          <p:sp>
            <p:nvSpPr>
              <p:cNvPr id="22" name="Content Placeholder 2">
                <a:extLst>
                  <a:ext uri="{FF2B5EF4-FFF2-40B4-BE49-F238E27FC236}">
                    <a16:creationId xmlns:a16="http://schemas.microsoft.com/office/drawing/2014/main" id="{6F5897BF-573B-1742-AC40-BFDE597EF380}"/>
                  </a:ext>
                </a:extLst>
              </p:cNvPr>
              <p:cNvSpPr txBox="1">
                <a:spLocks noRot="1" noChangeAspect="1" noMove="1" noResize="1" noEditPoints="1" noAdjustHandles="1" noChangeArrowheads="1" noChangeShapeType="1" noTextEdit="1"/>
              </p:cNvSpPr>
              <p:nvPr/>
            </p:nvSpPr>
            <p:spPr>
              <a:xfrm>
                <a:off x="7245649" y="2788288"/>
                <a:ext cx="3342676" cy="100171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548142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64</a:t>
            </a:fld>
            <a:endParaRPr lang="en-US"/>
          </a:p>
        </p:txBody>
      </p:sp>
      <p:sp>
        <p:nvSpPr>
          <p:cNvPr id="18" name="Content Placeholder 2">
            <a:extLst>
              <a:ext uri="{FF2B5EF4-FFF2-40B4-BE49-F238E27FC236}">
                <a16:creationId xmlns:a16="http://schemas.microsoft.com/office/drawing/2014/main" id="{04F88AF2-07E6-8940-BCA9-D4110653E1C7}"/>
              </a:ext>
            </a:extLst>
          </p:cNvPr>
          <p:cNvSpPr txBox="1">
            <a:spLocks/>
          </p:cNvSpPr>
          <p:nvPr/>
        </p:nvSpPr>
        <p:spPr>
          <a:xfrm>
            <a:off x="361950" y="3668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BIGRAM ISSUES?</a:t>
            </a:r>
          </a:p>
        </p:txBody>
      </p:sp>
      <p:sp>
        <p:nvSpPr>
          <p:cNvPr id="16" name="Content Placeholder 2">
            <a:extLst>
              <a:ext uri="{FF2B5EF4-FFF2-40B4-BE49-F238E27FC236}">
                <a16:creationId xmlns:a16="http://schemas.microsoft.com/office/drawing/2014/main" id="{4B8D658C-8449-A84A-951B-0692151E26E0}"/>
              </a:ext>
            </a:extLst>
          </p:cNvPr>
          <p:cNvSpPr txBox="1">
            <a:spLocks/>
          </p:cNvSpPr>
          <p:nvPr/>
        </p:nvSpPr>
        <p:spPr>
          <a:xfrm>
            <a:off x="1076115" y="1121970"/>
            <a:ext cx="736143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Problem 1: </a:t>
            </a:r>
            <a:r>
              <a:rPr lang="en-US" sz="2400" b="1" dirty="0">
                <a:latin typeface="Avenir Light" panose="020B0402020203020204" pitchFamily="34" charset="77"/>
              </a:rPr>
              <a:t>Out-of-vocabulary bigrams </a:t>
            </a:r>
            <a:endParaRPr lang="en-US" sz="2400" dirty="0">
              <a:latin typeface="Avenir Light" panose="020B0402020203020204" pitchFamily="34" charset="77"/>
            </a:endParaRPr>
          </a:p>
        </p:txBody>
      </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71C7742F-1682-0B4F-94D2-77D103FEF5F7}"/>
                  </a:ext>
                </a:extLst>
              </p:cNvPr>
              <p:cNvSpPr txBox="1">
                <a:spLocks/>
              </p:cNvSpPr>
              <p:nvPr/>
            </p:nvSpPr>
            <p:spPr>
              <a:xfrm>
                <a:off x="669714" y="2106562"/>
                <a:ext cx="11071226"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solidFill>
                      <a:schemeClr val="tx1"/>
                    </a:solidFill>
                    <a:latin typeface="Avenir Light" panose="020B0402020203020204" pitchFamily="34" charset="77"/>
                  </a:rPr>
                  <a:t>Imagine our current string </a:t>
                </a:r>
                <a14:m>
                  <m:oMath xmlns:m="http://schemas.openxmlformats.org/officeDocument/2006/math">
                    <m:r>
                      <a:rPr lang="en-US" sz="2400" b="0" i="1" smtClean="0">
                        <a:solidFill>
                          <a:srgbClr val="C00000"/>
                        </a:solidFill>
                        <a:latin typeface="Cambria Math" panose="02040503050406030204" pitchFamily="18" charset="0"/>
                      </a:rPr>
                      <m:t>𝑥</m:t>
                    </m:r>
                  </m:oMath>
                </a14:m>
                <a:r>
                  <a:rPr lang="en-US" sz="2400" dirty="0">
                    <a:solidFill>
                      <a:schemeClr val="tx1"/>
                    </a:solidFill>
                    <a:latin typeface="Avenir Light" panose="020B0402020203020204" pitchFamily="34" charset="77"/>
                  </a:rPr>
                  <a:t> includes “</a:t>
                </a:r>
                <a:r>
                  <a:rPr lang="en-US" sz="2400" b="1" dirty="0">
                    <a:solidFill>
                      <a:schemeClr val="accent5">
                        <a:lumMod val="75000"/>
                      </a:schemeClr>
                    </a:solidFill>
                    <a:latin typeface="Avenir Light" panose="020B0402020203020204" pitchFamily="34" charset="77"/>
                  </a:rPr>
                  <a:t>COVID19  harms  </a:t>
                </a:r>
                <a:r>
                  <a:rPr lang="en-US" sz="2400" b="1" dirty="0" err="1">
                    <a:solidFill>
                      <a:schemeClr val="accent5">
                        <a:lumMod val="75000"/>
                      </a:schemeClr>
                    </a:solidFill>
                    <a:latin typeface="Avenir Light" panose="020B0402020203020204" pitchFamily="34" charset="77"/>
                  </a:rPr>
                  <a:t>ribofliptonik</a:t>
                </a:r>
                <a:r>
                  <a:rPr lang="en-US" sz="2400" b="1" dirty="0">
                    <a:solidFill>
                      <a:schemeClr val="accent5">
                        <a:lumMod val="75000"/>
                      </a:schemeClr>
                    </a:solidFill>
                    <a:latin typeface="Avenir Light" panose="020B0402020203020204" pitchFamily="34" charset="77"/>
                  </a:rPr>
                  <a:t> </a:t>
                </a:r>
                <a:r>
                  <a:rPr lang="en-US" sz="2400" dirty="0">
                    <a:latin typeface="Avenir Light" panose="020B0402020203020204" pitchFamily="34" charset="77"/>
                  </a:rPr>
                  <a:t>…”</a:t>
                </a:r>
                <a:r>
                  <a:rPr lang="en-US" sz="2400" dirty="0">
                    <a:solidFill>
                      <a:schemeClr val="tx1"/>
                    </a:solidFill>
                    <a:latin typeface="Avenir Light" panose="020B0402020203020204" pitchFamily="34" charset="77"/>
                  </a:rPr>
                  <a:t> </a:t>
                </a:r>
              </a:p>
            </p:txBody>
          </p:sp>
        </mc:Choice>
        <mc:Fallback>
          <p:sp>
            <p:nvSpPr>
              <p:cNvPr id="9" name="Content Placeholder 2">
                <a:extLst>
                  <a:ext uri="{FF2B5EF4-FFF2-40B4-BE49-F238E27FC236}">
                    <a16:creationId xmlns:a16="http://schemas.microsoft.com/office/drawing/2014/main" id="{71C7742F-1682-0B4F-94D2-77D103FEF5F7}"/>
                  </a:ext>
                </a:extLst>
              </p:cNvPr>
              <p:cNvSpPr txBox="1">
                <a:spLocks noRot="1" noChangeAspect="1" noMove="1" noResize="1" noEditPoints="1" noAdjustHandles="1" noChangeArrowheads="1" noChangeShapeType="1" noTextEdit="1"/>
              </p:cNvSpPr>
              <p:nvPr/>
            </p:nvSpPr>
            <p:spPr>
              <a:xfrm>
                <a:off x="669714" y="2106562"/>
                <a:ext cx="11071226" cy="696060"/>
              </a:xfrm>
              <a:prstGeom prst="rect">
                <a:avLst/>
              </a:prstGeom>
              <a:blipFill>
                <a:blip r:embed="rId2"/>
                <a:stretch>
                  <a:fillRect l="-802"/>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3B3614A0-2358-3D4C-9971-67DC8890D840}"/>
              </a:ext>
            </a:extLst>
          </p:cNvPr>
          <p:cNvCxnSpPr>
            <a:cxnSpLocks/>
          </p:cNvCxnSpPr>
          <p:nvPr/>
        </p:nvCxnSpPr>
        <p:spPr>
          <a:xfrm>
            <a:off x="765174" y="1818030"/>
            <a:ext cx="11071226" cy="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Content Placeholder 2">
                <a:extLst>
                  <a:ext uri="{FF2B5EF4-FFF2-40B4-BE49-F238E27FC236}">
                    <a16:creationId xmlns:a16="http://schemas.microsoft.com/office/drawing/2014/main" id="{87FD51BB-52A8-324C-9D6B-D4C0897698C1}"/>
                  </a:ext>
                </a:extLst>
              </p:cNvPr>
              <p:cNvSpPr txBox="1">
                <a:spLocks/>
              </p:cNvSpPr>
              <p:nvPr/>
            </p:nvSpPr>
            <p:spPr>
              <a:xfrm>
                <a:off x="765174" y="2898834"/>
                <a:ext cx="6664326" cy="12540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In our training corpus </a:t>
                </a:r>
                <a14:m>
                  <m:oMath xmlns:m="http://schemas.openxmlformats.org/officeDocument/2006/math">
                    <m:r>
                      <a:rPr lang="en-US" sz="2400" b="0" i="1" smtClean="0">
                        <a:solidFill>
                          <a:schemeClr val="tx1"/>
                        </a:solidFill>
                        <a:latin typeface="Cambria Math" panose="02040503050406030204" pitchFamily="18" charset="0"/>
                      </a:rPr>
                      <m:t>𝑑</m:t>
                    </m:r>
                  </m:oMath>
                </a14:m>
                <a:r>
                  <a:rPr lang="en-US" sz="2400" dirty="0">
                    <a:latin typeface="Avenir Light" panose="020B0402020203020204" pitchFamily="34" charset="77"/>
                  </a:rPr>
                  <a:t>, we’ve never seen:</a:t>
                </a:r>
              </a:p>
              <a:p>
                <a:pPr marL="0" indent="0">
                  <a:lnSpc>
                    <a:spcPct val="120000"/>
                  </a:lnSpc>
                  <a:buNone/>
                </a:pPr>
                <a:r>
                  <a:rPr lang="en-US" sz="2400" dirty="0">
                    <a:latin typeface="Avenir Light" panose="020B0402020203020204" pitchFamily="34" charset="77"/>
                  </a:rPr>
                  <a:t>“</a:t>
                </a:r>
                <a:r>
                  <a:rPr lang="en-US" sz="2400" b="1" dirty="0">
                    <a:solidFill>
                      <a:schemeClr val="accent5">
                        <a:lumMod val="75000"/>
                      </a:schemeClr>
                    </a:solidFill>
                    <a:latin typeface="Avenir Light" panose="020B0402020203020204" pitchFamily="34" charset="77"/>
                  </a:rPr>
                  <a:t>COVID19  harms</a:t>
                </a:r>
                <a:r>
                  <a:rPr lang="en-US" sz="2400" b="1" dirty="0">
                    <a:latin typeface="Avenir Light" panose="020B0402020203020204" pitchFamily="34" charset="77"/>
                  </a:rPr>
                  <a:t>” or </a:t>
                </a:r>
                <a:r>
                  <a:rPr lang="en-US" sz="2400" dirty="0">
                    <a:latin typeface="Avenir Light" panose="020B0402020203020204" pitchFamily="34" charset="77"/>
                  </a:rPr>
                  <a:t>“</a:t>
                </a:r>
                <a:r>
                  <a:rPr lang="en-US" sz="2400" b="1" dirty="0">
                    <a:solidFill>
                      <a:schemeClr val="accent5">
                        <a:lumMod val="75000"/>
                      </a:schemeClr>
                    </a:solidFill>
                    <a:latin typeface="Avenir Light" panose="020B0402020203020204" pitchFamily="34" charset="77"/>
                  </a:rPr>
                  <a:t>harms </a:t>
                </a:r>
                <a:r>
                  <a:rPr lang="en-US" sz="2400" b="1" dirty="0" err="1">
                    <a:solidFill>
                      <a:schemeClr val="accent5">
                        <a:lumMod val="75000"/>
                      </a:schemeClr>
                    </a:solidFill>
                    <a:latin typeface="Avenir Light" panose="020B0402020203020204" pitchFamily="34" charset="77"/>
                  </a:rPr>
                  <a:t>ribofliptonik</a:t>
                </a:r>
                <a:r>
                  <a:rPr lang="en-US" sz="2400" b="1" dirty="0">
                    <a:latin typeface="Avenir Light" panose="020B0402020203020204" pitchFamily="34" charset="77"/>
                  </a:rPr>
                  <a:t>” </a:t>
                </a:r>
                <a:r>
                  <a:rPr lang="en-US" sz="2400" dirty="0">
                    <a:latin typeface="Avenir Light" panose="020B0402020203020204" pitchFamily="34" charset="77"/>
                  </a:rPr>
                  <a:t> </a:t>
                </a:r>
                <a:endParaRPr lang="en-US" sz="2400" dirty="0">
                  <a:solidFill>
                    <a:schemeClr val="tx1"/>
                  </a:solidFill>
                  <a:latin typeface="Avenir Light" panose="020B0402020203020204" pitchFamily="34" charset="77"/>
                </a:endParaRPr>
              </a:p>
            </p:txBody>
          </p:sp>
        </mc:Choice>
        <mc:Fallback>
          <p:sp>
            <p:nvSpPr>
              <p:cNvPr id="14" name="Content Placeholder 2">
                <a:extLst>
                  <a:ext uri="{FF2B5EF4-FFF2-40B4-BE49-F238E27FC236}">
                    <a16:creationId xmlns:a16="http://schemas.microsoft.com/office/drawing/2014/main" id="{87FD51BB-52A8-324C-9D6B-D4C0897698C1}"/>
                  </a:ext>
                </a:extLst>
              </p:cNvPr>
              <p:cNvSpPr txBox="1">
                <a:spLocks noRot="1" noChangeAspect="1" noMove="1" noResize="1" noEditPoints="1" noAdjustHandles="1" noChangeArrowheads="1" noChangeShapeType="1" noTextEdit="1"/>
              </p:cNvSpPr>
              <p:nvPr/>
            </p:nvSpPr>
            <p:spPr>
              <a:xfrm>
                <a:off x="765174" y="2898834"/>
                <a:ext cx="6664326" cy="1254066"/>
              </a:xfrm>
              <a:prstGeom prst="rect">
                <a:avLst/>
              </a:prstGeom>
              <a:blipFill>
                <a:blip r:embed="rId3"/>
                <a:stretch>
                  <a:fillRect l="-1521"/>
                </a:stretch>
              </a:blipFill>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6473C6D1-2EB7-AA49-9FD3-97348C514082}"/>
              </a:ext>
            </a:extLst>
          </p:cNvPr>
          <p:cNvSpPr txBox="1">
            <a:spLocks/>
          </p:cNvSpPr>
          <p:nvPr/>
        </p:nvSpPr>
        <p:spPr>
          <a:xfrm>
            <a:off x="866774" y="4574579"/>
            <a:ext cx="10271126" cy="12540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But we’ve seen the unigram “</a:t>
            </a:r>
            <a:r>
              <a:rPr lang="en-US" sz="2400" b="1" dirty="0">
                <a:solidFill>
                  <a:schemeClr val="accent5">
                    <a:lumMod val="75000"/>
                  </a:schemeClr>
                </a:solidFill>
                <a:latin typeface="Avenir Light" panose="020B0402020203020204" pitchFamily="34" charset="77"/>
              </a:rPr>
              <a:t>harms</a:t>
            </a:r>
            <a:r>
              <a:rPr lang="en-US" sz="2400" dirty="0">
                <a:latin typeface="Avenir Light" panose="020B0402020203020204" pitchFamily="34" charset="77"/>
              </a:rPr>
              <a:t>”, which provides useful information:</a:t>
            </a:r>
          </a:p>
        </p:txBody>
      </p:sp>
    </p:spTree>
    <p:extLst>
      <p:ext uri="{BB962C8B-B14F-4D97-AF65-F5344CB8AC3E}">
        <p14:creationId xmlns:p14="http://schemas.microsoft.com/office/powerpoint/2010/main" val="34909951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65</a:t>
            </a:fld>
            <a:endParaRPr lang="en-US"/>
          </a:p>
        </p:txBody>
      </p:sp>
      <p:sp>
        <p:nvSpPr>
          <p:cNvPr id="18" name="Content Placeholder 2">
            <a:extLst>
              <a:ext uri="{FF2B5EF4-FFF2-40B4-BE49-F238E27FC236}">
                <a16:creationId xmlns:a16="http://schemas.microsoft.com/office/drawing/2014/main" id="{04F88AF2-07E6-8940-BCA9-D4110653E1C7}"/>
              </a:ext>
            </a:extLst>
          </p:cNvPr>
          <p:cNvSpPr txBox="1">
            <a:spLocks/>
          </p:cNvSpPr>
          <p:nvPr/>
        </p:nvSpPr>
        <p:spPr>
          <a:xfrm>
            <a:off x="361950" y="3668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BIGRAM ISSUES?</a:t>
            </a:r>
          </a:p>
        </p:txBody>
      </p:sp>
      <p:sp>
        <p:nvSpPr>
          <p:cNvPr id="16" name="Content Placeholder 2">
            <a:extLst>
              <a:ext uri="{FF2B5EF4-FFF2-40B4-BE49-F238E27FC236}">
                <a16:creationId xmlns:a16="http://schemas.microsoft.com/office/drawing/2014/main" id="{4B8D658C-8449-A84A-951B-0692151E26E0}"/>
              </a:ext>
            </a:extLst>
          </p:cNvPr>
          <p:cNvSpPr txBox="1">
            <a:spLocks/>
          </p:cNvSpPr>
          <p:nvPr/>
        </p:nvSpPr>
        <p:spPr>
          <a:xfrm>
            <a:off x="1076115" y="1121970"/>
            <a:ext cx="736143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Problem 1: </a:t>
            </a:r>
            <a:r>
              <a:rPr lang="en-US" sz="2400" b="1" dirty="0">
                <a:latin typeface="Avenir Light" panose="020B0402020203020204" pitchFamily="34" charset="77"/>
              </a:rPr>
              <a:t>Out-of-vocabulary bigrams </a:t>
            </a:r>
            <a:endParaRPr lang="en-US" sz="2400" dirty="0">
              <a:latin typeface="Avenir Light" panose="020B0402020203020204" pitchFamily="34" charset="77"/>
            </a:endParaRPr>
          </a:p>
        </p:txBody>
      </p:sp>
      <p:sp>
        <p:nvSpPr>
          <p:cNvPr id="11" name="Content Placeholder 2">
            <a:extLst>
              <a:ext uri="{FF2B5EF4-FFF2-40B4-BE49-F238E27FC236}">
                <a16:creationId xmlns:a16="http://schemas.microsoft.com/office/drawing/2014/main" id="{7E209105-B426-A04F-8D24-A3F8F31BB6AB}"/>
              </a:ext>
            </a:extLst>
          </p:cNvPr>
          <p:cNvSpPr txBox="1">
            <a:spLocks/>
          </p:cNvSpPr>
          <p:nvPr/>
        </p:nvSpPr>
        <p:spPr>
          <a:xfrm>
            <a:off x="1076115" y="1673681"/>
            <a:ext cx="736143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chemeClr val="accent5">
                    <a:lumMod val="75000"/>
                  </a:schemeClr>
                </a:solidFill>
                <a:latin typeface="Avenir Light" panose="020B0402020203020204" pitchFamily="34" charset="77"/>
              </a:rPr>
              <a:t>Solution: </a:t>
            </a:r>
            <a:r>
              <a:rPr lang="en-US" sz="2400" b="1" dirty="0">
                <a:latin typeface="Avenir Light" panose="020B0402020203020204" pitchFamily="34" charset="77"/>
              </a:rPr>
              <a:t>unigram-</a:t>
            </a:r>
            <a:r>
              <a:rPr lang="en-US" sz="2400" b="1" dirty="0" err="1">
                <a:latin typeface="Avenir Light" panose="020B0402020203020204" pitchFamily="34" charset="77"/>
              </a:rPr>
              <a:t>backoff</a:t>
            </a:r>
            <a:r>
              <a:rPr lang="en-US" sz="2400" b="1" dirty="0">
                <a:latin typeface="Avenir Light" panose="020B0402020203020204" pitchFamily="34" charset="77"/>
              </a:rPr>
              <a:t> for smoothing</a:t>
            </a:r>
            <a:endParaRPr lang="en-US" sz="2400" dirty="0">
              <a:latin typeface="Avenir Light" panose="020B0402020203020204" pitchFamily="34" charset="77"/>
            </a:endParaRP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99FAB54C-49B4-EF4E-93AB-4913D1E1B04D}"/>
                  </a:ext>
                </a:extLst>
              </p:cNvPr>
              <p:cNvSpPr/>
              <p:nvPr/>
            </p:nvSpPr>
            <p:spPr>
              <a:xfrm>
                <a:off x="1076115" y="2948740"/>
                <a:ext cx="6405269" cy="960519"/>
              </a:xfrm>
              <a:prstGeom prst="rect">
                <a:avLst/>
              </a:prstGeom>
            </p:spPr>
            <p:txBody>
              <a:bodyPr wrap="square">
                <a:spAutoFit/>
              </a:bodyPr>
              <a:lstStyle/>
              <a:p>
                <a14:m>
                  <m:oMath xmlns:m="http://schemas.openxmlformats.org/officeDocument/2006/math">
                    <m:r>
                      <a:rPr lang="en-US" sz="2800" b="0" i="1" dirty="0" smtClean="0">
                        <a:latin typeface="Cambria Math" panose="02040503050406030204" pitchFamily="18" charset="0"/>
                      </a:rPr>
                      <m:t>𝑃</m:t>
                    </m:r>
                    <m:d>
                      <m:dPr>
                        <m:ctrlPr>
                          <a:rPr lang="en-US" sz="2800" i="1" dirty="0">
                            <a:latin typeface="Cambria Math" panose="02040503050406030204" pitchFamily="18" charset="0"/>
                          </a:rPr>
                        </m:ctrlPr>
                      </m:dPr>
                      <m:e>
                        <m:sSub>
                          <m:sSubPr>
                            <m:ctrlPr>
                              <a:rPr lang="en-US" sz="2800" i="1" dirty="0">
                                <a:solidFill>
                                  <a:srgbClr val="C00000"/>
                                </a:solidFill>
                                <a:latin typeface="Cambria Math" panose="02040503050406030204" pitchFamily="18" charset="0"/>
                              </a:rPr>
                            </m:ctrlPr>
                          </m:sSubPr>
                          <m:e>
                            <m:r>
                              <m:rPr>
                                <m:sty m:val="p"/>
                              </m:rPr>
                              <a:rPr lang="en-US" sz="2800" dirty="0">
                                <a:solidFill>
                                  <a:srgbClr val="C00000"/>
                                </a:solidFill>
                                <a:latin typeface="Cambria Math" panose="02040503050406030204" pitchFamily="18" charset="0"/>
                              </a:rPr>
                              <m:t>w</m:t>
                            </m:r>
                          </m:e>
                          <m:sub>
                            <m:r>
                              <a:rPr lang="en-US" sz="2800" dirty="0">
                                <a:solidFill>
                                  <a:srgbClr val="C00000"/>
                                </a:solidFill>
                                <a:latin typeface="Cambria Math" panose="02040503050406030204" pitchFamily="18" charset="0"/>
                              </a:rPr>
                              <m:t>,</m:t>
                            </m:r>
                          </m:sub>
                        </m:sSub>
                        <m:sSup>
                          <m:sSupPr>
                            <m:ctrlPr>
                              <a:rPr lang="en-US" sz="2800" i="1" dirty="0">
                                <a:solidFill>
                                  <a:srgbClr val="C00000"/>
                                </a:solidFill>
                                <a:latin typeface="Cambria Math" panose="02040503050406030204" pitchFamily="18" charset="0"/>
                              </a:rPr>
                            </m:ctrlPr>
                          </m:sSupPr>
                          <m:e>
                            <m:r>
                              <m:rPr>
                                <m:sty m:val="p"/>
                              </m:rPr>
                              <a:rPr lang="en-US" sz="2800" dirty="0">
                                <a:solidFill>
                                  <a:srgbClr val="C00000"/>
                                </a:solidFill>
                                <a:latin typeface="Cambria Math" panose="02040503050406030204" pitchFamily="18" charset="0"/>
                              </a:rPr>
                              <m:t>w</m:t>
                            </m:r>
                          </m:e>
                          <m:sup>
                            <m:r>
                              <a:rPr lang="en-US" sz="2800" dirty="0">
                                <a:solidFill>
                                  <a:srgbClr val="C00000"/>
                                </a:solidFill>
                                <a:latin typeface="Cambria Math" panose="02040503050406030204" pitchFamily="18" charset="0"/>
                              </a:rPr>
                              <m:t>′</m:t>
                            </m:r>
                          </m:sup>
                        </m:sSup>
                      </m:e>
                    </m:d>
                    <m:r>
                      <a:rPr lang="en-US" sz="2800" dirty="0">
                        <a:latin typeface="Cambria Math" panose="02040503050406030204" pitchFamily="18" charset="0"/>
                      </a:rPr>
                      <m:t>=</m:t>
                    </m:r>
                  </m:oMath>
                </a14:m>
                <a:r>
                  <a:rPr lang="en-US" sz="2800" dirty="0">
                    <a:solidFill>
                      <a:schemeClr val="accent5">
                        <a:lumMod val="75000"/>
                      </a:schemeClr>
                    </a:solidFill>
                    <a:latin typeface="Avenir Light" panose="020B0402020203020204" pitchFamily="34" charset="77"/>
                  </a:rPr>
                  <a:t> </a:t>
                </a:r>
                <a14:m>
                  <m:oMath xmlns:m="http://schemas.openxmlformats.org/officeDocument/2006/math">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𝑤</m:t>
                                </m:r>
                                <m:r>
                                  <a:rPr lang="en-US" sz="2800" i="1">
                                    <a:solidFill>
                                      <a:srgbClr val="C00000"/>
                                    </a:solidFill>
                                    <a:latin typeface="Cambria Math" panose="02040503050406030204" pitchFamily="18" charset="0"/>
                                  </a:rPr>
                                  <m:t>,</m:t>
                                </m:r>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𝑤</m:t>
                                    </m:r>
                                  </m:e>
                                  <m:sup>
                                    <m:r>
                                      <a:rPr lang="en-US" sz="2800" i="1">
                                        <a:solidFill>
                                          <a:srgbClr val="C00000"/>
                                        </a:solidFill>
                                        <a:latin typeface="Cambria Math" panose="02040503050406030204" pitchFamily="18" charset="0"/>
                                      </a:rPr>
                                      <m:t>′</m:t>
                                    </m:r>
                                  </m:sup>
                                </m:sSup>
                              </m:e>
                              <m:sub>
                                <m:r>
                                  <a:rPr lang="en-US" sz="2800" i="1">
                                    <a:solidFill>
                                      <a:srgbClr val="C00000"/>
                                    </a:solidFill>
                                    <a:latin typeface="Cambria Math" panose="02040503050406030204" pitchFamily="18" charset="0"/>
                                  </a:rPr>
                                  <m:t> </m:t>
                                </m:r>
                              </m:sub>
                            </m:sSub>
                          </m:sub>
                        </m:sSub>
                        <m:d>
                          <m:dPr>
                            <m:ctrlPr>
                              <a:rPr lang="en-US" sz="2800" i="1">
                                <a:solidFill>
                                  <a:srgbClr val="C00000"/>
                                </a:solidFill>
                                <a:latin typeface="Cambria Math" panose="02040503050406030204" pitchFamily="18" charset="0"/>
                              </a:rPr>
                            </m:ctrlPr>
                          </m:dPr>
                          <m:e>
                            <m:r>
                              <a:rPr lang="en-US" sz="2800" b="1" i="1">
                                <a:latin typeface="Cambria Math" panose="02040503050406030204" pitchFamily="18" charset="0"/>
                              </a:rPr>
                              <m:t>𝒅</m:t>
                            </m:r>
                          </m:e>
                        </m:d>
                        <m:r>
                          <a:rPr lang="en-US" sz="2800" b="0" i="1" smtClean="0">
                            <a:latin typeface="Cambria Math" panose="02040503050406030204" pitchFamily="18" charset="0"/>
                          </a:rPr>
                          <m:t> + </m:t>
                        </m:r>
                        <m:r>
                          <a:rPr lang="en-US" sz="2800" b="0" i="1" smtClean="0">
                            <a:latin typeface="Cambria Math" panose="02040503050406030204" pitchFamily="18" charset="0"/>
                          </a:rPr>
                          <m:t>𝛽</m:t>
                        </m:r>
                        <m:r>
                          <a:rPr lang="en-US" sz="2800" b="0" i="1" smtClean="0">
                            <a:latin typeface="Cambria Math" panose="02040503050406030204" pitchFamily="18" charset="0"/>
                          </a:rPr>
                          <m:t>∗</m:t>
                        </m:r>
                        <m:r>
                          <a:rPr lang="en-US" sz="2800" b="0" i="1" smtClean="0">
                            <a:latin typeface="Cambria Math" panose="02040503050406030204" pitchFamily="18" charset="0"/>
                          </a:rPr>
                          <m:t>𝑃</m:t>
                        </m:r>
                        <m:r>
                          <a:rPr lang="en-US" sz="2800" b="0" i="1" smtClean="0">
                            <a:latin typeface="Cambria Math" panose="02040503050406030204" pitchFamily="18" charset="0"/>
                          </a:rPr>
                          <m:t>(</m:t>
                        </m:r>
                        <m:sSup>
                          <m:sSupPr>
                            <m:ctrlPr>
                              <a:rPr lang="en-US" sz="2800" i="1" dirty="0">
                                <a:solidFill>
                                  <a:srgbClr val="C00000"/>
                                </a:solidFill>
                                <a:latin typeface="Cambria Math" panose="02040503050406030204" pitchFamily="18" charset="0"/>
                              </a:rPr>
                            </m:ctrlPr>
                          </m:sSupPr>
                          <m:e>
                            <m:r>
                              <m:rPr>
                                <m:sty m:val="p"/>
                              </m:rPr>
                              <a:rPr lang="en-US" sz="2800" dirty="0">
                                <a:solidFill>
                                  <a:srgbClr val="C00000"/>
                                </a:solidFill>
                                <a:latin typeface="Cambria Math" panose="02040503050406030204" pitchFamily="18" charset="0"/>
                              </a:rPr>
                              <m:t>w</m:t>
                            </m:r>
                          </m:e>
                          <m:sup>
                            <m:r>
                              <a:rPr lang="en-US" sz="2800" dirty="0">
                                <a:solidFill>
                                  <a:srgbClr val="C00000"/>
                                </a:solidFill>
                                <a:latin typeface="Cambria Math" panose="02040503050406030204" pitchFamily="18" charset="0"/>
                              </a:rPr>
                              <m:t>′</m:t>
                            </m:r>
                          </m:sup>
                        </m:sSup>
                        <m:r>
                          <a:rPr lang="en-US" sz="2800" b="0" i="1" smtClean="0">
                            <a:latin typeface="Cambria Math" panose="02040503050406030204" pitchFamily="18" charset="0"/>
                          </a:rPr>
                          <m:t>) </m:t>
                        </m:r>
                      </m:num>
                      <m:den>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𝑤</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𝑤</m:t>
                                </m:r>
                                <m:r>
                                  <a:rPr lang="en-US" sz="2800" i="1">
                                    <a:solidFill>
                                      <a:srgbClr val="C00000"/>
                                    </a:solidFill>
                                    <a:latin typeface="Cambria Math" panose="02040503050406030204" pitchFamily="18" charset="0"/>
                                  </a:rPr>
                                  <m:t>∗</m:t>
                                </m:r>
                              </m:e>
                              <m:sub>
                                <m:r>
                                  <a:rPr lang="en-US" sz="2800" i="1">
                                    <a:solidFill>
                                      <a:srgbClr val="C00000"/>
                                    </a:solidFill>
                                    <a:latin typeface="Cambria Math" panose="02040503050406030204" pitchFamily="18" charset="0"/>
                                  </a:rPr>
                                  <m:t> </m:t>
                                </m:r>
                              </m:sub>
                            </m:sSub>
                          </m:sub>
                        </m:sSub>
                        <m:d>
                          <m:dPr>
                            <m:ctrlPr>
                              <a:rPr lang="en-US" sz="2800" i="1">
                                <a:solidFill>
                                  <a:srgbClr val="C00000"/>
                                </a:solidFill>
                                <a:latin typeface="Cambria Math" panose="02040503050406030204" pitchFamily="18" charset="0"/>
                              </a:rPr>
                            </m:ctrlPr>
                          </m:dPr>
                          <m:e>
                            <m:r>
                              <a:rPr lang="en-US" sz="2800" b="1" i="1">
                                <a:latin typeface="Cambria Math" panose="02040503050406030204" pitchFamily="18" charset="0"/>
                              </a:rPr>
                              <m:t>𝒅</m:t>
                            </m:r>
                          </m:e>
                        </m:d>
                        <m:r>
                          <a:rPr lang="en-US" sz="2800" b="1" i="1" smtClean="0">
                            <a:latin typeface="Cambria Math" panose="02040503050406030204" pitchFamily="18" charset="0"/>
                          </a:rPr>
                          <m:t> </m:t>
                        </m:r>
                        <m:r>
                          <a:rPr lang="en-US" sz="2800" b="0" i="1" smtClean="0">
                            <a:latin typeface="Cambria Math" panose="02040503050406030204" pitchFamily="18" charset="0"/>
                          </a:rPr>
                          <m:t>+ </m:t>
                        </m:r>
                        <m:r>
                          <a:rPr lang="en-US" sz="2800" b="0" i="1" smtClean="0">
                            <a:latin typeface="Cambria Math" panose="02040503050406030204" pitchFamily="18" charset="0"/>
                          </a:rPr>
                          <m:t>𝛽</m:t>
                        </m:r>
                      </m:den>
                    </m:f>
                  </m:oMath>
                </a14:m>
                <a:endParaRPr lang="en-US" sz="2800" dirty="0"/>
              </a:p>
            </p:txBody>
          </p:sp>
        </mc:Choice>
        <mc:Fallback>
          <p:sp>
            <p:nvSpPr>
              <p:cNvPr id="12" name="Rectangle 11">
                <a:extLst>
                  <a:ext uri="{FF2B5EF4-FFF2-40B4-BE49-F238E27FC236}">
                    <a16:creationId xmlns:a16="http://schemas.microsoft.com/office/drawing/2014/main" id="{99FAB54C-49B4-EF4E-93AB-4913D1E1B04D}"/>
                  </a:ext>
                </a:extLst>
              </p:cNvPr>
              <p:cNvSpPr>
                <a:spLocks noRot="1" noChangeAspect="1" noMove="1" noResize="1" noEditPoints="1" noAdjustHandles="1" noChangeArrowheads="1" noChangeShapeType="1" noTextEdit="1"/>
              </p:cNvSpPr>
              <p:nvPr/>
            </p:nvSpPr>
            <p:spPr>
              <a:xfrm>
                <a:off x="1076115" y="2948740"/>
                <a:ext cx="6405269" cy="960519"/>
              </a:xfrm>
              <a:prstGeom prst="rect">
                <a:avLst/>
              </a:prstGeom>
              <a:blipFill>
                <a:blip r:embed="rId2"/>
                <a:stretch>
                  <a:fillRect l="-396"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4FFA6FF0-5C79-AC46-ADED-DC77A30C0D61}"/>
                  </a:ext>
                </a:extLst>
              </p:cNvPr>
              <p:cNvSpPr txBox="1">
                <a:spLocks/>
              </p:cNvSpPr>
              <p:nvPr/>
            </p:nvSpPr>
            <p:spPr>
              <a:xfrm>
                <a:off x="1076115" y="3987400"/>
                <a:ext cx="3342676" cy="10017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b="0" i="1" dirty="0" smtClean="0">
                        <a:latin typeface="Cambria Math" panose="02040503050406030204" pitchFamily="18" charset="0"/>
                      </a:rPr>
                      <m:t>𝑃</m:t>
                    </m:r>
                    <m:r>
                      <a:rPr lang="en-US" b="0" i="0" dirty="0" smtClean="0">
                        <a:latin typeface="Cambria Math" panose="02040503050406030204" pitchFamily="18" charset="0"/>
                      </a:rPr>
                      <m:t>(</m:t>
                    </m:r>
                    <m:r>
                      <m:rPr>
                        <m:sty m:val="p"/>
                      </m:rPr>
                      <a:rPr lang="en-US" b="0" i="0" dirty="0" smtClean="0">
                        <a:solidFill>
                          <a:srgbClr val="C00000"/>
                        </a:solidFill>
                        <a:latin typeface="Cambria Math" panose="02040503050406030204" pitchFamily="18" charset="0"/>
                      </a:rPr>
                      <m:t>w</m:t>
                    </m:r>
                    <m:r>
                      <a:rPr lang="en-US" b="0" i="0" dirty="0" smtClean="0">
                        <a:solidFill>
                          <a:srgbClr val="C00000"/>
                        </a:solidFill>
                        <a:latin typeface="Cambria Math" panose="02040503050406030204" pitchFamily="18" charset="0"/>
                      </a:rPr>
                      <m:t>′)</m:t>
                    </m:r>
                  </m:oMath>
                </a14:m>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 </a:t>
                </a:r>
                <a14:m>
                  <m:oMath xmlns:m="http://schemas.openxmlformats.org/officeDocument/2006/math">
                    <m:f>
                      <m:fPr>
                        <m:ctrlPr>
                          <a:rPr lang="en-US"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rgbClr val="C00000"/>
                                </a:solidFill>
                                <a:latin typeface="Cambria Math" panose="02040503050406030204" pitchFamily="18" charset="0"/>
                              </a:rPr>
                              <m:t>𝑤</m:t>
                            </m:r>
                            <m:r>
                              <a:rPr lang="en-US" b="0" i="1" smtClean="0">
                                <a:solidFill>
                                  <a:srgbClr val="C00000"/>
                                </a:solidFill>
                                <a:latin typeface="Cambria Math" panose="02040503050406030204" pitchFamily="18" charset="0"/>
                              </a:rPr>
                              <m:t>′</m:t>
                            </m:r>
                          </m:sub>
                        </m:sSub>
                        <m:d>
                          <m:dPr>
                            <m:ctrlPr>
                              <a:rPr lang="en-US" b="0"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𝒅</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num>
                      <m:den>
                        <m:sSub>
                          <m:sSubPr>
                            <m:ctrlPr>
                              <a:rPr lang="en-US" i="1">
                                <a:latin typeface="Cambria Math" panose="02040503050406030204" pitchFamily="18" charset="0"/>
                              </a:rPr>
                            </m:ctrlPr>
                          </m:sSubPr>
                          <m:e>
                            <m:r>
                              <a:rPr lang="en-US" i="1">
                                <a:latin typeface="Cambria Math" panose="02040503050406030204" pitchFamily="18" charset="0"/>
                              </a:rPr>
                              <m:t>𝑛</m:t>
                            </m:r>
                          </m:e>
                          <m:sub>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e>
                              <m:sub>
                                <m:r>
                                  <a:rPr lang="en-US" b="0" i="1" smtClean="0">
                                    <a:solidFill>
                                      <a:srgbClr val="C00000"/>
                                    </a:solidFill>
                                    <a:latin typeface="Cambria Math" panose="02040503050406030204" pitchFamily="18" charset="0"/>
                                  </a:rPr>
                                  <m:t>∗</m:t>
                                </m:r>
                              </m:sub>
                            </m:sSub>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𝑉</m:t>
                        </m:r>
                        <m:r>
                          <a:rPr lang="en-US" b="0" i="1" smtClean="0">
                            <a:solidFill>
                              <a:schemeClr val="tx1"/>
                            </a:solidFill>
                            <a:latin typeface="Cambria Math" panose="02040503050406030204" pitchFamily="18" charset="0"/>
                          </a:rPr>
                          <m:t>|</m:t>
                        </m:r>
                      </m:den>
                    </m:f>
                  </m:oMath>
                </a14:m>
                <a:endParaRPr lang="en-US" dirty="0">
                  <a:solidFill>
                    <a:schemeClr val="accent5">
                      <a:lumMod val="75000"/>
                    </a:schemeClr>
                  </a:solidFill>
                  <a:latin typeface="Avenir Light" panose="020B0402020203020204" pitchFamily="34" charset="77"/>
                </a:endParaRPr>
              </a:p>
            </p:txBody>
          </p:sp>
        </mc:Choice>
        <mc:Fallback>
          <p:sp>
            <p:nvSpPr>
              <p:cNvPr id="19" name="Content Placeholder 2">
                <a:extLst>
                  <a:ext uri="{FF2B5EF4-FFF2-40B4-BE49-F238E27FC236}">
                    <a16:creationId xmlns:a16="http://schemas.microsoft.com/office/drawing/2014/main" id="{4FFA6FF0-5C79-AC46-ADED-DC77A30C0D61}"/>
                  </a:ext>
                </a:extLst>
              </p:cNvPr>
              <p:cNvSpPr txBox="1">
                <a:spLocks noRot="1" noChangeAspect="1" noMove="1" noResize="1" noEditPoints="1" noAdjustHandles="1" noChangeArrowheads="1" noChangeShapeType="1" noTextEdit="1"/>
              </p:cNvSpPr>
              <p:nvPr/>
            </p:nvSpPr>
            <p:spPr>
              <a:xfrm>
                <a:off x="1076115" y="3987400"/>
                <a:ext cx="3342676" cy="100171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A6E2FD8A-5B11-E944-8043-552C7CEBF954}"/>
                  </a:ext>
                </a:extLst>
              </p:cNvPr>
              <p:cNvSpPr/>
              <p:nvPr/>
            </p:nvSpPr>
            <p:spPr>
              <a:xfrm>
                <a:off x="936073" y="5370518"/>
                <a:ext cx="5151410" cy="707886"/>
              </a:xfrm>
              <a:prstGeom prst="rect">
                <a:avLst/>
              </a:prstGeom>
            </p:spPr>
            <p:txBody>
              <a:bodyPr wrap="none">
                <a:spAutoFit/>
              </a:bodyPr>
              <a:lstStyle/>
              <a:p>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𝑉</m:t>
                    </m:r>
                  </m:oMath>
                </a14:m>
                <a:r>
                  <a:rPr lang="en-US" sz="2000" dirty="0"/>
                  <a:t>| = the # of unique words types in vocabulary</a:t>
                </a:r>
                <a:br>
                  <a:rPr lang="en-US" sz="2000" dirty="0"/>
                </a:br>
                <a:r>
                  <a:rPr lang="en-US" sz="2000" dirty="0"/>
                  <a:t>(including an extra 1 for </a:t>
                </a:r>
                <a:r>
                  <a:rPr lang="en-US" sz="2000" dirty="0">
                    <a:solidFill>
                      <a:srgbClr val="C00000"/>
                    </a:solidFill>
                  </a:rPr>
                  <a:t>&lt;UNK&gt;</a:t>
                </a:r>
                <a:r>
                  <a:rPr lang="en-US" sz="2000" dirty="0"/>
                  <a:t>)</a:t>
                </a:r>
              </a:p>
            </p:txBody>
          </p:sp>
        </mc:Choice>
        <mc:Fallback>
          <p:sp>
            <p:nvSpPr>
              <p:cNvPr id="20" name="Rectangle 19">
                <a:extLst>
                  <a:ext uri="{FF2B5EF4-FFF2-40B4-BE49-F238E27FC236}">
                    <a16:creationId xmlns:a16="http://schemas.microsoft.com/office/drawing/2014/main" id="{A6E2FD8A-5B11-E944-8043-552C7CEBF954}"/>
                  </a:ext>
                </a:extLst>
              </p:cNvPr>
              <p:cNvSpPr>
                <a:spLocks noRot="1" noChangeAspect="1" noMove="1" noResize="1" noEditPoints="1" noAdjustHandles="1" noChangeArrowheads="1" noChangeShapeType="1" noTextEdit="1"/>
              </p:cNvSpPr>
              <p:nvPr/>
            </p:nvSpPr>
            <p:spPr>
              <a:xfrm>
                <a:off x="936073" y="5370518"/>
                <a:ext cx="5151410" cy="707886"/>
              </a:xfrm>
              <a:prstGeom prst="rect">
                <a:avLst/>
              </a:prstGeom>
              <a:blipFill>
                <a:blip r:embed="rId4"/>
                <a:stretch>
                  <a:fillRect l="-1229" t="-3509" r="-246" b="-14035"/>
                </a:stretch>
              </a:blipFill>
            </p:spPr>
            <p:txBody>
              <a:bodyPr/>
              <a:lstStyle/>
              <a:p>
                <a:r>
                  <a:rPr lang="en-US">
                    <a:noFill/>
                  </a:rPr>
                  <a:t> </a:t>
                </a:r>
              </a:p>
            </p:txBody>
          </p:sp>
        </mc:Fallback>
      </mc:AlternateContent>
    </p:spTree>
    <p:extLst>
      <p:ext uri="{BB962C8B-B14F-4D97-AF65-F5344CB8AC3E}">
        <p14:creationId xmlns:p14="http://schemas.microsoft.com/office/powerpoint/2010/main" val="1357772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66</a:t>
            </a:fld>
            <a:endParaRPr lang="en-US"/>
          </a:p>
        </p:txBody>
      </p:sp>
      <p:sp>
        <p:nvSpPr>
          <p:cNvPr id="18" name="Content Placeholder 2">
            <a:extLst>
              <a:ext uri="{FF2B5EF4-FFF2-40B4-BE49-F238E27FC236}">
                <a16:creationId xmlns:a16="http://schemas.microsoft.com/office/drawing/2014/main" id="{04F88AF2-07E6-8940-BCA9-D4110653E1C7}"/>
              </a:ext>
            </a:extLst>
          </p:cNvPr>
          <p:cNvSpPr txBox="1">
            <a:spLocks/>
          </p:cNvSpPr>
          <p:nvPr/>
        </p:nvSpPr>
        <p:spPr>
          <a:xfrm>
            <a:off x="361950" y="3668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BIGRAM ISSUES?</a:t>
            </a:r>
          </a:p>
        </p:txBody>
      </p:sp>
      <p:sp>
        <p:nvSpPr>
          <p:cNvPr id="16" name="Content Placeholder 2">
            <a:extLst>
              <a:ext uri="{FF2B5EF4-FFF2-40B4-BE49-F238E27FC236}">
                <a16:creationId xmlns:a16="http://schemas.microsoft.com/office/drawing/2014/main" id="{4B8D658C-8449-A84A-951B-0692151E26E0}"/>
              </a:ext>
            </a:extLst>
          </p:cNvPr>
          <p:cNvSpPr txBox="1">
            <a:spLocks/>
          </p:cNvSpPr>
          <p:nvPr/>
        </p:nvSpPr>
        <p:spPr>
          <a:xfrm>
            <a:off x="1076115" y="1121970"/>
            <a:ext cx="736143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Problem 1: </a:t>
            </a:r>
            <a:r>
              <a:rPr lang="en-US" sz="2400" b="1" dirty="0">
                <a:latin typeface="Avenir Light" panose="020B0402020203020204" pitchFamily="34" charset="77"/>
              </a:rPr>
              <a:t>Out-of-vocabulary bigrams </a:t>
            </a:r>
            <a:endParaRPr lang="en-US" sz="2400" dirty="0">
              <a:latin typeface="Avenir Light" panose="020B0402020203020204" pitchFamily="34" charset="77"/>
            </a:endParaRPr>
          </a:p>
        </p:txBody>
      </p:sp>
      <p:sp>
        <p:nvSpPr>
          <p:cNvPr id="11" name="Content Placeholder 2">
            <a:extLst>
              <a:ext uri="{FF2B5EF4-FFF2-40B4-BE49-F238E27FC236}">
                <a16:creationId xmlns:a16="http://schemas.microsoft.com/office/drawing/2014/main" id="{7E209105-B426-A04F-8D24-A3F8F31BB6AB}"/>
              </a:ext>
            </a:extLst>
          </p:cNvPr>
          <p:cNvSpPr txBox="1">
            <a:spLocks/>
          </p:cNvSpPr>
          <p:nvPr/>
        </p:nvSpPr>
        <p:spPr>
          <a:xfrm>
            <a:off x="1076115" y="1673681"/>
            <a:ext cx="736143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chemeClr val="accent5">
                    <a:lumMod val="75000"/>
                  </a:schemeClr>
                </a:solidFill>
                <a:latin typeface="Avenir Light" panose="020B0402020203020204" pitchFamily="34" charset="77"/>
              </a:rPr>
              <a:t>Solution: </a:t>
            </a:r>
            <a:r>
              <a:rPr lang="en-US" sz="2400" b="1" dirty="0">
                <a:latin typeface="Avenir Light" panose="020B0402020203020204" pitchFamily="34" charset="77"/>
              </a:rPr>
              <a:t>unigram-</a:t>
            </a:r>
            <a:r>
              <a:rPr lang="en-US" sz="2400" b="1" dirty="0" err="1">
                <a:latin typeface="Avenir Light" panose="020B0402020203020204" pitchFamily="34" charset="77"/>
              </a:rPr>
              <a:t>backoff</a:t>
            </a:r>
            <a:r>
              <a:rPr lang="en-US" sz="2400" b="1" dirty="0">
                <a:latin typeface="Avenir Light" panose="020B0402020203020204" pitchFamily="34" charset="77"/>
              </a:rPr>
              <a:t> for smoothing</a:t>
            </a:r>
            <a:endParaRPr lang="en-US" sz="2400" dirty="0">
              <a:latin typeface="Avenir Light" panose="020B0402020203020204" pitchFamily="34" charset="77"/>
            </a:endParaRP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99FAB54C-49B4-EF4E-93AB-4913D1E1B04D}"/>
                  </a:ext>
                </a:extLst>
              </p:cNvPr>
              <p:cNvSpPr/>
              <p:nvPr/>
            </p:nvSpPr>
            <p:spPr>
              <a:xfrm>
                <a:off x="1076115" y="2948740"/>
                <a:ext cx="6405269" cy="960519"/>
              </a:xfrm>
              <a:prstGeom prst="rect">
                <a:avLst/>
              </a:prstGeom>
            </p:spPr>
            <p:txBody>
              <a:bodyPr wrap="square">
                <a:spAutoFit/>
              </a:bodyPr>
              <a:lstStyle/>
              <a:p>
                <a14:m>
                  <m:oMath xmlns:m="http://schemas.openxmlformats.org/officeDocument/2006/math">
                    <m:r>
                      <a:rPr lang="en-US" sz="2800" b="0" i="1" dirty="0" smtClean="0">
                        <a:latin typeface="Cambria Math" panose="02040503050406030204" pitchFamily="18" charset="0"/>
                      </a:rPr>
                      <m:t>𝑃</m:t>
                    </m:r>
                    <m:d>
                      <m:dPr>
                        <m:ctrlPr>
                          <a:rPr lang="en-US" sz="2800" i="1" dirty="0">
                            <a:latin typeface="Cambria Math" panose="02040503050406030204" pitchFamily="18" charset="0"/>
                          </a:rPr>
                        </m:ctrlPr>
                      </m:dPr>
                      <m:e>
                        <m:sSub>
                          <m:sSubPr>
                            <m:ctrlPr>
                              <a:rPr lang="en-US" sz="2800" i="1" dirty="0">
                                <a:solidFill>
                                  <a:srgbClr val="C00000"/>
                                </a:solidFill>
                                <a:latin typeface="Cambria Math" panose="02040503050406030204" pitchFamily="18" charset="0"/>
                              </a:rPr>
                            </m:ctrlPr>
                          </m:sSubPr>
                          <m:e>
                            <m:r>
                              <m:rPr>
                                <m:sty m:val="p"/>
                              </m:rPr>
                              <a:rPr lang="en-US" sz="2800" dirty="0">
                                <a:solidFill>
                                  <a:srgbClr val="C00000"/>
                                </a:solidFill>
                                <a:latin typeface="Cambria Math" panose="02040503050406030204" pitchFamily="18" charset="0"/>
                              </a:rPr>
                              <m:t>w</m:t>
                            </m:r>
                          </m:e>
                          <m:sub>
                            <m:r>
                              <a:rPr lang="en-US" sz="2800" dirty="0">
                                <a:solidFill>
                                  <a:srgbClr val="C00000"/>
                                </a:solidFill>
                                <a:latin typeface="Cambria Math" panose="02040503050406030204" pitchFamily="18" charset="0"/>
                              </a:rPr>
                              <m:t>,</m:t>
                            </m:r>
                          </m:sub>
                        </m:sSub>
                        <m:sSup>
                          <m:sSupPr>
                            <m:ctrlPr>
                              <a:rPr lang="en-US" sz="2800" i="1" dirty="0">
                                <a:solidFill>
                                  <a:srgbClr val="C00000"/>
                                </a:solidFill>
                                <a:latin typeface="Cambria Math" panose="02040503050406030204" pitchFamily="18" charset="0"/>
                              </a:rPr>
                            </m:ctrlPr>
                          </m:sSupPr>
                          <m:e>
                            <m:r>
                              <m:rPr>
                                <m:sty m:val="p"/>
                              </m:rPr>
                              <a:rPr lang="en-US" sz="2800" dirty="0">
                                <a:solidFill>
                                  <a:srgbClr val="C00000"/>
                                </a:solidFill>
                                <a:latin typeface="Cambria Math" panose="02040503050406030204" pitchFamily="18" charset="0"/>
                              </a:rPr>
                              <m:t>w</m:t>
                            </m:r>
                          </m:e>
                          <m:sup>
                            <m:r>
                              <a:rPr lang="en-US" sz="2800" dirty="0">
                                <a:solidFill>
                                  <a:srgbClr val="C00000"/>
                                </a:solidFill>
                                <a:latin typeface="Cambria Math" panose="02040503050406030204" pitchFamily="18" charset="0"/>
                              </a:rPr>
                              <m:t>′</m:t>
                            </m:r>
                          </m:sup>
                        </m:sSup>
                      </m:e>
                    </m:d>
                    <m:r>
                      <a:rPr lang="en-US" sz="2800" dirty="0">
                        <a:latin typeface="Cambria Math" panose="02040503050406030204" pitchFamily="18" charset="0"/>
                      </a:rPr>
                      <m:t>=</m:t>
                    </m:r>
                  </m:oMath>
                </a14:m>
                <a:r>
                  <a:rPr lang="en-US" sz="2800" dirty="0">
                    <a:solidFill>
                      <a:schemeClr val="accent5">
                        <a:lumMod val="75000"/>
                      </a:schemeClr>
                    </a:solidFill>
                    <a:latin typeface="Avenir Light" panose="020B0402020203020204" pitchFamily="34" charset="77"/>
                  </a:rPr>
                  <a:t> </a:t>
                </a:r>
                <a14:m>
                  <m:oMath xmlns:m="http://schemas.openxmlformats.org/officeDocument/2006/math">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𝑤</m:t>
                                </m:r>
                                <m:r>
                                  <a:rPr lang="en-US" sz="2800" i="1">
                                    <a:solidFill>
                                      <a:srgbClr val="C00000"/>
                                    </a:solidFill>
                                    <a:latin typeface="Cambria Math" panose="02040503050406030204" pitchFamily="18" charset="0"/>
                                  </a:rPr>
                                  <m:t>,</m:t>
                                </m:r>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𝑤</m:t>
                                    </m:r>
                                  </m:e>
                                  <m:sup>
                                    <m:r>
                                      <a:rPr lang="en-US" sz="2800" i="1">
                                        <a:solidFill>
                                          <a:srgbClr val="C00000"/>
                                        </a:solidFill>
                                        <a:latin typeface="Cambria Math" panose="02040503050406030204" pitchFamily="18" charset="0"/>
                                      </a:rPr>
                                      <m:t>′</m:t>
                                    </m:r>
                                  </m:sup>
                                </m:sSup>
                              </m:e>
                              <m:sub>
                                <m:r>
                                  <a:rPr lang="en-US" sz="2800" i="1">
                                    <a:solidFill>
                                      <a:srgbClr val="C00000"/>
                                    </a:solidFill>
                                    <a:latin typeface="Cambria Math" panose="02040503050406030204" pitchFamily="18" charset="0"/>
                                  </a:rPr>
                                  <m:t> </m:t>
                                </m:r>
                              </m:sub>
                            </m:sSub>
                          </m:sub>
                        </m:sSub>
                        <m:d>
                          <m:dPr>
                            <m:ctrlPr>
                              <a:rPr lang="en-US" sz="2800" i="1">
                                <a:solidFill>
                                  <a:srgbClr val="C00000"/>
                                </a:solidFill>
                                <a:latin typeface="Cambria Math" panose="02040503050406030204" pitchFamily="18" charset="0"/>
                              </a:rPr>
                            </m:ctrlPr>
                          </m:dPr>
                          <m:e>
                            <m:r>
                              <a:rPr lang="en-US" sz="2800" b="1" i="1">
                                <a:latin typeface="Cambria Math" panose="02040503050406030204" pitchFamily="18" charset="0"/>
                              </a:rPr>
                              <m:t>𝒅</m:t>
                            </m:r>
                          </m:e>
                        </m:d>
                        <m:r>
                          <a:rPr lang="en-US" sz="2800" b="0" i="1" smtClean="0">
                            <a:latin typeface="Cambria Math" panose="02040503050406030204" pitchFamily="18" charset="0"/>
                          </a:rPr>
                          <m:t> + </m:t>
                        </m:r>
                        <m:r>
                          <a:rPr lang="en-US" sz="2800" b="0" i="1" smtClean="0">
                            <a:latin typeface="Cambria Math" panose="02040503050406030204" pitchFamily="18" charset="0"/>
                          </a:rPr>
                          <m:t>𝛽</m:t>
                        </m:r>
                        <m:r>
                          <a:rPr lang="en-US" sz="2800" b="0" i="1" smtClean="0">
                            <a:latin typeface="Cambria Math" panose="02040503050406030204" pitchFamily="18" charset="0"/>
                          </a:rPr>
                          <m:t>∗</m:t>
                        </m:r>
                        <m:r>
                          <a:rPr lang="en-US" sz="2800" b="0" i="1" smtClean="0">
                            <a:latin typeface="Cambria Math" panose="02040503050406030204" pitchFamily="18" charset="0"/>
                          </a:rPr>
                          <m:t>𝑃</m:t>
                        </m:r>
                        <m:r>
                          <a:rPr lang="en-US" sz="2800" b="0" i="1" smtClean="0">
                            <a:latin typeface="Cambria Math" panose="02040503050406030204" pitchFamily="18" charset="0"/>
                          </a:rPr>
                          <m:t>(</m:t>
                        </m:r>
                        <m:sSup>
                          <m:sSupPr>
                            <m:ctrlPr>
                              <a:rPr lang="en-US" sz="2800" i="1" dirty="0">
                                <a:solidFill>
                                  <a:srgbClr val="C00000"/>
                                </a:solidFill>
                                <a:latin typeface="Cambria Math" panose="02040503050406030204" pitchFamily="18" charset="0"/>
                              </a:rPr>
                            </m:ctrlPr>
                          </m:sSupPr>
                          <m:e>
                            <m:r>
                              <m:rPr>
                                <m:sty m:val="p"/>
                              </m:rPr>
                              <a:rPr lang="en-US" sz="2800" dirty="0">
                                <a:solidFill>
                                  <a:srgbClr val="C00000"/>
                                </a:solidFill>
                                <a:latin typeface="Cambria Math" panose="02040503050406030204" pitchFamily="18" charset="0"/>
                              </a:rPr>
                              <m:t>w</m:t>
                            </m:r>
                          </m:e>
                          <m:sup>
                            <m:r>
                              <a:rPr lang="en-US" sz="2800" dirty="0">
                                <a:solidFill>
                                  <a:srgbClr val="C00000"/>
                                </a:solidFill>
                                <a:latin typeface="Cambria Math" panose="02040503050406030204" pitchFamily="18" charset="0"/>
                              </a:rPr>
                              <m:t>′</m:t>
                            </m:r>
                          </m:sup>
                        </m:sSup>
                        <m:r>
                          <a:rPr lang="en-US" sz="2800" b="0" i="1" smtClean="0">
                            <a:latin typeface="Cambria Math" panose="02040503050406030204" pitchFamily="18" charset="0"/>
                          </a:rPr>
                          <m:t>) </m:t>
                        </m:r>
                      </m:num>
                      <m:den>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𝑤</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𝑤</m:t>
                                </m:r>
                                <m:r>
                                  <a:rPr lang="en-US" sz="2800" i="1">
                                    <a:solidFill>
                                      <a:srgbClr val="C00000"/>
                                    </a:solidFill>
                                    <a:latin typeface="Cambria Math" panose="02040503050406030204" pitchFamily="18" charset="0"/>
                                  </a:rPr>
                                  <m:t>∗</m:t>
                                </m:r>
                              </m:e>
                              <m:sub>
                                <m:r>
                                  <a:rPr lang="en-US" sz="2800" i="1">
                                    <a:solidFill>
                                      <a:srgbClr val="C00000"/>
                                    </a:solidFill>
                                    <a:latin typeface="Cambria Math" panose="02040503050406030204" pitchFamily="18" charset="0"/>
                                  </a:rPr>
                                  <m:t> </m:t>
                                </m:r>
                              </m:sub>
                            </m:sSub>
                          </m:sub>
                        </m:sSub>
                        <m:d>
                          <m:dPr>
                            <m:ctrlPr>
                              <a:rPr lang="en-US" sz="2800" i="1">
                                <a:solidFill>
                                  <a:srgbClr val="C00000"/>
                                </a:solidFill>
                                <a:latin typeface="Cambria Math" panose="02040503050406030204" pitchFamily="18" charset="0"/>
                              </a:rPr>
                            </m:ctrlPr>
                          </m:dPr>
                          <m:e>
                            <m:r>
                              <a:rPr lang="en-US" sz="2800" b="1" i="1">
                                <a:latin typeface="Cambria Math" panose="02040503050406030204" pitchFamily="18" charset="0"/>
                              </a:rPr>
                              <m:t>𝒅</m:t>
                            </m:r>
                          </m:e>
                        </m:d>
                        <m:r>
                          <a:rPr lang="en-US" sz="2800" b="1" i="1" smtClean="0">
                            <a:latin typeface="Cambria Math" panose="02040503050406030204" pitchFamily="18" charset="0"/>
                          </a:rPr>
                          <m:t> </m:t>
                        </m:r>
                        <m:r>
                          <a:rPr lang="en-US" sz="2800" b="0" i="1" smtClean="0">
                            <a:latin typeface="Cambria Math" panose="02040503050406030204" pitchFamily="18" charset="0"/>
                          </a:rPr>
                          <m:t>+ </m:t>
                        </m:r>
                        <m:r>
                          <a:rPr lang="en-US" sz="2800" b="0" i="1" smtClean="0">
                            <a:latin typeface="Cambria Math" panose="02040503050406030204" pitchFamily="18" charset="0"/>
                          </a:rPr>
                          <m:t>𝛽</m:t>
                        </m:r>
                      </m:den>
                    </m:f>
                  </m:oMath>
                </a14:m>
                <a:endParaRPr lang="en-US" sz="2800" dirty="0"/>
              </a:p>
            </p:txBody>
          </p:sp>
        </mc:Choice>
        <mc:Fallback>
          <p:sp>
            <p:nvSpPr>
              <p:cNvPr id="12" name="Rectangle 11">
                <a:extLst>
                  <a:ext uri="{FF2B5EF4-FFF2-40B4-BE49-F238E27FC236}">
                    <a16:creationId xmlns:a16="http://schemas.microsoft.com/office/drawing/2014/main" id="{99FAB54C-49B4-EF4E-93AB-4913D1E1B04D}"/>
                  </a:ext>
                </a:extLst>
              </p:cNvPr>
              <p:cNvSpPr>
                <a:spLocks noRot="1" noChangeAspect="1" noMove="1" noResize="1" noEditPoints="1" noAdjustHandles="1" noChangeArrowheads="1" noChangeShapeType="1" noTextEdit="1"/>
              </p:cNvSpPr>
              <p:nvPr/>
            </p:nvSpPr>
            <p:spPr>
              <a:xfrm>
                <a:off x="1076115" y="2948740"/>
                <a:ext cx="6405269" cy="960519"/>
              </a:xfrm>
              <a:prstGeom prst="rect">
                <a:avLst/>
              </a:prstGeom>
              <a:blipFill>
                <a:blip r:embed="rId2"/>
                <a:stretch>
                  <a:fillRect l="-396"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4FFA6FF0-5C79-AC46-ADED-DC77A30C0D61}"/>
                  </a:ext>
                </a:extLst>
              </p:cNvPr>
              <p:cNvSpPr txBox="1">
                <a:spLocks/>
              </p:cNvSpPr>
              <p:nvPr/>
            </p:nvSpPr>
            <p:spPr>
              <a:xfrm>
                <a:off x="1076115" y="3987400"/>
                <a:ext cx="3342676" cy="10017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b="0" i="1" dirty="0" smtClean="0">
                        <a:latin typeface="Cambria Math" panose="02040503050406030204" pitchFamily="18" charset="0"/>
                      </a:rPr>
                      <m:t>𝑃</m:t>
                    </m:r>
                    <m:r>
                      <a:rPr lang="en-US" b="0" i="0" dirty="0" smtClean="0">
                        <a:latin typeface="Cambria Math" panose="02040503050406030204" pitchFamily="18" charset="0"/>
                      </a:rPr>
                      <m:t>(</m:t>
                    </m:r>
                    <m:r>
                      <m:rPr>
                        <m:sty m:val="p"/>
                      </m:rPr>
                      <a:rPr lang="en-US" b="0" i="0" dirty="0" smtClean="0">
                        <a:solidFill>
                          <a:srgbClr val="C00000"/>
                        </a:solidFill>
                        <a:latin typeface="Cambria Math" panose="02040503050406030204" pitchFamily="18" charset="0"/>
                      </a:rPr>
                      <m:t>w</m:t>
                    </m:r>
                    <m:r>
                      <a:rPr lang="en-US" b="0" i="0" dirty="0" smtClean="0">
                        <a:solidFill>
                          <a:srgbClr val="C00000"/>
                        </a:solidFill>
                        <a:latin typeface="Cambria Math" panose="02040503050406030204" pitchFamily="18" charset="0"/>
                      </a:rPr>
                      <m:t>′)</m:t>
                    </m:r>
                  </m:oMath>
                </a14:m>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 </a:t>
                </a:r>
                <a14:m>
                  <m:oMath xmlns:m="http://schemas.openxmlformats.org/officeDocument/2006/math">
                    <m:f>
                      <m:fPr>
                        <m:ctrlPr>
                          <a:rPr lang="en-US"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rgbClr val="C00000"/>
                                </a:solidFill>
                                <a:latin typeface="Cambria Math" panose="02040503050406030204" pitchFamily="18" charset="0"/>
                              </a:rPr>
                              <m:t>𝑤</m:t>
                            </m:r>
                            <m:r>
                              <a:rPr lang="en-US" b="0" i="1" smtClean="0">
                                <a:solidFill>
                                  <a:srgbClr val="C00000"/>
                                </a:solidFill>
                                <a:latin typeface="Cambria Math" panose="02040503050406030204" pitchFamily="18" charset="0"/>
                              </a:rPr>
                              <m:t>′</m:t>
                            </m:r>
                          </m:sub>
                        </m:sSub>
                        <m:d>
                          <m:dPr>
                            <m:ctrlPr>
                              <a:rPr lang="en-US" b="0"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𝒅</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num>
                      <m:den>
                        <m:sSub>
                          <m:sSubPr>
                            <m:ctrlPr>
                              <a:rPr lang="en-US" i="1">
                                <a:latin typeface="Cambria Math" panose="02040503050406030204" pitchFamily="18" charset="0"/>
                              </a:rPr>
                            </m:ctrlPr>
                          </m:sSubPr>
                          <m:e>
                            <m:r>
                              <a:rPr lang="en-US" i="1">
                                <a:latin typeface="Cambria Math" panose="02040503050406030204" pitchFamily="18" charset="0"/>
                              </a:rPr>
                              <m:t>𝑛</m:t>
                            </m:r>
                          </m:e>
                          <m:sub>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e>
                              <m:sub>
                                <m:r>
                                  <a:rPr lang="en-US" b="0" i="1" smtClean="0">
                                    <a:solidFill>
                                      <a:srgbClr val="C00000"/>
                                    </a:solidFill>
                                    <a:latin typeface="Cambria Math" panose="02040503050406030204" pitchFamily="18" charset="0"/>
                                  </a:rPr>
                                  <m:t>∗</m:t>
                                </m:r>
                              </m:sub>
                            </m:sSub>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𝑉</m:t>
                        </m:r>
                        <m:r>
                          <a:rPr lang="en-US" b="0" i="1" smtClean="0">
                            <a:solidFill>
                              <a:schemeClr val="tx1"/>
                            </a:solidFill>
                            <a:latin typeface="Cambria Math" panose="02040503050406030204" pitchFamily="18" charset="0"/>
                          </a:rPr>
                          <m:t>|</m:t>
                        </m:r>
                      </m:den>
                    </m:f>
                  </m:oMath>
                </a14:m>
                <a:endParaRPr lang="en-US" dirty="0">
                  <a:solidFill>
                    <a:schemeClr val="accent5">
                      <a:lumMod val="75000"/>
                    </a:schemeClr>
                  </a:solidFill>
                  <a:latin typeface="Avenir Light" panose="020B0402020203020204" pitchFamily="34" charset="77"/>
                </a:endParaRPr>
              </a:p>
            </p:txBody>
          </p:sp>
        </mc:Choice>
        <mc:Fallback>
          <p:sp>
            <p:nvSpPr>
              <p:cNvPr id="19" name="Content Placeholder 2">
                <a:extLst>
                  <a:ext uri="{FF2B5EF4-FFF2-40B4-BE49-F238E27FC236}">
                    <a16:creationId xmlns:a16="http://schemas.microsoft.com/office/drawing/2014/main" id="{4FFA6FF0-5C79-AC46-ADED-DC77A30C0D61}"/>
                  </a:ext>
                </a:extLst>
              </p:cNvPr>
              <p:cNvSpPr txBox="1">
                <a:spLocks noRot="1" noChangeAspect="1" noMove="1" noResize="1" noEditPoints="1" noAdjustHandles="1" noChangeArrowheads="1" noChangeShapeType="1" noTextEdit="1"/>
              </p:cNvSpPr>
              <p:nvPr/>
            </p:nvSpPr>
            <p:spPr>
              <a:xfrm>
                <a:off x="1076115" y="3987400"/>
                <a:ext cx="3342676" cy="100171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A6E2FD8A-5B11-E944-8043-552C7CEBF954}"/>
                  </a:ext>
                </a:extLst>
              </p:cNvPr>
              <p:cNvSpPr/>
              <p:nvPr/>
            </p:nvSpPr>
            <p:spPr>
              <a:xfrm>
                <a:off x="936073" y="5370518"/>
                <a:ext cx="5151410" cy="707886"/>
              </a:xfrm>
              <a:prstGeom prst="rect">
                <a:avLst/>
              </a:prstGeom>
            </p:spPr>
            <p:txBody>
              <a:bodyPr wrap="none">
                <a:spAutoFit/>
              </a:bodyPr>
              <a:lstStyle/>
              <a:p>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𝑉</m:t>
                    </m:r>
                  </m:oMath>
                </a14:m>
                <a:r>
                  <a:rPr lang="en-US" sz="2000" dirty="0"/>
                  <a:t>| = the # of unique words types in vocabulary</a:t>
                </a:r>
                <a:br>
                  <a:rPr lang="en-US" sz="2000" dirty="0"/>
                </a:br>
                <a:r>
                  <a:rPr lang="en-US" sz="2000" dirty="0"/>
                  <a:t>(including an extra 1 for </a:t>
                </a:r>
                <a:r>
                  <a:rPr lang="en-US" sz="2000" dirty="0">
                    <a:solidFill>
                      <a:srgbClr val="C00000"/>
                    </a:solidFill>
                  </a:rPr>
                  <a:t>&lt;UNK&gt;</a:t>
                </a:r>
                <a:r>
                  <a:rPr lang="en-US" sz="2000" dirty="0"/>
                  <a:t>)</a:t>
                </a:r>
              </a:p>
            </p:txBody>
          </p:sp>
        </mc:Choice>
        <mc:Fallback>
          <p:sp>
            <p:nvSpPr>
              <p:cNvPr id="20" name="Rectangle 19">
                <a:extLst>
                  <a:ext uri="{FF2B5EF4-FFF2-40B4-BE49-F238E27FC236}">
                    <a16:creationId xmlns:a16="http://schemas.microsoft.com/office/drawing/2014/main" id="{A6E2FD8A-5B11-E944-8043-552C7CEBF954}"/>
                  </a:ext>
                </a:extLst>
              </p:cNvPr>
              <p:cNvSpPr>
                <a:spLocks noRot="1" noChangeAspect="1" noMove="1" noResize="1" noEditPoints="1" noAdjustHandles="1" noChangeArrowheads="1" noChangeShapeType="1" noTextEdit="1"/>
              </p:cNvSpPr>
              <p:nvPr/>
            </p:nvSpPr>
            <p:spPr>
              <a:xfrm>
                <a:off x="936073" y="5370518"/>
                <a:ext cx="5151410" cy="707886"/>
              </a:xfrm>
              <a:prstGeom prst="rect">
                <a:avLst/>
              </a:prstGeom>
              <a:blipFill>
                <a:blip r:embed="rId4"/>
                <a:stretch>
                  <a:fillRect l="-1229" t="-3509" r="-246" b="-14035"/>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892B1DB5-C078-EA4D-8A20-B0B31AC5EDEB}"/>
              </a:ext>
            </a:extLst>
          </p:cNvPr>
          <p:cNvSpPr/>
          <p:nvPr/>
        </p:nvSpPr>
        <p:spPr>
          <a:xfrm>
            <a:off x="-173541" y="-95421"/>
            <a:ext cx="12395200" cy="7048839"/>
          </a:xfrm>
          <a:prstGeom prst="rect">
            <a:avLst/>
          </a:prstGeom>
          <a:solidFill>
            <a:schemeClr val="lt1">
              <a:alpha val="93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FAA3C30-B26F-9F4C-9200-C654C56E50D2}"/>
              </a:ext>
            </a:extLst>
          </p:cNvPr>
          <p:cNvSpPr/>
          <p:nvPr/>
        </p:nvSpPr>
        <p:spPr>
          <a:xfrm>
            <a:off x="1526281" y="1421295"/>
            <a:ext cx="9525000" cy="3755976"/>
          </a:xfrm>
          <a:prstGeom prst="rect">
            <a:avLst/>
          </a:prstGeom>
          <a:solidFill>
            <a:schemeClr val="accent4">
              <a:lumMod val="40000"/>
              <a:lumOff val="60000"/>
              <a:alpha val="87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71CF5584-3224-094F-8F1A-242F953D49DF}"/>
                  </a:ext>
                </a:extLst>
              </p:cNvPr>
              <p:cNvSpPr txBox="1">
                <a:spLocks/>
              </p:cNvSpPr>
              <p:nvPr/>
            </p:nvSpPr>
            <p:spPr>
              <a:xfrm>
                <a:off x="2543753" y="2026388"/>
                <a:ext cx="8430519" cy="23394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b="1" dirty="0">
                    <a:latin typeface="Avenir Light" panose="020B0402020203020204" pitchFamily="34" charset="77"/>
                  </a:rPr>
                  <a:t>Our model is properly parameterized with </a:t>
                </a:r>
                <a14:m>
                  <m:oMath xmlns:m="http://schemas.openxmlformats.org/officeDocument/2006/math">
                    <m:r>
                      <a:rPr lang="en-US" sz="2400" b="1" i="1" smtClean="0">
                        <a:solidFill>
                          <a:srgbClr val="C00000"/>
                        </a:solidFill>
                        <a:latin typeface="Cambria Math" panose="02040503050406030204" pitchFamily="18" charset="0"/>
                      </a:rPr>
                      <m:t>𝜶</m:t>
                    </m:r>
                  </m:oMath>
                </a14:m>
                <a:r>
                  <a:rPr lang="en-US" sz="2400" b="1" dirty="0">
                    <a:latin typeface="Avenir Light" panose="020B0402020203020204" pitchFamily="34" charset="77"/>
                  </a:rPr>
                  <a:t> and </a:t>
                </a:r>
                <a14:m>
                  <m:oMath xmlns:m="http://schemas.openxmlformats.org/officeDocument/2006/math">
                    <m:r>
                      <a:rPr lang="en-US" sz="2400" b="1" i="1" smtClean="0">
                        <a:solidFill>
                          <a:srgbClr val="C00000"/>
                        </a:solidFill>
                        <a:latin typeface="Cambria Math" panose="02040503050406030204" pitchFamily="18" charset="0"/>
                      </a:rPr>
                      <m:t>𝜷</m:t>
                    </m:r>
                  </m:oMath>
                </a14:m>
                <a:r>
                  <a:rPr lang="en-US" sz="2400" b="1" dirty="0">
                    <a:latin typeface="Avenir Light" panose="020B0402020203020204" pitchFamily="34" charset="77"/>
                  </a:rPr>
                  <a:t>.</a:t>
                </a:r>
              </a:p>
              <a:p>
                <a:pPr marL="0" indent="0">
                  <a:lnSpc>
                    <a:spcPct val="150000"/>
                  </a:lnSpc>
                  <a:buNone/>
                </a:pPr>
                <a:r>
                  <a:rPr lang="en-US" sz="2400" b="1" dirty="0">
                    <a:latin typeface="Avenir Light" panose="020B0402020203020204" pitchFamily="34" charset="77"/>
                  </a:rPr>
                  <a:t>So, instead of calculating the probability of text, we are actually interested in fixing the parameters at particular values and determining the </a:t>
                </a:r>
                <a:r>
                  <a:rPr lang="en-US" sz="2400" b="1" dirty="0">
                    <a:solidFill>
                      <a:srgbClr val="C00000"/>
                    </a:solidFill>
                    <a:latin typeface="Avenir Light" panose="020B0402020203020204" pitchFamily="34" charset="77"/>
                  </a:rPr>
                  <a:t>likelihood of the data</a:t>
                </a:r>
                <a:r>
                  <a:rPr lang="en-US" sz="2400" b="1" dirty="0">
                    <a:latin typeface="Avenir Light" panose="020B0402020203020204" pitchFamily="34" charset="77"/>
                  </a:rPr>
                  <a:t>.</a:t>
                </a:r>
              </a:p>
            </p:txBody>
          </p:sp>
        </mc:Choice>
        <mc:Fallback>
          <p:sp>
            <p:nvSpPr>
              <p:cNvPr id="13" name="Content Placeholder 2">
                <a:extLst>
                  <a:ext uri="{FF2B5EF4-FFF2-40B4-BE49-F238E27FC236}">
                    <a16:creationId xmlns:a16="http://schemas.microsoft.com/office/drawing/2014/main" id="{71CF5584-3224-094F-8F1A-242F953D49DF}"/>
                  </a:ext>
                </a:extLst>
              </p:cNvPr>
              <p:cNvSpPr txBox="1">
                <a:spLocks noRot="1" noChangeAspect="1" noMove="1" noResize="1" noEditPoints="1" noAdjustHandles="1" noChangeArrowheads="1" noChangeShapeType="1" noTextEdit="1"/>
              </p:cNvSpPr>
              <p:nvPr/>
            </p:nvSpPr>
            <p:spPr>
              <a:xfrm>
                <a:off x="2543753" y="2026388"/>
                <a:ext cx="8430519" cy="2339447"/>
              </a:xfrm>
              <a:prstGeom prst="rect">
                <a:avLst/>
              </a:prstGeom>
              <a:blipFill>
                <a:blip r:embed="rId5"/>
                <a:stretch>
                  <a:fillRect l="-1203" b="-7568"/>
                </a:stretch>
              </a:blipFill>
            </p:spPr>
            <p:txBody>
              <a:bodyPr/>
              <a:lstStyle/>
              <a:p>
                <a:r>
                  <a:rPr lang="en-US">
                    <a:noFill/>
                  </a:rPr>
                  <a:t> </a:t>
                </a:r>
              </a:p>
            </p:txBody>
          </p:sp>
        </mc:Fallback>
      </mc:AlternateContent>
    </p:spTree>
    <p:extLst>
      <p:ext uri="{BB962C8B-B14F-4D97-AF65-F5344CB8AC3E}">
        <p14:creationId xmlns:p14="http://schemas.microsoft.com/office/powerpoint/2010/main" val="37822513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67</a:t>
            </a:fld>
            <a:endParaRPr lang="en-US"/>
          </a:p>
        </p:txBody>
      </p:sp>
      <p:sp>
        <p:nvSpPr>
          <p:cNvPr id="18" name="Content Placeholder 2">
            <a:extLst>
              <a:ext uri="{FF2B5EF4-FFF2-40B4-BE49-F238E27FC236}">
                <a16:creationId xmlns:a16="http://schemas.microsoft.com/office/drawing/2014/main" id="{04F88AF2-07E6-8940-BCA9-D4110653E1C7}"/>
              </a:ext>
            </a:extLst>
          </p:cNvPr>
          <p:cNvSpPr txBox="1">
            <a:spLocks/>
          </p:cNvSpPr>
          <p:nvPr/>
        </p:nvSpPr>
        <p:spPr>
          <a:xfrm>
            <a:off x="361950" y="3668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BIGRAM ISSUES?</a:t>
            </a:r>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7E209105-B426-A04F-8D24-A3F8F31BB6AB}"/>
                  </a:ext>
                </a:extLst>
              </p:cNvPr>
              <p:cNvSpPr txBox="1">
                <a:spLocks/>
              </p:cNvSpPr>
              <p:nvPr/>
            </p:nvSpPr>
            <p:spPr>
              <a:xfrm>
                <a:off x="1076115" y="1487481"/>
                <a:ext cx="736143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For a fixed </a:t>
                </a:r>
                <a14:m>
                  <m:oMath xmlns:m="http://schemas.openxmlformats.org/officeDocument/2006/math">
                    <m:r>
                      <a:rPr lang="en-US" sz="2400" b="1" i="1">
                        <a:solidFill>
                          <a:srgbClr val="C00000"/>
                        </a:solidFill>
                        <a:latin typeface="Cambria Math" panose="02040503050406030204" pitchFamily="18" charset="0"/>
                      </a:rPr>
                      <m:t>𝜶</m:t>
                    </m:r>
                  </m:oMath>
                </a14:m>
                <a:r>
                  <a:rPr lang="en-US" sz="2400" b="1" dirty="0">
                    <a:latin typeface="Avenir Light" panose="020B0402020203020204" pitchFamily="34" charset="77"/>
                  </a:rPr>
                  <a:t> and </a:t>
                </a:r>
                <a14:m>
                  <m:oMath xmlns:m="http://schemas.openxmlformats.org/officeDocument/2006/math">
                    <m:r>
                      <a:rPr lang="en-US" sz="2400" b="1" i="1">
                        <a:solidFill>
                          <a:srgbClr val="C00000"/>
                        </a:solidFill>
                        <a:latin typeface="Cambria Math" panose="02040503050406030204" pitchFamily="18" charset="0"/>
                      </a:rPr>
                      <m:t>𝜷</m:t>
                    </m:r>
                  </m:oMath>
                </a14:m>
                <a:r>
                  <a:rPr lang="en-US" sz="2400" b="1" dirty="0">
                    <a:latin typeface="Avenir Light" panose="020B0402020203020204" pitchFamily="34" charset="77"/>
                  </a:rPr>
                  <a:t>:</a:t>
                </a:r>
                <a:r>
                  <a:rPr lang="en-US" sz="2400" b="1" dirty="0">
                    <a:solidFill>
                      <a:schemeClr val="accent5">
                        <a:lumMod val="75000"/>
                      </a:schemeClr>
                    </a:solidFill>
                    <a:latin typeface="Avenir Light" panose="020B0402020203020204" pitchFamily="34" charset="77"/>
                  </a:rPr>
                  <a:t> </a:t>
                </a:r>
                <a:endParaRPr lang="en-US" sz="2400" dirty="0">
                  <a:latin typeface="Avenir Light" panose="020B0402020203020204" pitchFamily="34" charset="77"/>
                </a:endParaRPr>
              </a:p>
            </p:txBody>
          </p:sp>
        </mc:Choice>
        <mc:Fallback>
          <p:sp>
            <p:nvSpPr>
              <p:cNvPr id="11" name="Content Placeholder 2">
                <a:extLst>
                  <a:ext uri="{FF2B5EF4-FFF2-40B4-BE49-F238E27FC236}">
                    <a16:creationId xmlns:a16="http://schemas.microsoft.com/office/drawing/2014/main" id="{7E209105-B426-A04F-8D24-A3F8F31BB6AB}"/>
                  </a:ext>
                </a:extLst>
              </p:cNvPr>
              <p:cNvSpPr txBox="1">
                <a:spLocks noRot="1" noChangeAspect="1" noMove="1" noResize="1" noEditPoints="1" noAdjustHandles="1" noChangeArrowheads="1" noChangeShapeType="1" noTextEdit="1"/>
              </p:cNvSpPr>
              <p:nvPr/>
            </p:nvSpPr>
            <p:spPr>
              <a:xfrm>
                <a:off x="1076115" y="1487481"/>
                <a:ext cx="7361438" cy="696060"/>
              </a:xfrm>
              <a:prstGeom prst="rect">
                <a:avLst/>
              </a:prstGeom>
              <a:blipFill>
                <a:blip r:embed="rId2"/>
                <a:stretch>
                  <a:fillRect l="-12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99FAB54C-49B4-EF4E-93AB-4913D1E1B04D}"/>
                  </a:ext>
                </a:extLst>
              </p:cNvPr>
              <p:cNvSpPr/>
              <p:nvPr/>
            </p:nvSpPr>
            <p:spPr>
              <a:xfrm>
                <a:off x="3476415" y="2468481"/>
                <a:ext cx="6405269" cy="960519"/>
              </a:xfrm>
              <a:prstGeom prst="rect">
                <a:avLst/>
              </a:prstGeom>
            </p:spPr>
            <p:txBody>
              <a:bodyPr wrap="square">
                <a:spAutoFit/>
              </a:bodyPr>
              <a:lstStyle/>
              <a:p>
                <a14:m>
                  <m:oMath xmlns:m="http://schemas.openxmlformats.org/officeDocument/2006/math">
                    <m:r>
                      <a:rPr lang="en-US" sz="2800" b="0" i="1" dirty="0" smtClean="0">
                        <a:latin typeface="Cambria Math" panose="02040503050406030204" pitchFamily="18" charset="0"/>
                      </a:rPr>
                      <m:t>𝜃</m:t>
                    </m:r>
                    <m:d>
                      <m:dPr>
                        <m:ctrlPr>
                          <a:rPr lang="en-US" sz="2800" i="1" dirty="0">
                            <a:latin typeface="Cambria Math" panose="02040503050406030204" pitchFamily="18" charset="0"/>
                          </a:rPr>
                        </m:ctrlPr>
                      </m:dPr>
                      <m:e>
                        <m:sSub>
                          <m:sSubPr>
                            <m:ctrlPr>
                              <a:rPr lang="en-US" sz="2800" i="1" dirty="0">
                                <a:solidFill>
                                  <a:srgbClr val="C00000"/>
                                </a:solidFill>
                                <a:latin typeface="Cambria Math" panose="02040503050406030204" pitchFamily="18" charset="0"/>
                              </a:rPr>
                            </m:ctrlPr>
                          </m:sSubPr>
                          <m:e>
                            <m:r>
                              <m:rPr>
                                <m:sty m:val="p"/>
                              </m:rPr>
                              <a:rPr lang="en-US" sz="2800" dirty="0">
                                <a:solidFill>
                                  <a:srgbClr val="C00000"/>
                                </a:solidFill>
                                <a:latin typeface="Cambria Math" panose="02040503050406030204" pitchFamily="18" charset="0"/>
                              </a:rPr>
                              <m:t>w</m:t>
                            </m:r>
                          </m:e>
                          <m:sub>
                            <m:r>
                              <a:rPr lang="en-US" sz="2800" dirty="0">
                                <a:solidFill>
                                  <a:srgbClr val="C00000"/>
                                </a:solidFill>
                                <a:latin typeface="Cambria Math" panose="02040503050406030204" pitchFamily="18" charset="0"/>
                              </a:rPr>
                              <m:t>,</m:t>
                            </m:r>
                          </m:sub>
                        </m:sSub>
                        <m:sSup>
                          <m:sSupPr>
                            <m:ctrlPr>
                              <a:rPr lang="en-US" sz="2800" i="1" dirty="0">
                                <a:solidFill>
                                  <a:srgbClr val="C00000"/>
                                </a:solidFill>
                                <a:latin typeface="Cambria Math" panose="02040503050406030204" pitchFamily="18" charset="0"/>
                              </a:rPr>
                            </m:ctrlPr>
                          </m:sSupPr>
                          <m:e>
                            <m:r>
                              <m:rPr>
                                <m:sty m:val="p"/>
                              </m:rPr>
                              <a:rPr lang="en-US" sz="2800" dirty="0">
                                <a:solidFill>
                                  <a:srgbClr val="C00000"/>
                                </a:solidFill>
                                <a:latin typeface="Cambria Math" panose="02040503050406030204" pitchFamily="18" charset="0"/>
                              </a:rPr>
                              <m:t>w</m:t>
                            </m:r>
                          </m:e>
                          <m:sup>
                            <m:r>
                              <a:rPr lang="en-US" sz="2800" dirty="0">
                                <a:solidFill>
                                  <a:srgbClr val="C00000"/>
                                </a:solidFill>
                                <a:latin typeface="Cambria Math" panose="02040503050406030204" pitchFamily="18" charset="0"/>
                              </a:rPr>
                              <m:t>′</m:t>
                            </m:r>
                          </m:sup>
                        </m:sSup>
                      </m:e>
                    </m:d>
                    <m:r>
                      <a:rPr lang="en-US" sz="2800" dirty="0">
                        <a:latin typeface="Cambria Math" panose="02040503050406030204" pitchFamily="18" charset="0"/>
                      </a:rPr>
                      <m:t>=</m:t>
                    </m:r>
                  </m:oMath>
                </a14:m>
                <a:r>
                  <a:rPr lang="en-US" sz="2800" dirty="0">
                    <a:solidFill>
                      <a:schemeClr val="accent5">
                        <a:lumMod val="75000"/>
                      </a:schemeClr>
                    </a:solidFill>
                    <a:latin typeface="Avenir Light" panose="020B0402020203020204" pitchFamily="34" charset="77"/>
                  </a:rPr>
                  <a:t> </a:t>
                </a:r>
                <a14:m>
                  <m:oMath xmlns:m="http://schemas.openxmlformats.org/officeDocument/2006/math">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𝑤</m:t>
                                </m:r>
                                <m:r>
                                  <a:rPr lang="en-US" sz="2800" i="1">
                                    <a:solidFill>
                                      <a:srgbClr val="C00000"/>
                                    </a:solidFill>
                                    <a:latin typeface="Cambria Math" panose="02040503050406030204" pitchFamily="18" charset="0"/>
                                  </a:rPr>
                                  <m:t>,</m:t>
                                </m:r>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𝑤</m:t>
                                    </m:r>
                                  </m:e>
                                  <m:sup>
                                    <m:r>
                                      <a:rPr lang="en-US" sz="2800" i="1">
                                        <a:solidFill>
                                          <a:srgbClr val="C00000"/>
                                        </a:solidFill>
                                        <a:latin typeface="Cambria Math" panose="02040503050406030204" pitchFamily="18" charset="0"/>
                                      </a:rPr>
                                      <m:t>′</m:t>
                                    </m:r>
                                  </m:sup>
                                </m:sSup>
                              </m:e>
                              <m:sub>
                                <m:r>
                                  <a:rPr lang="en-US" sz="2800" i="1">
                                    <a:solidFill>
                                      <a:srgbClr val="C00000"/>
                                    </a:solidFill>
                                    <a:latin typeface="Cambria Math" panose="02040503050406030204" pitchFamily="18" charset="0"/>
                                  </a:rPr>
                                  <m:t> </m:t>
                                </m:r>
                              </m:sub>
                            </m:sSub>
                          </m:sub>
                        </m:sSub>
                        <m:d>
                          <m:dPr>
                            <m:ctrlPr>
                              <a:rPr lang="en-US" sz="2800" i="1">
                                <a:solidFill>
                                  <a:srgbClr val="C00000"/>
                                </a:solidFill>
                                <a:latin typeface="Cambria Math" panose="02040503050406030204" pitchFamily="18" charset="0"/>
                              </a:rPr>
                            </m:ctrlPr>
                          </m:dPr>
                          <m:e>
                            <m:r>
                              <a:rPr lang="en-US" sz="2800" b="1" i="1">
                                <a:latin typeface="Cambria Math" panose="02040503050406030204" pitchFamily="18" charset="0"/>
                              </a:rPr>
                              <m:t>𝒅</m:t>
                            </m:r>
                          </m:e>
                        </m:d>
                        <m:r>
                          <a:rPr lang="en-US" sz="2800" b="0" i="1" smtClean="0">
                            <a:latin typeface="Cambria Math" panose="02040503050406030204" pitchFamily="18" charset="0"/>
                          </a:rPr>
                          <m:t> + </m:t>
                        </m:r>
                        <m:r>
                          <a:rPr lang="en-US" sz="2800" b="0" i="1" smtClean="0">
                            <a:latin typeface="Cambria Math" panose="02040503050406030204" pitchFamily="18" charset="0"/>
                          </a:rPr>
                          <m:t>𝛽</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sSup>
                          <m:sSupPr>
                            <m:ctrlPr>
                              <a:rPr lang="en-US" sz="2800" i="1" dirty="0">
                                <a:solidFill>
                                  <a:srgbClr val="C00000"/>
                                </a:solidFill>
                                <a:latin typeface="Cambria Math" panose="02040503050406030204" pitchFamily="18" charset="0"/>
                              </a:rPr>
                            </m:ctrlPr>
                          </m:sSupPr>
                          <m:e>
                            <m:r>
                              <m:rPr>
                                <m:sty m:val="p"/>
                              </m:rPr>
                              <a:rPr lang="en-US" sz="2800" dirty="0">
                                <a:solidFill>
                                  <a:srgbClr val="C00000"/>
                                </a:solidFill>
                                <a:latin typeface="Cambria Math" panose="02040503050406030204" pitchFamily="18" charset="0"/>
                              </a:rPr>
                              <m:t>w</m:t>
                            </m:r>
                          </m:e>
                          <m:sup>
                            <m:r>
                              <a:rPr lang="en-US" sz="2800" dirty="0">
                                <a:solidFill>
                                  <a:srgbClr val="C00000"/>
                                </a:solidFill>
                                <a:latin typeface="Cambria Math" panose="02040503050406030204" pitchFamily="18" charset="0"/>
                              </a:rPr>
                              <m:t>′</m:t>
                            </m:r>
                          </m:sup>
                        </m:sSup>
                        <m:r>
                          <a:rPr lang="en-US" sz="2800" b="0" i="1" smtClean="0">
                            <a:latin typeface="Cambria Math" panose="02040503050406030204" pitchFamily="18" charset="0"/>
                          </a:rPr>
                          <m:t>) </m:t>
                        </m:r>
                      </m:num>
                      <m:den>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𝑤</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𝑤</m:t>
                                </m:r>
                                <m:r>
                                  <a:rPr lang="en-US" sz="2800" i="1">
                                    <a:solidFill>
                                      <a:srgbClr val="C00000"/>
                                    </a:solidFill>
                                    <a:latin typeface="Cambria Math" panose="02040503050406030204" pitchFamily="18" charset="0"/>
                                  </a:rPr>
                                  <m:t>∗</m:t>
                                </m:r>
                              </m:e>
                              <m:sub>
                                <m:r>
                                  <a:rPr lang="en-US" sz="2800" i="1">
                                    <a:solidFill>
                                      <a:srgbClr val="C00000"/>
                                    </a:solidFill>
                                    <a:latin typeface="Cambria Math" panose="02040503050406030204" pitchFamily="18" charset="0"/>
                                  </a:rPr>
                                  <m:t> </m:t>
                                </m:r>
                              </m:sub>
                            </m:sSub>
                          </m:sub>
                        </m:sSub>
                        <m:d>
                          <m:dPr>
                            <m:ctrlPr>
                              <a:rPr lang="en-US" sz="2800" i="1">
                                <a:solidFill>
                                  <a:srgbClr val="C00000"/>
                                </a:solidFill>
                                <a:latin typeface="Cambria Math" panose="02040503050406030204" pitchFamily="18" charset="0"/>
                              </a:rPr>
                            </m:ctrlPr>
                          </m:dPr>
                          <m:e>
                            <m:r>
                              <a:rPr lang="en-US" sz="2800" b="1" i="1">
                                <a:latin typeface="Cambria Math" panose="02040503050406030204" pitchFamily="18" charset="0"/>
                              </a:rPr>
                              <m:t>𝒅</m:t>
                            </m:r>
                          </m:e>
                        </m:d>
                        <m:r>
                          <a:rPr lang="en-US" sz="2800" b="1" i="1" smtClean="0">
                            <a:latin typeface="Cambria Math" panose="02040503050406030204" pitchFamily="18" charset="0"/>
                          </a:rPr>
                          <m:t> </m:t>
                        </m:r>
                        <m:r>
                          <a:rPr lang="en-US" sz="2800" b="0" i="1" smtClean="0">
                            <a:latin typeface="Cambria Math" panose="02040503050406030204" pitchFamily="18" charset="0"/>
                          </a:rPr>
                          <m:t>+ </m:t>
                        </m:r>
                        <m:r>
                          <a:rPr lang="en-US" sz="2800" b="0" i="1" smtClean="0">
                            <a:latin typeface="Cambria Math" panose="02040503050406030204" pitchFamily="18" charset="0"/>
                          </a:rPr>
                          <m:t>𝛽</m:t>
                        </m:r>
                      </m:den>
                    </m:f>
                  </m:oMath>
                </a14:m>
                <a:endParaRPr lang="en-US" sz="2800" dirty="0"/>
              </a:p>
            </p:txBody>
          </p:sp>
        </mc:Choice>
        <mc:Fallback>
          <p:sp>
            <p:nvSpPr>
              <p:cNvPr id="12" name="Rectangle 11">
                <a:extLst>
                  <a:ext uri="{FF2B5EF4-FFF2-40B4-BE49-F238E27FC236}">
                    <a16:creationId xmlns:a16="http://schemas.microsoft.com/office/drawing/2014/main" id="{99FAB54C-49B4-EF4E-93AB-4913D1E1B04D}"/>
                  </a:ext>
                </a:extLst>
              </p:cNvPr>
              <p:cNvSpPr>
                <a:spLocks noRot="1" noChangeAspect="1" noMove="1" noResize="1" noEditPoints="1" noAdjustHandles="1" noChangeArrowheads="1" noChangeShapeType="1" noTextEdit="1"/>
              </p:cNvSpPr>
              <p:nvPr/>
            </p:nvSpPr>
            <p:spPr>
              <a:xfrm>
                <a:off x="3476415" y="2468481"/>
                <a:ext cx="6405269" cy="960519"/>
              </a:xfrm>
              <a:prstGeom prst="rect">
                <a:avLst/>
              </a:prstGeom>
              <a:blipFill>
                <a:blip r:embed="rId3"/>
                <a:stretch>
                  <a:fillRect l="-395"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4FFA6FF0-5C79-AC46-ADED-DC77A30C0D61}"/>
                  </a:ext>
                </a:extLst>
              </p:cNvPr>
              <p:cNvSpPr txBox="1">
                <a:spLocks/>
              </p:cNvSpPr>
              <p:nvPr/>
            </p:nvSpPr>
            <p:spPr>
              <a:xfrm>
                <a:off x="3565315" y="3625007"/>
                <a:ext cx="3342676" cy="10017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b="0" i="1" dirty="0" smtClean="0">
                        <a:latin typeface="Cambria Math" panose="02040503050406030204" pitchFamily="18" charset="0"/>
                      </a:rPr>
                      <m:t>𝜃</m:t>
                    </m:r>
                    <m:r>
                      <a:rPr lang="en-US" b="0" i="0" dirty="0" smtClean="0">
                        <a:latin typeface="Cambria Math" panose="02040503050406030204" pitchFamily="18" charset="0"/>
                      </a:rPr>
                      <m:t>(</m:t>
                    </m:r>
                    <m:r>
                      <m:rPr>
                        <m:sty m:val="p"/>
                      </m:rPr>
                      <a:rPr lang="en-US" b="0" i="0" dirty="0" smtClean="0">
                        <a:solidFill>
                          <a:srgbClr val="C00000"/>
                        </a:solidFill>
                        <a:latin typeface="Cambria Math" panose="02040503050406030204" pitchFamily="18" charset="0"/>
                      </a:rPr>
                      <m:t>w</m:t>
                    </m:r>
                    <m:r>
                      <a:rPr lang="en-US" b="0" i="0" dirty="0" smtClean="0">
                        <a:solidFill>
                          <a:srgbClr val="C00000"/>
                        </a:solidFill>
                        <a:latin typeface="Cambria Math" panose="02040503050406030204" pitchFamily="18" charset="0"/>
                      </a:rPr>
                      <m:t>′)</m:t>
                    </m:r>
                  </m:oMath>
                </a14:m>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 </a:t>
                </a:r>
                <a14:m>
                  <m:oMath xmlns:m="http://schemas.openxmlformats.org/officeDocument/2006/math">
                    <m:f>
                      <m:fPr>
                        <m:ctrlPr>
                          <a:rPr lang="en-US"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rgbClr val="C00000"/>
                                </a:solidFill>
                                <a:latin typeface="Cambria Math" panose="02040503050406030204" pitchFamily="18" charset="0"/>
                              </a:rPr>
                              <m:t>𝑤</m:t>
                            </m:r>
                            <m:r>
                              <a:rPr lang="en-US" b="0" i="1" smtClean="0">
                                <a:solidFill>
                                  <a:srgbClr val="C00000"/>
                                </a:solidFill>
                                <a:latin typeface="Cambria Math" panose="02040503050406030204" pitchFamily="18" charset="0"/>
                              </a:rPr>
                              <m:t>′</m:t>
                            </m:r>
                          </m:sub>
                        </m:sSub>
                        <m:d>
                          <m:dPr>
                            <m:ctrlPr>
                              <a:rPr lang="en-US" b="0"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𝒅</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num>
                      <m:den>
                        <m:sSub>
                          <m:sSubPr>
                            <m:ctrlPr>
                              <a:rPr lang="en-US" i="1">
                                <a:latin typeface="Cambria Math" panose="02040503050406030204" pitchFamily="18" charset="0"/>
                              </a:rPr>
                            </m:ctrlPr>
                          </m:sSubPr>
                          <m:e>
                            <m:r>
                              <a:rPr lang="en-US" i="1">
                                <a:latin typeface="Cambria Math" panose="02040503050406030204" pitchFamily="18" charset="0"/>
                              </a:rPr>
                              <m:t>𝑛</m:t>
                            </m:r>
                          </m:e>
                          <m:sub>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e>
                              <m:sub>
                                <m:r>
                                  <a:rPr lang="en-US" b="0" i="1" smtClean="0">
                                    <a:solidFill>
                                      <a:srgbClr val="C00000"/>
                                    </a:solidFill>
                                    <a:latin typeface="Cambria Math" panose="02040503050406030204" pitchFamily="18" charset="0"/>
                                  </a:rPr>
                                  <m:t>∗</m:t>
                                </m:r>
                              </m:sub>
                            </m:sSub>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𝑉</m:t>
                        </m:r>
                        <m:r>
                          <a:rPr lang="en-US" b="0" i="1" smtClean="0">
                            <a:solidFill>
                              <a:schemeClr val="tx1"/>
                            </a:solidFill>
                            <a:latin typeface="Cambria Math" panose="02040503050406030204" pitchFamily="18" charset="0"/>
                          </a:rPr>
                          <m:t>|</m:t>
                        </m:r>
                      </m:den>
                    </m:f>
                  </m:oMath>
                </a14:m>
                <a:endParaRPr lang="en-US" dirty="0">
                  <a:solidFill>
                    <a:schemeClr val="accent5">
                      <a:lumMod val="75000"/>
                    </a:schemeClr>
                  </a:solidFill>
                  <a:latin typeface="Avenir Light" panose="020B0402020203020204" pitchFamily="34" charset="77"/>
                </a:endParaRPr>
              </a:p>
            </p:txBody>
          </p:sp>
        </mc:Choice>
        <mc:Fallback>
          <p:sp>
            <p:nvSpPr>
              <p:cNvPr id="19" name="Content Placeholder 2">
                <a:extLst>
                  <a:ext uri="{FF2B5EF4-FFF2-40B4-BE49-F238E27FC236}">
                    <a16:creationId xmlns:a16="http://schemas.microsoft.com/office/drawing/2014/main" id="{4FFA6FF0-5C79-AC46-ADED-DC77A30C0D61}"/>
                  </a:ext>
                </a:extLst>
              </p:cNvPr>
              <p:cNvSpPr txBox="1">
                <a:spLocks noRot="1" noChangeAspect="1" noMove="1" noResize="1" noEditPoints="1" noAdjustHandles="1" noChangeArrowheads="1" noChangeShapeType="1" noTextEdit="1"/>
              </p:cNvSpPr>
              <p:nvPr/>
            </p:nvSpPr>
            <p:spPr>
              <a:xfrm>
                <a:off x="3565315" y="3625007"/>
                <a:ext cx="3342676" cy="100171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A6E2FD8A-5B11-E944-8043-552C7CEBF954}"/>
                  </a:ext>
                </a:extLst>
              </p:cNvPr>
              <p:cNvSpPr/>
              <p:nvPr/>
            </p:nvSpPr>
            <p:spPr>
              <a:xfrm>
                <a:off x="3476415" y="5207759"/>
                <a:ext cx="5151410" cy="707886"/>
              </a:xfrm>
              <a:prstGeom prst="rect">
                <a:avLst/>
              </a:prstGeom>
            </p:spPr>
            <p:txBody>
              <a:bodyPr wrap="none">
                <a:spAutoFit/>
              </a:bodyPr>
              <a:lstStyle/>
              <a:p>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𝑉</m:t>
                    </m:r>
                  </m:oMath>
                </a14:m>
                <a:r>
                  <a:rPr lang="en-US" sz="2000" dirty="0"/>
                  <a:t>| = the # of unique words types in vocabulary</a:t>
                </a:r>
                <a:br>
                  <a:rPr lang="en-US" sz="2000" dirty="0"/>
                </a:br>
                <a:r>
                  <a:rPr lang="en-US" sz="2000" dirty="0"/>
                  <a:t>(including an extra 1 for </a:t>
                </a:r>
                <a:r>
                  <a:rPr lang="en-US" sz="2000" dirty="0">
                    <a:solidFill>
                      <a:srgbClr val="C00000"/>
                    </a:solidFill>
                  </a:rPr>
                  <a:t>&lt;UNK&gt;</a:t>
                </a:r>
                <a:r>
                  <a:rPr lang="en-US" sz="2000" dirty="0"/>
                  <a:t>)</a:t>
                </a:r>
              </a:p>
            </p:txBody>
          </p:sp>
        </mc:Choice>
        <mc:Fallback>
          <p:sp>
            <p:nvSpPr>
              <p:cNvPr id="20" name="Rectangle 19">
                <a:extLst>
                  <a:ext uri="{FF2B5EF4-FFF2-40B4-BE49-F238E27FC236}">
                    <a16:creationId xmlns:a16="http://schemas.microsoft.com/office/drawing/2014/main" id="{A6E2FD8A-5B11-E944-8043-552C7CEBF954}"/>
                  </a:ext>
                </a:extLst>
              </p:cNvPr>
              <p:cNvSpPr>
                <a:spLocks noRot="1" noChangeAspect="1" noMove="1" noResize="1" noEditPoints="1" noAdjustHandles="1" noChangeArrowheads="1" noChangeShapeType="1" noTextEdit="1"/>
              </p:cNvSpPr>
              <p:nvPr/>
            </p:nvSpPr>
            <p:spPr>
              <a:xfrm>
                <a:off x="3476415" y="5207759"/>
                <a:ext cx="5151410" cy="707886"/>
              </a:xfrm>
              <a:prstGeom prst="rect">
                <a:avLst/>
              </a:prstGeom>
              <a:blipFill>
                <a:blip r:embed="rId5"/>
                <a:stretch>
                  <a:fillRect l="-1229" t="-3509" r="-246" b="-14035"/>
                </a:stretch>
              </a:blipFill>
            </p:spPr>
            <p:txBody>
              <a:bodyPr/>
              <a:lstStyle/>
              <a:p>
                <a:r>
                  <a:rPr lang="en-US">
                    <a:noFill/>
                  </a:rPr>
                  <a:t> </a:t>
                </a:r>
              </a:p>
            </p:txBody>
          </p:sp>
        </mc:Fallback>
      </mc:AlternateContent>
    </p:spTree>
    <p:extLst>
      <p:ext uri="{BB962C8B-B14F-4D97-AF65-F5344CB8AC3E}">
        <p14:creationId xmlns:p14="http://schemas.microsoft.com/office/powerpoint/2010/main" val="1718045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68</a:t>
            </a:fld>
            <a:endParaRPr lang="en-US"/>
          </a:p>
        </p:txBody>
      </p:sp>
      <p:sp>
        <p:nvSpPr>
          <p:cNvPr id="11" name="Content Placeholder 2">
            <a:extLst>
              <a:ext uri="{FF2B5EF4-FFF2-40B4-BE49-F238E27FC236}">
                <a16:creationId xmlns:a16="http://schemas.microsoft.com/office/drawing/2014/main" id="{7E209105-B426-A04F-8D24-A3F8F31BB6AB}"/>
              </a:ext>
            </a:extLst>
          </p:cNvPr>
          <p:cNvSpPr txBox="1">
            <a:spLocks/>
          </p:cNvSpPr>
          <p:nvPr/>
        </p:nvSpPr>
        <p:spPr>
          <a:xfrm>
            <a:off x="1268307" y="1620040"/>
            <a:ext cx="9655385" cy="36179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highlight>
                  <a:srgbClr val="FFFF00"/>
                </a:highlight>
                <a:latin typeface="Avenir Light" panose="020B0402020203020204" pitchFamily="34" charset="77"/>
              </a:rPr>
              <a:t>IMPORTANT:</a:t>
            </a:r>
          </a:p>
          <a:p>
            <a:pPr marL="0" indent="0">
              <a:lnSpc>
                <a:spcPct val="120000"/>
              </a:lnSpc>
              <a:buNone/>
            </a:pPr>
            <a:r>
              <a:rPr lang="en-US" sz="2400" dirty="0">
                <a:latin typeface="Avenir Light" panose="020B0402020203020204" pitchFamily="34" charset="77"/>
              </a:rPr>
              <a:t>It is common to pad sentences with </a:t>
            </a:r>
            <a:r>
              <a:rPr lang="en-US" sz="2400" b="1" dirty="0">
                <a:solidFill>
                  <a:srgbClr val="C00000"/>
                </a:solidFill>
                <a:latin typeface="Avenir Light" panose="020B0402020203020204" pitchFamily="34" charset="77"/>
              </a:rPr>
              <a:t>&lt;S&gt;</a:t>
            </a:r>
            <a:r>
              <a:rPr lang="en-US" sz="2400" dirty="0">
                <a:solidFill>
                  <a:srgbClr val="C00000"/>
                </a:solidFill>
                <a:latin typeface="Avenir Light" panose="020B0402020203020204" pitchFamily="34" charset="77"/>
              </a:rPr>
              <a:t> </a:t>
            </a:r>
            <a:r>
              <a:rPr lang="en-US" sz="2400" dirty="0">
                <a:latin typeface="Avenir Light" panose="020B0402020203020204" pitchFamily="34" charset="77"/>
              </a:rPr>
              <a:t>tokens on each side, which serve as boundary markers. This helps LMs learn the transitions between sentences. </a:t>
            </a:r>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501DEEA9-B6A9-5D4F-BA49-435F4B54FA1D}"/>
                  </a:ext>
                </a:extLst>
              </p:cNvPr>
              <p:cNvSpPr txBox="1">
                <a:spLocks/>
              </p:cNvSpPr>
              <p:nvPr/>
            </p:nvSpPr>
            <p:spPr>
              <a:xfrm>
                <a:off x="1268307" y="4175835"/>
                <a:ext cx="3613025" cy="469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“I ate. Did you?”</a:t>
                </a:r>
              </a:p>
            </p:txBody>
          </p:sp>
        </mc:Choice>
        <mc:Fallback>
          <p:sp>
            <p:nvSpPr>
              <p:cNvPr id="8" name="Content Placeholder 2">
                <a:extLst>
                  <a:ext uri="{FF2B5EF4-FFF2-40B4-BE49-F238E27FC236}">
                    <a16:creationId xmlns:a16="http://schemas.microsoft.com/office/drawing/2014/main" id="{501DEEA9-B6A9-5D4F-BA49-435F4B54FA1D}"/>
                  </a:ext>
                </a:extLst>
              </p:cNvPr>
              <p:cNvSpPr txBox="1">
                <a:spLocks noRot="1" noChangeAspect="1" noMove="1" noResize="1" noEditPoints="1" noAdjustHandles="1" noChangeArrowheads="1" noChangeShapeType="1" noTextEdit="1"/>
              </p:cNvSpPr>
              <p:nvPr/>
            </p:nvSpPr>
            <p:spPr>
              <a:xfrm>
                <a:off x="1268307" y="4175835"/>
                <a:ext cx="3613025" cy="469673"/>
              </a:xfrm>
              <a:prstGeom prst="rect">
                <a:avLst/>
              </a:prstGeom>
              <a:blipFill>
                <a:blip r:embed="rId2"/>
                <a:stretch>
                  <a:fillRect l="-1049" r="-1399" b="-3947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6A37851A-0A24-F94F-A9EF-45F335E03E0B}"/>
                  </a:ext>
                </a:extLst>
              </p:cNvPr>
              <p:cNvSpPr txBox="1">
                <a:spLocks/>
              </p:cNvSpPr>
              <p:nvPr/>
            </p:nvSpPr>
            <p:spPr>
              <a:xfrm>
                <a:off x="2366577" y="4508467"/>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p:txBody>
          </p:sp>
        </mc:Choice>
        <mc:Fallback>
          <p:sp>
            <p:nvSpPr>
              <p:cNvPr id="9" name="Content Placeholder 2">
                <a:extLst>
                  <a:ext uri="{FF2B5EF4-FFF2-40B4-BE49-F238E27FC236}">
                    <a16:creationId xmlns:a16="http://schemas.microsoft.com/office/drawing/2014/main" id="{6A37851A-0A24-F94F-A9EF-45F335E03E0B}"/>
                  </a:ext>
                </a:extLst>
              </p:cNvPr>
              <p:cNvSpPr txBox="1">
                <a:spLocks noRot="1" noChangeAspect="1" noMove="1" noResize="1" noEditPoints="1" noAdjustHandles="1" noChangeArrowheads="1" noChangeShapeType="1" noTextEdit="1"/>
              </p:cNvSpPr>
              <p:nvPr/>
            </p:nvSpPr>
            <p:spPr>
              <a:xfrm>
                <a:off x="2366577" y="4508467"/>
                <a:ext cx="609602" cy="469672"/>
              </a:xfrm>
              <a:prstGeom prst="rect">
                <a:avLst/>
              </a:prstGeom>
              <a:blipFill>
                <a:blip r:embed="rId3"/>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33275B4F-D0F3-C34D-B5A7-7A50F5C8FED7}"/>
                  </a:ext>
                </a:extLst>
              </p:cNvPr>
              <p:cNvSpPr txBox="1">
                <a:spLocks/>
              </p:cNvSpPr>
              <p:nvPr/>
            </p:nvSpPr>
            <p:spPr>
              <a:xfrm>
                <a:off x="2795126" y="4542880"/>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p:txBody>
          </p:sp>
        </mc:Choice>
        <mc:Fallback>
          <p:sp>
            <p:nvSpPr>
              <p:cNvPr id="13" name="Content Placeholder 2">
                <a:extLst>
                  <a:ext uri="{FF2B5EF4-FFF2-40B4-BE49-F238E27FC236}">
                    <a16:creationId xmlns:a16="http://schemas.microsoft.com/office/drawing/2014/main" id="{33275B4F-D0F3-C34D-B5A7-7A50F5C8FED7}"/>
                  </a:ext>
                </a:extLst>
              </p:cNvPr>
              <p:cNvSpPr txBox="1">
                <a:spLocks noRot="1" noChangeAspect="1" noMove="1" noResize="1" noEditPoints="1" noAdjustHandles="1" noChangeArrowheads="1" noChangeShapeType="1" noTextEdit="1"/>
              </p:cNvSpPr>
              <p:nvPr/>
            </p:nvSpPr>
            <p:spPr>
              <a:xfrm>
                <a:off x="2795126" y="4542880"/>
                <a:ext cx="609602" cy="469672"/>
              </a:xfrm>
              <a:prstGeom prst="rect">
                <a:avLst/>
              </a:prstGeom>
              <a:blipFill>
                <a:blip r:embed="rId4"/>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Content Placeholder 2">
                <a:extLst>
                  <a:ext uri="{FF2B5EF4-FFF2-40B4-BE49-F238E27FC236}">
                    <a16:creationId xmlns:a16="http://schemas.microsoft.com/office/drawing/2014/main" id="{0836584B-81BE-BD48-9EF5-22C7AFFD93E8}"/>
                  </a:ext>
                </a:extLst>
              </p:cNvPr>
              <p:cNvSpPr txBox="1">
                <a:spLocks/>
              </p:cNvSpPr>
              <p:nvPr/>
            </p:nvSpPr>
            <p:spPr>
              <a:xfrm>
                <a:off x="3361505" y="4536211"/>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p:txBody>
          </p:sp>
        </mc:Choice>
        <mc:Fallback>
          <p:sp>
            <p:nvSpPr>
              <p:cNvPr id="14" name="Content Placeholder 2">
                <a:extLst>
                  <a:ext uri="{FF2B5EF4-FFF2-40B4-BE49-F238E27FC236}">
                    <a16:creationId xmlns:a16="http://schemas.microsoft.com/office/drawing/2014/main" id="{0836584B-81BE-BD48-9EF5-22C7AFFD93E8}"/>
                  </a:ext>
                </a:extLst>
              </p:cNvPr>
              <p:cNvSpPr txBox="1">
                <a:spLocks noRot="1" noChangeAspect="1" noMove="1" noResize="1" noEditPoints="1" noAdjustHandles="1" noChangeArrowheads="1" noChangeShapeType="1" noTextEdit="1"/>
              </p:cNvSpPr>
              <p:nvPr/>
            </p:nvSpPr>
            <p:spPr>
              <a:xfrm>
                <a:off x="3361505" y="4536211"/>
                <a:ext cx="609602" cy="469672"/>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0AFFF98C-0A0C-9047-9906-CB1AB5D346F7}"/>
                  </a:ext>
                </a:extLst>
              </p:cNvPr>
              <p:cNvSpPr txBox="1">
                <a:spLocks/>
              </p:cNvSpPr>
              <p:nvPr/>
            </p:nvSpPr>
            <p:spPr>
              <a:xfrm>
                <a:off x="3950034" y="452357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p:txBody>
          </p:sp>
        </mc:Choice>
        <mc:Fallback>
          <p:sp>
            <p:nvSpPr>
              <p:cNvPr id="15" name="Content Placeholder 2">
                <a:extLst>
                  <a:ext uri="{FF2B5EF4-FFF2-40B4-BE49-F238E27FC236}">
                    <a16:creationId xmlns:a16="http://schemas.microsoft.com/office/drawing/2014/main" id="{0AFFF98C-0A0C-9047-9906-CB1AB5D346F7}"/>
                  </a:ext>
                </a:extLst>
              </p:cNvPr>
              <p:cNvSpPr txBox="1">
                <a:spLocks noRot="1" noChangeAspect="1" noMove="1" noResize="1" noEditPoints="1" noAdjustHandles="1" noChangeArrowheads="1" noChangeShapeType="1" noTextEdit="1"/>
              </p:cNvSpPr>
              <p:nvPr/>
            </p:nvSpPr>
            <p:spPr>
              <a:xfrm>
                <a:off x="3950034" y="4523579"/>
                <a:ext cx="609602" cy="469672"/>
              </a:xfrm>
              <a:prstGeom prst="rect">
                <a:avLst/>
              </a:prstGeom>
              <a:blipFill>
                <a:blip r:embed="rId6"/>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Content Placeholder 2">
                <a:extLst>
                  <a:ext uri="{FF2B5EF4-FFF2-40B4-BE49-F238E27FC236}">
                    <a16:creationId xmlns:a16="http://schemas.microsoft.com/office/drawing/2014/main" id="{6F988728-CE1F-9D4D-8E77-9E54D28F5E7B}"/>
                  </a:ext>
                </a:extLst>
              </p:cNvPr>
              <p:cNvSpPr txBox="1">
                <a:spLocks/>
              </p:cNvSpPr>
              <p:nvPr/>
            </p:nvSpPr>
            <p:spPr>
              <a:xfrm>
                <a:off x="6377244" y="4176120"/>
                <a:ext cx="504634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“&lt;S&gt; I ate &lt;S&gt; Did you? &lt;S&gt;”</a:t>
                </a:r>
              </a:p>
            </p:txBody>
          </p:sp>
        </mc:Choice>
        <mc:Fallback>
          <p:sp>
            <p:nvSpPr>
              <p:cNvPr id="17" name="Content Placeholder 2">
                <a:extLst>
                  <a:ext uri="{FF2B5EF4-FFF2-40B4-BE49-F238E27FC236}">
                    <a16:creationId xmlns:a16="http://schemas.microsoft.com/office/drawing/2014/main" id="{6F988728-CE1F-9D4D-8E77-9E54D28F5E7B}"/>
                  </a:ext>
                </a:extLst>
              </p:cNvPr>
              <p:cNvSpPr txBox="1">
                <a:spLocks noRot="1" noChangeAspect="1" noMove="1" noResize="1" noEditPoints="1" noAdjustHandles="1" noChangeArrowheads="1" noChangeShapeType="1" noTextEdit="1"/>
              </p:cNvSpPr>
              <p:nvPr/>
            </p:nvSpPr>
            <p:spPr>
              <a:xfrm>
                <a:off x="6377244" y="4176120"/>
                <a:ext cx="5046341" cy="734091"/>
              </a:xfrm>
              <a:prstGeom prst="rect">
                <a:avLst/>
              </a:prstGeom>
              <a:blipFill>
                <a:blip r:embed="rId7"/>
                <a:stretch>
                  <a:fillRect r="-5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1309AD3D-1D7C-1B4A-AF4C-D5208F693CBF}"/>
                  </a:ext>
                </a:extLst>
              </p:cNvPr>
              <p:cNvSpPr txBox="1">
                <a:spLocks/>
              </p:cNvSpPr>
              <p:nvPr/>
            </p:nvSpPr>
            <p:spPr>
              <a:xfrm>
                <a:off x="7214340" y="452357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p:txBody>
          </p:sp>
        </mc:Choice>
        <mc:Fallback>
          <p:sp>
            <p:nvSpPr>
              <p:cNvPr id="21" name="Content Placeholder 2">
                <a:extLst>
                  <a:ext uri="{FF2B5EF4-FFF2-40B4-BE49-F238E27FC236}">
                    <a16:creationId xmlns:a16="http://schemas.microsoft.com/office/drawing/2014/main" id="{1309AD3D-1D7C-1B4A-AF4C-D5208F693CBF}"/>
                  </a:ext>
                </a:extLst>
              </p:cNvPr>
              <p:cNvSpPr txBox="1">
                <a:spLocks noRot="1" noChangeAspect="1" noMove="1" noResize="1" noEditPoints="1" noAdjustHandles="1" noChangeArrowheads="1" noChangeShapeType="1" noTextEdit="1"/>
              </p:cNvSpPr>
              <p:nvPr/>
            </p:nvSpPr>
            <p:spPr>
              <a:xfrm>
                <a:off x="7214340" y="4523579"/>
                <a:ext cx="609602" cy="469672"/>
              </a:xfrm>
              <a:prstGeom prst="rect">
                <a:avLst/>
              </a:prstGeom>
              <a:blipFill>
                <a:blip r:embed="rId8"/>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Content Placeholder 2">
                <a:extLst>
                  <a:ext uri="{FF2B5EF4-FFF2-40B4-BE49-F238E27FC236}">
                    <a16:creationId xmlns:a16="http://schemas.microsoft.com/office/drawing/2014/main" id="{D002B311-1A9C-1A44-86A4-8F6FFA0828D8}"/>
                  </a:ext>
                </a:extLst>
              </p:cNvPr>
              <p:cNvSpPr txBox="1">
                <a:spLocks/>
              </p:cNvSpPr>
              <p:nvPr/>
            </p:nvSpPr>
            <p:spPr>
              <a:xfrm>
                <a:off x="7652591" y="4508467"/>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p:txBody>
          </p:sp>
        </mc:Choice>
        <mc:Fallback>
          <p:sp>
            <p:nvSpPr>
              <p:cNvPr id="22" name="Content Placeholder 2">
                <a:extLst>
                  <a:ext uri="{FF2B5EF4-FFF2-40B4-BE49-F238E27FC236}">
                    <a16:creationId xmlns:a16="http://schemas.microsoft.com/office/drawing/2014/main" id="{D002B311-1A9C-1A44-86A4-8F6FFA0828D8}"/>
                  </a:ext>
                </a:extLst>
              </p:cNvPr>
              <p:cNvSpPr txBox="1">
                <a:spLocks noRot="1" noChangeAspect="1" noMove="1" noResize="1" noEditPoints="1" noAdjustHandles="1" noChangeArrowheads="1" noChangeShapeType="1" noTextEdit="1"/>
              </p:cNvSpPr>
              <p:nvPr/>
            </p:nvSpPr>
            <p:spPr>
              <a:xfrm>
                <a:off x="7652591" y="4508467"/>
                <a:ext cx="609602" cy="469672"/>
              </a:xfrm>
              <a:prstGeom prst="rect">
                <a:avLst/>
              </a:prstGeom>
              <a:blipFill>
                <a:blip r:embed="rId9"/>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Content Placeholder 2">
                <a:extLst>
                  <a:ext uri="{FF2B5EF4-FFF2-40B4-BE49-F238E27FC236}">
                    <a16:creationId xmlns:a16="http://schemas.microsoft.com/office/drawing/2014/main" id="{64C052B5-618B-9A45-AD93-38AFE5A28A82}"/>
                  </a:ext>
                </a:extLst>
              </p:cNvPr>
              <p:cNvSpPr txBox="1">
                <a:spLocks/>
              </p:cNvSpPr>
              <p:nvPr/>
            </p:nvSpPr>
            <p:spPr>
              <a:xfrm>
                <a:off x="8063071" y="452357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p:txBody>
          </p:sp>
        </mc:Choice>
        <mc:Fallback>
          <p:sp>
            <p:nvSpPr>
              <p:cNvPr id="23" name="Content Placeholder 2">
                <a:extLst>
                  <a:ext uri="{FF2B5EF4-FFF2-40B4-BE49-F238E27FC236}">
                    <a16:creationId xmlns:a16="http://schemas.microsoft.com/office/drawing/2014/main" id="{64C052B5-618B-9A45-AD93-38AFE5A28A82}"/>
                  </a:ext>
                </a:extLst>
              </p:cNvPr>
              <p:cNvSpPr txBox="1">
                <a:spLocks noRot="1" noChangeAspect="1" noMove="1" noResize="1" noEditPoints="1" noAdjustHandles="1" noChangeArrowheads="1" noChangeShapeType="1" noTextEdit="1"/>
              </p:cNvSpPr>
              <p:nvPr/>
            </p:nvSpPr>
            <p:spPr>
              <a:xfrm>
                <a:off x="8063071" y="4523579"/>
                <a:ext cx="609602" cy="469672"/>
              </a:xfrm>
              <a:prstGeom prst="rect">
                <a:avLst/>
              </a:prstGeom>
              <a:blipFill>
                <a:blip r:embed="rId10"/>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Content Placeholder 2">
                <a:extLst>
                  <a:ext uri="{FF2B5EF4-FFF2-40B4-BE49-F238E27FC236}">
                    <a16:creationId xmlns:a16="http://schemas.microsoft.com/office/drawing/2014/main" id="{39ED9E98-F192-6D4C-8BDA-7112162AF911}"/>
                  </a:ext>
                </a:extLst>
              </p:cNvPr>
              <p:cNvSpPr txBox="1">
                <a:spLocks/>
              </p:cNvSpPr>
              <p:nvPr/>
            </p:nvSpPr>
            <p:spPr>
              <a:xfrm>
                <a:off x="8608708" y="452354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p:txBody>
          </p:sp>
        </mc:Choice>
        <mc:Fallback>
          <p:sp>
            <p:nvSpPr>
              <p:cNvPr id="24" name="Content Placeholder 2">
                <a:extLst>
                  <a:ext uri="{FF2B5EF4-FFF2-40B4-BE49-F238E27FC236}">
                    <a16:creationId xmlns:a16="http://schemas.microsoft.com/office/drawing/2014/main" id="{39ED9E98-F192-6D4C-8BDA-7112162AF911}"/>
                  </a:ext>
                </a:extLst>
              </p:cNvPr>
              <p:cNvSpPr txBox="1">
                <a:spLocks noRot="1" noChangeAspect="1" noMove="1" noResize="1" noEditPoints="1" noAdjustHandles="1" noChangeArrowheads="1" noChangeShapeType="1" noTextEdit="1"/>
              </p:cNvSpPr>
              <p:nvPr/>
            </p:nvSpPr>
            <p:spPr>
              <a:xfrm>
                <a:off x="8608708" y="4523546"/>
                <a:ext cx="609602" cy="469672"/>
              </a:xfrm>
              <a:prstGeom prst="rect">
                <a:avLst/>
              </a:prstGeom>
              <a:blipFill>
                <a:blip r:embed="rId11"/>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Content Placeholder 2">
                <a:extLst>
                  <a:ext uri="{FF2B5EF4-FFF2-40B4-BE49-F238E27FC236}">
                    <a16:creationId xmlns:a16="http://schemas.microsoft.com/office/drawing/2014/main" id="{026D73D2-8DDC-6E4A-8A73-A328DE744AF4}"/>
                  </a:ext>
                </a:extLst>
              </p:cNvPr>
              <p:cNvSpPr txBox="1">
                <a:spLocks/>
              </p:cNvSpPr>
              <p:nvPr/>
            </p:nvSpPr>
            <p:spPr>
              <a:xfrm>
                <a:off x="9234973" y="452354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p:txBody>
          </p:sp>
        </mc:Choice>
        <mc:Fallback>
          <p:sp>
            <p:nvSpPr>
              <p:cNvPr id="25" name="Content Placeholder 2">
                <a:extLst>
                  <a:ext uri="{FF2B5EF4-FFF2-40B4-BE49-F238E27FC236}">
                    <a16:creationId xmlns:a16="http://schemas.microsoft.com/office/drawing/2014/main" id="{026D73D2-8DDC-6E4A-8A73-A328DE744AF4}"/>
                  </a:ext>
                </a:extLst>
              </p:cNvPr>
              <p:cNvSpPr txBox="1">
                <a:spLocks noRot="1" noChangeAspect="1" noMove="1" noResize="1" noEditPoints="1" noAdjustHandles="1" noChangeArrowheads="1" noChangeShapeType="1" noTextEdit="1"/>
              </p:cNvSpPr>
              <p:nvPr/>
            </p:nvSpPr>
            <p:spPr>
              <a:xfrm>
                <a:off x="9234973" y="4523546"/>
                <a:ext cx="609602" cy="469672"/>
              </a:xfrm>
              <a:prstGeom prst="rect">
                <a:avLst/>
              </a:prstGeom>
              <a:blipFill>
                <a:blip r:embed="rId12"/>
                <a:stretch>
                  <a:fillRect b="-7895"/>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6D9FEBF0-429C-6642-B1DD-9E822CB03626}"/>
              </a:ext>
            </a:extLst>
          </p:cNvPr>
          <p:cNvSpPr/>
          <p:nvPr/>
        </p:nvSpPr>
        <p:spPr>
          <a:xfrm>
            <a:off x="5254910" y="4113492"/>
            <a:ext cx="713343" cy="769441"/>
          </a:xfrm>
          <a:prstGeom prst="rect">
            <a:avLst/>
          </a:prstGeom>
        </p:spPr>
        <p:txBody>
          <a:bodyPr wrap="square">
            <a:spAutoFit/>
          </a:bodyPr>
          <a:lstStyle/>
          <a:p>
            <a:r>
              <a:rPr lang="en-US" sz="4400" dirty="0">
                <a:latin typeface="Avenir Light" panose="020B0402020203020204" pitchFamily="34" charset="77"/>
                <a:sym typeface="Wingdings" pitchFamily="2" charset="2"/>
              </a:rPr>
              <a:t></a:t>
            </a:r>
            <a:endParaRPr lang="en-US" sz="4400" dirty="0"/>
          </a:p>
        </p:txBody>
      </p:sp>
      <mc:AlternateContent xmlns:mc="http://schemas.openxmlformats.org/markup-compatibility/2006">
        <mc:Choice xmlns:a14="http://schemas.microsoft.com/office/drawing/2010/main" Requires="a14">
          <p:sp>
            <p:nvSpPr>
              <p:cNvPr id="26" name="Content Placeholder 2">
                <a:extLst>
                  <a:ext uri="{FF2B5EF4-FFF2-40B4-BE49-F238E27FC236}">
                    <a16:creationId xmlns:a16="http://schemas.microsoft.com/office/drawing/2014/main" id="{7093B7A6-600C-5E4D-9F01-FF8C6435C799}"/>
                  </a:ext>
                </a:extLst>
              </p:cNvPr>
              <p:cNvSpPr txBox="1">
                <a:spLocks/>
              </p:cNvSpPr>
              <p:nvPr/>
            </p:nvSpPr>
            <p:spPr>
              <a:xfrm>
                <a:off x="9802590" y="4536211"/>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6</m:t>
                          </m:r>
                        </m:sub>
                      </m:sSub>
                    </m:oMath>
                  </m:oMathPara>
                </a14:m>
                <a:endParaRPr lang="en-US" sz="2400" b="0" dirty="0">
                  <a:solidFill>
                    <a:srgbClr val="C00000"/>
                  </a:solidFill>
                  <a:latin typeface="Avenir Light" panose="020B0402020203020204" pitchFamily="34" charset="77"/>
                </a:endParaRPr>
              </a:p>
            </p:txBody>
          </p:sp>
        </mc:Choice>
        <mc:Fallback>
          <p:sp>
            <p:nvSpPr>
              <p:cNvPr id="26" name="Content Placeholder 2">
                <a:extLst>
                  <a:ext uri="{FF2B5EF4-FFF2-40B4-BE49-F238E27FC236}">
                    <a16:creationId xmlns:a16="http://schemas.microsoft.com/office/drawing/2014/main" id="{7093B7A6-600C-5E4D-9F01-FF8C6435C799}"/>
                  </a:ext>
                </a:extLst>
              </p:cNvPr>
              <p:cNvSpPr txBox="1">
                <a:spLocks noRot="1" noChangeAspect="1" noMove="1" noResize="1" noEditPoints="1" noAdjustHandles="1" noChangeArrowheads="1" noChangeShapeType="1" noTextEdit="1"/>
              </p:cNvSpPr>
              <p:nvPr/>
            </p:nvSpPr>
            <p:spPr>
              <a:xfrm>
                <a:off x="9802590" y="4536211"/>
                <a:ext cx="609602" cy="469672"/>
              </a:xfrm>
              <a:prstGeom prst="rect">
                <a:avLst/>
              </a:prstGeom>
              <a:blipFill>
                <a:blip r:embed="rId13"/>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Content Placeholder 2">
                <a:extLst>
                  <a:ext uri="{FF2B5EF4-FFF2-40B4-BE49-F238E27FC236}">
                    <a16:creationId xmlns:a16="http://schemas.microsoft.com/office/drawing/2014/main" id="{022AC299-0E5F-A645-BAD6-EC598812D099}"/>
                  </a:ext>
                </a:extLst>
              </p:cNvPr>
              <p:cNvSpPr txBox="1">
                <a:spLocks/>
              </p:cNvSpPr>
              <p:nvPr/>
            </p:nvSpPr>
            <p:spPr>
              <a:xfrm>
                <a:off x="10548847" y="4536211"/>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7</m:t>
                          </m:r>
                        </m:sub>
                      </m:sSub>
                    </m:oMath>
                  </m:oMathPara>
                </a14:m>
                <a:endParaRPr lang="en-US" sz="2400" b="0" dirty="0">
                  <a:solidFill>
                    <a:srgbClr val="C00000"/>
                  </a:solidFill>
                  <a:latin typeface="Avenir Light" panose="020B0402020203020204" pitchFamily="34" charset="77"/>
                </a:endParaRPr>
              </a:p>
            </p:txBody>
          </p:sp>
        </mc:Choice>
        <mc:Fallback>
          <p:sp>
            <p:nvSpPr>
              <p:cNvPr id="27" name="Content Placeholder 2">
                <a:extLst>
                  <a:ext uri="{FF2B5EF4-FFF2-40B4-BE49-F238E27FC236}">
                    <a16:creationId xmlns:a16="http://schemas.microsoft.com/office/drawing/2014/main" id="{022AC299-0E5F-A645-BAD6-EC598812D099}"/>
                  </a:ext>
                </a:extLst>
              </p:cNvPr>
              <p:cNvSpPr txBox="1">
                <a:spLocks noRot="1" noChangeAspect="1" noMove="1" noResize="1" noEditPoints="1" noAdjustHandles="1" noChangeArrowheads="1" noChangeShapeType="1" noTextEdit="1"/>
              </p:cNvSpPr>
              <p:nvPr/>
            </p:nvSpPr>
            <p:spPr>
              <a:xfrm>
                <a:off x="10548847" y="4536211"/>
                <a:ext cx="609602" cy="469672"/>
              </a:xfrm>
              <a:prstGeom prst="rect">
                <a:avLst/>
              </a:prstGeom>
              <a:blipFill>
                <a:blip r:embed="rId14"/>
                <a:stretch>
                  <a:fillRect b="-7895"/>
                </a:stretch>
              </a:blipFill>
            </p:spPr>
            <p:txBody>
              <a:bodyPr/>
              <a:lstStyle/>
              <a:p>
                <a:r>
                  <a:rPr lang="en-US">
                    <a:noFill/>
                  </a:rPr>
                  <a:t> </a:t>
                </a:r>
              </a:p>
            </p:txBody>
          </p:sp>
        </mc:Fallback>
      </mc:AlternateContent>
    </p:spTree>
    <p:extLst>
      <p:ext uri="{BB962C8B-B14F-4D97-AF65-F5344CB8AC3E}">
        <p14:creationId xmlns:p14="http://schemas.microsoft.com/office/powerpoint/2010/main" val="11283566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3439597" cy="551401"/>
          </a:xfrm>
        </p:spPr>
        <p:txBody>
          <a:bodyPr/>
          <a:lstStyle/>
          <a:p>
            <a:r>
              <a:rPr lang="en-US" dirty="0"/>
              <a:t>Generation</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69</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81D92A3D-654C-B244-9DCB-15711033B0F9}"/>
              </a:ext>
            </a:extLst>
          </p:cNvPr>
          <p:cNvSpPr txBox="1">
            <a:spLocks/>
          </p:cNvSpPr>
          <p:nvPr/>
        </p:nvSpPr>
        <p:spPr>
          <a:xfrm>
            <a:off x="1708150" y="1527058"/>
            <a:ext cx="9188450" cy="40005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latin typeface="Avenir Light" panose="020B0402020203020204" pitchFamily="34" charset="77"/>
              </a:rPr>
              <a:t>We can also use these LMs to </a:t>
            </a:r>
            <a:r>
              <a:rPr lang="en-US" sz="2400" b="1" dirty="0">
                <a:latin typeface="Avenir Light" panose="020B0402020203020204" pitchFamily="34" charset="77"/>
              </a:rPr>
              <a:t>generate</a:t>
            </a:r>
            <a:r>
              <a:rPr lang="en-US" sz="2400" dirty="0">
                <a:latin typeface="Avenir Light" panose="020B0402020203020204" pitchFamily="34" charset="77"/>
              </a:rPr>
              <a:t> text</a:t>
            </a:r>
          </a:p>
          <a:p>
            <a:pPr>
              <a:lnSpc>
                <a:spcPct val="150000"/>
              </a:lnSpc>
            </a:pPr>
            <a:r>
              <a:rPr lang="en-US" sz="2400" dirty="0">
                <a:latin typeface="Avenir Light" panose="020B0402020203020204" pitchFamily="34" charset="77"/>
              </a:rPr>
              <a:t>Generate the very first token manually by making it be </a:t>
            </a:r>
            <a:r>
              <a:rPr lang="en-US" sz="2400" b="1" dirty="0">
                <a:solidFill>
                  <a:srgbClr val="C00000"/>
                </a:solidFill>
                <a:latin typeface="Avenir Light" panose="020B0402020203020204" pitchFamily="34" charset="77"/>
              </a:rPr>
              <a:t>&lt;S&gt;</a:t>
            </a:r>
          </a:p>
          <a:p>
            <a:pPr>
              <a:lnSpc>
                <a:spcPct val="150000"/>
              </a:lnSpc>
            </a:pPr>
            <a:r>
              <a:rPr lang="en-US" sz="2400" dirty="0">
                <a:latin typeface="Avenir Light" panose="020B0402020203020204" pitchFamily="34" charset="77"/>
              </a:rPr>
              <a:t>Then, generate the next token by sampling from the probability distribution of possible next tokens (</a:t>
            </a:r>
            <a:r>
              <a:rPr lang="en-US" sz="2400" dirty="0">
                <a:solidFill>
                  <a:srgbClr val="C00000"/>
                </a:solidFill>
                <a:latin typeface="Avenir Light" panose="020B0402020203020204" pitchFamily="34" charset="77"/>
              </a:rPr>
              <a:t>the set of possible </a:t>
            </a:r>
            <a:r>
              <a:rPr lang="en-US" sz="2400" i="1" dirty="0">
                <a:solidFill>
                  <a:srgbClr val="C00000"/>
                </a:solidFill>
                <a:latin typeface="Avenir Light" panose="020B0402020203020204" pitchFamily="34" charset="77"/>
              </a:rPr>
              <a:t>next</a:t>
            </a:r>
            <a:r>
              <a:rPr lang="en-US" sz="2400" dirty="0">
                <a:solidFill>
                  <a:srgbClr val="C00000"/>
                </a:solidFill>
                <a:latin typeface="Avenir Light" panose="020B0402020203020204" pitchFamily="34" charset="77"/>
              </a:rPr>
              <a:t> tokens sums to 1</a:t>
            </a:r>
            <a:r>
              <a:rPr lang="en-US" sz="2400" dirty="0">
                <a:latin typeface="Avenir Light" panose="020B0402020203020204" pitchFamily="34" charset="77"/>
              </a:rPr>
              <a:t>)</a:t>
            </a:r>
          </a:p>
          <a:p>
            <a:pPr>
              <a:lnSpc>
                <a:spcPct val="150000"/>
              </a:lnSpc>
            </a:pPr>
            <a:r>
              <a:rPr lang="en-US" sz="2400" dirty="0">
                <a:latin typeface="Avenir Light" panose="020B0402020203020204" pitchFamily="34" charset="77"/>
              </a:rPr>
              <a:t>When you generate be </a:t>
            </a:r>
            <a:r>
              <a:rPr lang="en-US" sz="2400" dirty="0">
                <a:solidFill>
                  <a:srgbClr val="C00000"/>
                </a:solidFill>
                <a:latin typeface="Avenir Light" panose="020B0402020203020204" pitchFamily="34" charset="77"/>
              </a:rPr>
              <a:t>&lt;S&gt;</a:t>
            </a:r>
            <a:r>
              <a:rPr lang="en-US" sz="2400" dirty="0">
                <a:latin typeface="Avenir Light" panose="020B0402020203020204" pitchFamily="34" charset="77"/>
              </a:rPr>
              <a:t> again, that represents the end of the current sentence</a:t>
            </a:r>
          </a:p>
        </p:txBody>
      </p:sp>
    </p:spTree>
    <p:extLst>
      <p:ext uri="{BB962C8B-B14F-4D97-AF65-F5344CB8AC3E}">
        <p14:creationId xmlns:p14="http://schemas.microsoft.com/office/powerpoint/2010/main" val="2354681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7018407C-8079-D948-9F12-E38312ADE478}"/>
              </a:ext>
            </a:extLst>
          </p:cNvPr>
          <p:cNvSpPr>
            <a:spLocks noGrp="1"/>
          </p:cNvSpPr>
          <p:nvPr>
            <p:ph type="sldNum" sz="quarter" idx="12"/>
          </p:nvPr>
        </p:nvSpPr>
        <p:spPr/>
        <p:txBody>
          <a:bodyPr/>
          <a:lstStyle/>
          <a:p>
            <a:fld id="{6BCA73C5-4051-2D45-AC51-FD5A1C1C157A}" type="slidenum">
              <a:rPr lang="en-US" smtClean="0"/>
              <a:t>7</a:t>
            </a:fld>
            <a:endParaRPr lang="en-US"/>
          </a:p>
        </p:txBody>
      </p:sp>
      <p:sp>
        <p:nvSpPr>
          <p:cNvPr id="19" name="Content Placeholder 2">
            <a:extLst>
              <a:ext uri="{FF2B5EF4-FFF2-40B4-BE49-F238E27FC236}">
                <a16:creationId xmlns:a16="http://schemas.microsoft.com/office/drawing/2014/main" id="{4D74BB82-7955-D343-A53F-7553C8551D06}"/>
              </a:ext>
            </a:extLst>
          </p:cNvPr>
          <p:cNvSpPr txBox="1">
            <a:spLocks/>
          </p:cNvSpPr>
          <p:nvPr/>
        </p:nvSpPr>
        <p:spPr>
          <a:xfrm>
            <a:off x="1077684" y="1485373"/>
            <a:ext cx="5776827" cy="436947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t>Morphology</a:t>
            </a:r>
          </a:p>
          <a:p>
            <a:pPr>
              <a:spcBef>
                <a:spcPts val="1200"/>
              </a:spcBef>
            </a:pPr>
            <a:r>
              <a:rPr lang="en-US" sz="2000" dirty="0">
                <a:sym typeface="Wingdings" pitchFamily="2" charset="2"/>
              </a:rPr>
              <a:t>Word Segmentation</a:t>
            </a:r>
          </a:p>
          <a:p>
            <a:pPr>
              <a:spcBef>
                <a:spcPts val="1200"/>
              </a:spcBef>
            </a:pPr>
            <a:r>
              <a:rPr lang="en-US" sz="2000" dirty="0">
                <a:sym typeface="Wingdings" pitchFamily="2" charset="2"/>
              </a:rPr>
              <a:t>Part-of-Speech Tagging</a:t>
            </a:r>
          </a:p>
          <a:p>
            <a:pPr>
              <a:spcBef>
                <a:spcPts val="1200"/>
              </a:spcBef>
            </a:pPr>
            <a:r>
              <a:rPr lang="en-US" sz="2000" dirty="0">
                <a:sym typeface="Wingdings" pitchFamily="2" charset="2"/>
              </a:rPr>
              <a:t>Parsing</a:t>
            </a:r>
          </a:p>
          <a:p>
            <a:pPr>
              <a:spcBef>
                <a:spcPts val="1200"/>
              </a:spcBef>
            </a:pPr>
            <a:r>
              <a:rPr lang="en-US" sz="2000" dirty="0">
                <a:sym typeface="Wingdings" pitchFamily="2" charset="2"/>
              </a:rPr>
              <a:t>	Constituency</a:t>
            </a:r>
          </a:p>
          <a:p>
            <a:pPr>
              <a:spcBef>
                <a:spcPts val="1200"/>
              </a:spcBef>
            </a:pPr>
            <a:r>
              <a:rPr lang="en-US" sz="2000" dirty="0">
                <a:sym typeface="Wingdings" pitchFamily="2" charset="2"/>
              </a:rPr>
              <a:t>	Dependency</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2" name="Content Placeholder 2">
            <a:extLst>
              <a:ext uri="{FF2B5EF4-FFF2-40B4-BE49-F238E27FC236}">
                <a16:creationId xmlns:a16="http://schemas.microsoft.com/office/drawing/2014/main" id="{C5BC4793-B318-FE42-A1E9-411F4FACDE5D}"/>
              </a:ext>
            </a:extLst>
          </p:cNvPr>
          <p:cNvSpPr txBox="1">
            <a:spLocks/>
          </p:cNvSpPr>
          <p:nvPr/>
        </p:nvSpPr>
        <p:spPr>
          <a:xfrm>
            <a:off x="1077685"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Syntax</a:t>
            </a:r>
          </a:p>
        </p:txBody>
      </p:sp>
      <p:sp>
        <p:nvSpPr>
          <p:cNvPr id="23" name="Content Placeholder 2">
            <a:extLst>
              <a:ext uri="{FF2B5EF4-FFF2-40B4-BE49-F238E27FC236}">
                <a16:creationId xmlns:a16="http://schemas.microsoft.com/office/drawing/2014/main" id="{D3B5C191-F563-1545-9F4D-52CBC2A162E2}"/>
              </a:ext>
            </a:extLst>
          </p:cNvPr>
          <p:cNvSpPr txBox="1">
            <a:spLocks/>
          </p:cNvSpPr>
          <p:nvPr/>
        </p:nvSpPr>
        <p:spPr>
          <a:xfrm>
            <a:off x="6187406" y="1498426"/>
            <a:ext cx="5776827" cy="510788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Sentiment Analysis</a:t>
            </a:r>
          </a:p>
          <a:p>
            <a:pPr>
              <a:spcBef>
                <a:spcPts val="1200"/>
              </a:spcBef>
            </a:pPr>
            <a:r>
              <a:rPr lang="en-US" sz="2000" dirty="0">
                <a:sym typeface="Wingdings" pitchFamily="2" charset="2"/>
              </a:rPr>
              <a:t>Topic Modelling</a:t>
            </a:r>
          </a:p>
          <a:p>
            <a:pPr>
              <a:spcBef>
                <a:spcPts val="1200"/>
              </a:spcBef>
            </a:pPr>
            <a:r>
              <a:rPr lang="en-US" sz="2000" dirty="0">
                <a:sym typeface="Wingdings" pitchFamily="2" charset="2"/>
              </a:rPr>
              <a:t>Named Entity Recognition (NER)</a:t>
            </a:r>
          </a:p>
          <a:p>
            <a:pPr>
              <a:spcBef>
                <a:spcPts val="1200"/>
              </a:spcBef>
            </a:pPr>
            <a:r>
              <a:rPr lang="en-US" sz="2000" dirty="0">
                <a:sym typeface="Wingdings" pitchFamily="2" charset="2"/>
              </a:rPr>
              <a:t>Relation Extraction</a:t>
            </a:r>
          </a:p>
          <a:p>
            <a:pPr>
              <a:spcBef>
                <a:spcPts val="1200"/>
              </a:spcBef>
            </a:pPr>
            <a:r>
              <a:rPr lang="en-US" sz="2000" dirty="0">
                <a:sym typeface="Wingdings" pitchFamily="2" charset="2"/>
              </a:rPr>
              <a:t>Word Sense Disambiguation</a:t>
            </a:r>
          </a:p>
          <a:p>
            <a:pPr>
              <a:spcBef>
                <a:spcPts val="1200"/>
              </a:spcBef>
            </a:pPr>
            <a:r>
              <a:rPr lang="en-US" sz="2000" dirty="0">
                <a:sym typeface="Wingdings" pitchFamily="2" charset="2"/>
              </a:rPr>
              <a:t>Natural Language Understanding (NLU)</a:t>
            </a:r>
          </a:p>
          <a:p>
            <a:pPr>
              <a:spcBef>
                <a:spcPts val="1200"/>
              </a:spcBef>
            </a:pPr>
            <a:r>
              <a:rPr lang="en-US" sz="2000" dirty="0">
                <a:sym typeface="Wingdings" pitchFamily="2" charset="2"/>
              </a:rPr>
              <a:t>Natural Language Generation (NLG)</a:t>
            </a:r>
          </a:p>
          <a:p>
            <a:pPr>
              <a:spcBef>
                <a:spcPts val="1200"/>
              </a:spcBef>
            </a:pPr>
            <a:r>
              <a:rPr lang="en-US" sz="2000" dirty="0">
                <a:sym typeface="Wingdings" pitchFamily="2" charset="2"/>
              </a:rPr>
              <a:t>Machine Translation</a:t>
            </a:r>
          </a:p>
          <a:p>
            <a:pPr>
              <a:spcBef>
                <a:spcPts val="1200"/>
              </a:spcBef>
            </a:pPr>
            <a:r>
              <a:rPr lang="en-US" sz="2000" dirty="0">
                <a:sym typeface="Wingdings" pitchFamily="2" charset="2"/>
              </a:rPr>
              <a:t>Entailment</a:t>
            </a:r>
          </a:p>
          <a:p>
            <a:pPr>
              <a:spcBef>
                <a:spcPts val="1200"/>
              </a:spcBef>
            </a:pPr>
            <a:r>
              <a:rPr lang="en-US" sz="2000" dirty="0">
                <a:sym typeface="Wingdings" pitchFamily="2" charset="2"/>
              </a:rPr>
              <a:t>Question Answering</a:t>
            </a:r>
          </a:p>
          <a:p>
            <a:pPr>
              <a:spcBef>
                <a:spcPts val="1200"/>
              </a:spcBef>
            </a:pPr>
            <a:r>
              <a:rPr lang="en-US" sz="2000" dirty="0">
                <a:sym typeface="Wingdings" pitchFamily="2" charset="2"/>
              </a:rPr>
              <a:t>Language Modelling</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4" name="Content Placeholder 2">
            <a:extLst>
              <a:ext uri="{FF2B5EF4-FFF2-40B4-BE49-F238E27FC236}">
                <a16:creationId xmlns:a16="http://schemas.microsoft.com/office/drawing/2014/main" id="{8A29EC0D-E196-B345-9075-469157006A52}"/>
              </a:ext>
            </a:extLst>
          </p:cNvPr>
          <p:cNvSpPr txBox="1">
            <a:spLocks/>
          </p:cNvSpPr>
          <p:nvPr/>
        </p:nvSpPr>
        <p:spPr>
          <a:xfrm>
            <a:off x="6183396"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Semantics</a:t>
            </a:r>
          </a:p>
        </p:txBody>
      </p:sp>
      <p:sp>
        <p:nvSpPr>
          <p:cNvPr id="25" name="Content Placeholder 2">
            <a:extLst>
              <a:ext uri="{FF2B5EF4-FFF2-40B4-BE49-F238E27FC236}">
                <a16:creationId xmlns:a16="http://schemas.microsoft.com/office/drawing/2014/main" id="{39073F64-A0C0-F44F-99AE-CADEF39B9002}"/>
              </a:ext>
            </a:extLst>
          </p:cNvPr>
          <p:cNvSpPr txBox="1">
            <a:spLocks/>
          </p:cNvSpPr>
          <p:nvPr/>
        </p:nvSpPr>
        <p:spPr>
          <a:xfrm>
            <a:off x="1077685" y="4606565"/>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Discourse</a:t>
            </a:r>
          </a:p>
        </p:txBody>
      </p:sp>
      <p:sp>
        <p:nvSpPr>
          <p:cNvPr id="31" name="Content Placeholder 2">
            <a:extLst>
              <a:ext uri="{FF2B5EF4-FFF2-40B4-BE49-F238E27FC236}">
                <a16:creationId xmlns:a16="http://schemas.microsoft.com/office/drawing/2014/main" id="{913F79F8-E311-B849-B05A-7C91D1B52057}"/>
              </a:ext>
            </a:extLst>
          </p:cNvPr>
          <p:cNvSpPr txBox="1">
            <a:spLocks/>
          </p:cNvSpPr>
          <p:nvPr/>
        </p:nvSpPr>
        <p:spPr>
          <a:xfrm>
            <a:off x="1077684" y="5136710"/>
            <a:ext cx="5776827" cy="115346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Summarization</a:t>
            </a:r>
          </a:p>
          <a:p>
            <a:pPr>
              <a:spcBef>
                <a:spcPts val="1200"/>
              </a:spcBef>
            </a:pPr>
            <a:r>
              <a:rPr lang="en-US" sz="2000" dirty="0">
                <a:sym typeface="Wingdings" pitchFamily="2" charset="2"/>
              </a:rPr>
              <a:t>Coreference Resolution</a:t>
            </a:r>
          </a:p>
        </p:txBody>
      </p:sp>
      <p:sp>
        <p:nvSpPr>
          <p:cNvPr id="32" name="Content Placeholder 2">
            <a:extLst>
              <a:ext uri="{FF2B5EF4-FFF2-40B4-BE49-F238E27FC236}">
                <a16:creationId xmlns:a16="http://schemas.microsoft.com/office/drawing/2014/main" id="{4F48E6C0-554F-D44C-8B98-4BE0BA6695C8}"/>
              </a:ext>
            </a:extLst>
          </p:cNvPr>
          <p:cNvSpPr txBox="1">
            <a:spLocks/>
          </p:cNvSpPr>
          <p:nvPr/>
        </p:nvSpPr>
        <p:spPr>
          <a:xfrm>
            <a:off x="2650361" y="236931"/>
            <a:ext cx="7097485"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C00000"/>
                </a:solidFill>
              </a:rPr>
              <a:t>Common NLP Tasks (aka problems)</a:t>
            </a:r>
          </a:p>
        </p:txBody>
      </p:sp>
      <p:sp>
        <p:nvSpPr>
          <p:cNvPr id="27" name="Rectangle 26">
            <a:extLst>
              <a:ext uri="{FF2B5EF4-FFF2-40B4-BE49-F238E27FC236}">
                <a16:creationId xmlns:a16="http://schemas.microsoft.com/office/drawing/2014/main" id="{63A3FA15-FEA5-5C4E-A161-1870C00A1736}"/>
              </a:ext>
            </a:extLst>
          </p:cNvPr>
          <p:cNvSpPr/>
          <p:nvPr/>
        </p:nvSpPr>
        <p:spPr>
          <a:xfrm>
            <a:off x="6095999" y="763227"/>
            <a:ext cx="5018315" cy="5702883"/>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ular Callout 9">
            <a:extLst>
              <a:ext uri="{FF2B5EF4-FFF2-40B4-BE49-F238E27FC236}">
                <a16:creationId xmlns:a16="http://schemas.microsoft.com/office/drawing/2014/main" id="{111DE415-C944-9444-B7D6-26D14A0A0BBE}"/>
              </a:ext>
            </a:extLst>
          </p:cNvPr>
          <p:cNvSpPr/>
          <p:nvPr/>
        </p:nvSpPr>
        <p:spPr>
          <a:xfrm rot="5400000" flipH="1">
            <a:off x="5497621" y="430084"/>
            <a:ext cx="3058886" cy="7315001"/>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7399" h="6612636">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667959" y="5930349"/>
                </a:lnTo>
                <a:lnTo>
                  <a:pt x="325553" y="6612636"/>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BE44EAE-C5A2-BC4B-B9BC-A88E1E34BA46}"/>
              </a:ext>
            </a:extLst>
          </p:cNvPr>
          <p:cNvPicPr>
            <a:picLocks noChangeAspect="1"/>
          </p:cNvPicPr>
          <p:nvPr/>
        </p:nvPicPr>
        <p:blipFill>
          <a:blip r:embed="rId3"/>
          <a:stretch>
            <a:fillRect/>
          </a:stretch>
        </p:blipFill>
        <p:spPr>
          <a:xfrm>
            <a:off x="4540244" y="3176310"/>
            <a:ext cx="1600910" cy="1644268"/>
          </a:xfrm>
          <a:prstGeom prst="rect">
            <a:avLst/>
          </a:prstGeom>
        </p:spPr>
      </p:pic>
      <p:sp>
        <p:nvSpPr>
          <p:cNvPr id="11" name="Rectangle 10">
            <a:extLst>
              <a:ext uri="{FF2B5EF4-FFF2-40B4-BE49-F238E27FC236}">
                <a16:creationId xmlns:a16="http://schemas.microsoft.com/office/drawing/2014/main" id="{8307EAC6-AFF7-9744-9F40-E31A2416B7CF}"/>
              </a:ext>
            </a:extLst>
          </p:cNvPr>
          <p:cNvSpPr/>
          <p:nvPr/>
        </p:nvSpPr>
        <p:spPr>
          <a:xfrm>
            <a:off x="7085405" y="3068179"/>
            <a:ext cx="3050389" cy="1718419"/>
          </a:xfrm>
          <a:prstGeom prst="rect">
            <a:avLst/>
          </a:prstGeom>
        </p:spPr>
        <p:txBody>
          <a:bodyPr wrap="square">
            <a:spAutoFit/>
          </a:bodyPr>
          <a:lstStyle/>
          <a:p>
            <a:pPr>
              <a:lnSpc>
                <a:spcPct val="150000"/>
              </a:lnSpc>
            </a:pPr>
            <a:r>
              <a:rPr lang="en-US" dirty="0">
                <a:latin typeface="Avenir Book" panose="02000503020000020003" pitchFamily="2" charset="0"/>
                <a:sym typeface="Wingdings" pitchFamily="2" charset="2"/>
              </a:rPr>
              <a:t>“Overall, Pfizer’s COVID-19 vaccine is very safe and one of the most effective vaccines ever produced”</a:t>
            </a:r>
            <a:endParaRPr lang="en-US" dirty="0">
              <a:latin typeface="Avenir Book" panose="02000503020000020003" pitchFamily="2" charset="0"/>
            </a:endParaRPr>
          </a:p>
        </p:txBody>
      </p:sp>
      <p:sp>
        <p:nvSpPr>
          <p:cNvPr id="20" name="Right Arrow 19">
            <a:extLst>
              <a:ext uri="{FF2B5EF4-FFF2-40B4-BE49-F238E27FC236}">
                <a16:creationId xmlns:a16="http://schemas.microsoft.com/office/drawing/2014/main" id="{E6EE126A-6113-DF43-A17D-7DFDE2CCFD9C}"/>
              </a:ext>
            </a:extLst>
          </p:cNvPr>
          <p:cNvSpPr/>
          <p:nvPr/>
        </p:nvSpPr>
        <p:spPr>
          <a:xfrm>
            <a:off x="6379676" y="375699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4CC121-5212-BB49-BA3C-64C6EB0C1BC5}"/>
              </a:ext>
            </a:extLst>
          </p:cNvPr>
          <p:cNvSpPr/>
          <p:nvPr/>
        </p:nvSpPr>
        <p:spPr>
          <a:xfrm>
            <a:off x="830704" y="763227"/>
            <a:ext cx="3124200" cy="3719091"/>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7B67B873-4A5C-F745-A758-1579420134E4}"/>
              </a:ext>
            </a:extLst>
          </p:cNvPr>
          <p:cNvSpPr/>
          <p:nvPr/>
        </p:nvSpPr>
        <p:spPr>
          <a:xfrm>
            <a:off x="841897" y="5532790"/>
            <a:ext cx="3124200" cy="954409"/>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702100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5499100" cy="551401"/>
          </a:xfrm>
        </p:spPr>
        <p:txBody>
          <a:bodyPr>
            <a:normAutofit/>
          </a:bodyPr>
          <a:lstStyle/>
          <a:p>
            <a:r>
              <a:rPr lang="en-US" dirty="0"/>
              <a:t>Example of Bigram generation</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70</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81D92A3D-654C-B244-9DCB-15711033B0F9}"/>
              </a:ext>
            </a:extLst>
          </p:cNvPr>
          <p:cNvSpPr txBox="1">
            <a:spLocks/>
          </p:cNvSpPr>
          <p:nvPr/>
        </p:nvSpPr>
        <p:spPr>
          <a:xfrm>
            <a:off x="1501775" y="1184158"/>
            <a:ext cx="9188450" cy="42895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latin typeface="Avenir Light" panose="020B0402020203020204" pitchFamily="34" charset="77"/>
              </a:rPr>
              <a:t>Force a </a:t>
            </a:r>
            <a:r>
              <a:rPr lang="en-US" sz="2400" dirty="0">
                <a:solidFill>
                  <a:srgbClr val="C00000"/>
                </a:solidFill>
                <a:latin typeface="Avenir Light" panose="020B0402020203020204" pitchFamily="34" charset="77"/>
              </a:rPr>
              <a:t>&lt;S&gt;</a:t>
            </a:r>
            <a:r>
              <a:rPr lang="en-US" sz="2400" dirty="0">
                <a:latin typeface="Avenir Light" panose="020B0402020203020204" pitchFamily="34" charset="77"/>
              </a:rPr>
              <a:t> as the first token</a:t>
            </a:r>
          </a:p>
          <a:p>
            <a:pPr>
              <a:lnSpc>
                <a:spcPct val="150000"/>
              </a:lnSpc>
            </a:pPr>
            <a:r>
              <a:rPr lang="en-US" sz="2400" dirty="0">
                <a:latin typeface="Avenir Light" panose="020B0402020203020204" pitchFamily="34" charset="77"/>
              </a:rPr>
              <a:t>Of the bigrams that start with </a:t>
            </a:r>
            <a:r>
              <a:rPr lang="en-US" sz="2400" dirty="0">
                <a:solidFill>
                  <a:srgbClr val="C00000"/>
                </a:solidFill>
                <a:latin typeface="Avenir Light" panose="020B0402020203020204" pitchFamily="34" charset="77"/>
              </a:rPr>
              <a:t>&lt;S&gt;</a:t>
            </a:r>
            <a:r>
              <a:rPr lang="en-US" sz="2400" dirty="0">
                <a:latin typeface="Avenir Light" panose="020B0402020203020204" pitchFamily="34" charset="77"/>
              </a:rPr>
              <a:t>, probabilistically pick one based on their likelihoods</a:t>
            </a:r>
          </a:p>
          <a:p>
            <a:pPr>
              <a:lnSpc>
                <a:spcPct val="150000"/>
              </a:lnSpc>
            </a:pPr>
            <a:r>
              <a:rPr lang="en-US" sz="2400" dirty="0">
                <a:latin typeface="Avenir Light" panose="020B0402020203020204" pitchFamily="34" charset="77"/>
              </a:rPr>
              <a:t>Let’s say the chosen bigram was </a:t>
            </a:r>
            <a:r>
              <a:rPr lang="en-US" sz="2400" dirty="0">
                <a:solidFill>
                  <a:srgbClr val="C00000"/>
                </a:solidFill>
                <a:latin typeface="Avenir Light" panose="020B0402020203020204" pitchFamily="34" charset="77"/>
              </a:rPr>
              <a:t>&lt;S&gt;_The</a:t>
            </a:r>
          </a:p>
          <a:p>
            <a:pPr>
              <a:lnSpc>
                <a:spcPct val="150000"/>
              </a:lnSpc>
            </a:pPr>
            <a:r>
              <a:rPr lang="en-US" sz="2400" dirty="0">
                <a:latin typeface="Avenir Light" panose="020B0402020203020204" pitchFamily="34" charset="77"/>
              </a:rPr>
              <a:t>Repeat the process, but now condition on “</a:t>
            </a:r>
            <a:r>
              <a:rPr lang="en-US" sz="2400" dirty="0">
                <a:solidFill>
                  <a:srgbClr val="C00000"/>
                </a:solidFill>
                <a:latin typeface="Avenir Light" panose="020B0402020203020204" pitchFamily="34" charset="77"/>
              </a:rPr>
              <a:t>The</a:t>
            </a:r>
            <a:r>
              <a:rPr lang="en-US" sz="2400" dirty="0">
                <a:latin typeface="Avenir Light" panose="020B0402020203020204" pitchFamily="34" charset="77"/>
              </a:rPr>
              <a:t>”. So, perhaps the next select Bigram is “</a:t>
            </a:r>
            <a:r>
              <a:rPr lang="en-US" sz="2400" dirty="0" err="1">
                <a:solidFill>
                  <a:srgbClr val="C00000"/>
                </a:solidFill>
                <a:latin typeface="Avenir Light" panose="020B0402020203020204" pitchFamily="34" charset="77"/>
              </a:rPr>
              <a:t>The_dog</a:t>
            </a:r>
            <a:r>
              <a:rPr lang="en-US" sz="2400" dirty="0">
                <a:latin typeface="Avenir Light" panose="020B0402020203020204" pitchFamily="34" charset="77"/>
              </a:rPr>
              <a:t>”</a:t>
            </a:r>
          </a:p>
          <a:p>
            <a:pPr>
              <a:lnSpc>
                <a:spcPct val="150000"/>
              </a:lnSpc>
            </a:pPr>
            <a:r>
              <a:rPr lang="en-US" sz="2400" dirty="0">
                <a:latin typeface="Avenir Light" panose="020B0402020203020204" pitchFamily="34" charset="77"/>
              </a:rPr>
              <a:t>The sentence is complete when you generate a bigram whose second half is </a:t>
            </a:r>
            <a:r>
              <a:rPr lang="en-US" sz="2400" dirty="0">
                <a:solidFill>
                  <a:srgbClr val="C00000"/>
                </a:solidFill>
                <a:latin typeface="Avenir Light" panose="020B0402020203020204" pitchFamily="34" charset="77"/>
              </a:rPr>
              <a:t>&lt;S&gt; </a:t>
            </a:r>
          </a:p>
          <a:p>
            <a:pPr>
              <a:lnSpc>
                <a:spcPct val="150000"/>
              </a:lnSpc>
            </a:pPr>
            <a:endParaRPr lang="en-US" sz="2400" dirty="0">
              <a:latin typeface="Avenir Light" panose="020B0402020203020204" pitchFamily="34" charset="77"/>
            </a:endParaRPr>
          </a:p>
        </p:txBody>
      </p:sp>
    </p:spTree>
    <p:extLst>
      <p:ext uri="{BB962C8B-B14F-4D97-AF65-F5344CB8AC3E}">
        <p14:creationId xmlns:p14="http://schemas.microsoft.com/office/powerpoint/2010/main" val="7941220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2DB92AA-4414-B04D-93DB-EB6D4E2E05AE}"/>
              </a:ext>
            </a:extLst>
          </p:cNvPr>
          <p:cNvSpPr/>
          <p:nvPr/>
        </p:nvSpPr>
        <p:spPr>
          <a:xfrm>
            <a:off x="0" y="0"/>
            <a:ext cx="12192000" cy="6858000"/>
          </a:xfrm>
          <a:prstGeom prst="rect">
            <a:avLst/>
          </a:prstGeom>
          <a:solidFill>
            <a:srgbClr val="FFC7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a:extLst>
              <a:ext uri="{FF2B5EF4-FFF2-40B4-BE49-F238E27FC236}">
                <a16:creationId xmlns:a16="http://schemas.microsoft.com/office/drawing/2014/main" id="{60EC02DC-AF21-AB42-8CA5-F32B50291AB9}"/>
              </a:ext>
            </a:extLst>
          </p:cNvPr>
          <p:cNvSpPr>
            <a:spLocks noGrp="1"/>
          </p:cNvSpPr>
          <p:nvPr>
            <p:ph idx="1"/>
          </p:nvPr>
        </p:nvSpPr>
        <p:spPr>
          <a:xfrm>
            <a:off x="838200" y="2400506"/>
            <a:ext cx="10515600" cy="1286911"/>
          </a:xfrm>
        </p:spPr>
        <p:txBody>
          <a:bodyPr anchor="ctr">
            <a:normAutofit/>
          </a:bodyPr>
          <a:lstStyle/>
          <a:p>
            <a:pPr marL="0" indent="0" algn="ctr">
              <a:buNone/>
            </a:pPr>
            <a:r>
              <a:rPr lang="en-US" sz="5400" dirty="0"/>
              <a:t>Imagine more context</a:t>
            </a:r>
          </a:p>
        </p:txBody>
      </p:sp>
    </p:spTree>
    <p:extLst>
      <p:ext uri="{BB962C8B-B14F-4D97-AF65-F5344CB8AC3E}">
        <p14:creationId xmlns:p14="http://schemas.microsoft.com/office/powerpoint/2010/main" val="13936834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72</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81D92A3D-654C-B244-9DCB-15711033B0F9}"/>
              </a:ext>
            </a:extLst>
          </p:cNvPr>
          <p:cNvSpPr txBox="1">
            <a:spLocks/>
          </p:cNvSpPr>
          <p:nvPr/>
        </p:nvSpPr>
        <p:spPr>
          <a:xfrm>
            <a:off x="838199" y="1055986"/>
            <a:ext cx="6606209"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Better Approach: </a:t>
            </a:r>
            <a:r>
              <a:rPr lang="en-US" sz="2400" dirty="0">
                <a:solidFill>
                  <a:srgbClr val="C00000"/>
                </a:solidFill>
                <a:latin typeface="Avenir Light" panose="020B0402020203020204" pitchFamily="34" charset="77"/>
              </a:rPr>
              <a:t>n-gram model</a:t>
            </a:r>
          </a:p>
        </p:txBody>
      </p:sp>
      <p:sp>
        <p:nvSpPr>
          <p:cNvPr id="3" name="Rectangle 2">
            <a:extLst>
              <a:ext uri="{FF2B5EF4-FFF2-40B4-BE49-F238E27FC236}">
                <a16:creationId xmlns:a16="http://schemas.microsoft.com/office/drawing/2014/main" id="{12E1DE8B-82C0-6D4E-8F69-4D4C7B54A5D8}"/>
              </a:ext>
            </a:extLst>
          </p:cNvPr>
          <p:cNvSpPr/>
          <p:nvPr/>
        </p:nvSpPr>
        <p:spPr>
          <a:xfrm>
            <a:off x="3250234" y="4472142"/>
            <a:ext cx="6731966" cy="444802"/>
          </a:xfrm>
          <a:prstGeom prst="rect">
            <a:avLst/>
          </a:prstGeom>
        </p:spPr>
        <p:txBody>
          <a:bodyPr wrap="square">
            <a:spAutoFit/>
          </a:bodyPr>
          <a:lstStyle/>
          <a:p>
            <a:pPr>
              <a:lnSpc>
                <a:spcPct val="120000"/>
              </a:lnSpc>
            </a:pPr>
            <a:r>
              <a:rPr lang="en-US" sz="2000" dirty="0">
                <a:latin typeface="Avenir Light" panose="020B0402020203020204" pitchFamily="34" charset="77"/>
              </a:rPr>
              <a:t>Let’s factor in context (in practice, a window of size </a:t>
            </a:r>
            <a:r>
              <a:rPr lang="en-US" sz="2000" b="1" dirty="0">
                <a:latin typeface="Avenir Light" panose="020B0402020203020204" pitchFamily="34" charset="77"/>
              </a:rPr>
              <a:t>n</a:t>
            </a:r>
            <a:r>
              <a:rPr lang="en-US" sz="2000" dirty="0">
                <a:latin typeface="Avenir Light" panose="020B0402020203020204" pitchFamily="34" charset="77"/>
              </a:rPr>
              <a:t>)</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B220B0-CEE7-BB4C-BEDD-4EA6D7201686}"/>
                  </a:ext>
                </a:extLst>
              </p:cNvPr>
              <p:cNvSpPr txBox="1"/>
              <p:nvPr/>
            </p:nvSpPr>
            <p:spPr>
              <a:xfrm>
                <a:off x="2855290" y="2918015"/>
                <a:ext cx="6997700"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𝑡</m:t>
                          </m:r>
                          <m:r>
                            <a:rPr lang="en-US" sz="2800" b="0" i="1" smtClean="0">
                              <a:latin typeface="Cambria Math" panose="02040503050406030204" pitchFamily="18" charset="0"/>
                            </a:rPr>
                            <m:t>=1</m:t>
                          </m:r>
                        </m:sub>
                        <m:sup>
                          <m:r>
                            <a:rPr lang="en-US" sz="2800" b="0" i="1" smtClean="0">
                              <a:latin typeface="Cambria Math" panose="02040503050406030204" pitchFamily="18" charset="0"/>
                            </a:rPr>
                            <m:t>𝑇</m:t>
                          </m:r>
                        </m:sup>
                        <m:e>
                          <m:r>
                            <a:rPr lang="en-US" sz="2800" b="0" i="1" smtClean="0">
                              <a:latin typeface="Cambria Math" panose="02040503050406030204" pitchFamily="18" charset="0"/>
                            </a:rPr>
                            <m:t>𝑝</m:t>
                          </m:r>
                          <m:d>
                            <m:dPr>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sub>
                              </m:sSub>
                            </m:e>
                          </m:d>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e>
                      </m:nary>
                    </m:oMath>
                  </m:oMathPara>
                </a14:m>
                <a:endParaRPr lang="en-US" sz="2800" dirty="0"/>
              </a:p>
            </p:txBody>
          </p:sp>
        </mc:Choice>
        <mc:Fallback xmlns="">
          <p:sp>
            <p:nvSpPr>
              <p:cNvPr id="31" name="TextBox 30">
                <a:extLst>
                  <a:ext uri="{FF2B5EF4-FFF2-40B4-BE49-F238E27FC236}">
                    <a16:creationId xmlns:a16="http://schemas.microsoft.com/office/drawing/2014/main" id="{74B220B0-CEE7-BB4C-BEDD-4EA6D7201686}"/>
                  </a:ext>
                </a:extLst>
              </p:cNvPr>
              <p:cNvSpPr txBox="1">
                <a:spLocks noRot="1" noChangeAspect="1" noMove="1" noResize="1" noEditPoints="1" noAdjustHandles="1" noChangeArrowheads="1" noChangeShapeType="1" noTextEdit="1"/>
              </p:cNvSpPr>
              <p:nvPr/>
            </p:nvSpPr>
            <p:spPr>
              <a:xfrm>
                <a:off x="2855290" y="2918015"/>
                <a:ext cx="6997700" cy="1211550"/>
              </a:xfrm>
              <a:prstGeom prst="rect">
                <a:avLst/>
              </a:prstGeom>
              <a:blipFill>
                <a:blip r:embed="rId2"/>
                <a:stretch>
                  <a:fillRect t="-112500" b="-173958"/>
                </a:stretch>
              </a:blipFill>
            </p:spPr>
            <p:txBody>
              <a:bodyPr/>
              <a:lstStyle/>
              <a:p>
                <a:r>
                  <a:rPr lang="en-US">
                    <a:noFill/>
                  </a:rPr>
                  <a:t> </a:t>
                </a:r>
              </a:p>
            </p:txBody>
          </p:sp>
        </mc:Fallback>
      </mc:AlternateContent>
    </p:spTree>
    <p:extLst>
      <p:ext uri="{BB962C8B-B14F-4D97-AF65-F5344CB8AC3E}">
        <p14:creationId xmlns:p14="http://schemas.microsoft.com/office/powerpoint/2010/main" val="5918354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73</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81D92A3D-654C-B244-9DCB-15711033B0F9}"/>
              </a:ext>
            </a:extLst>
          </p:cNvPr>
          <p:cNvSpPr txBox="1">
            <a:spLocks/>
          </p:cNvSpPr>
          <p:nvPr/>
        </p:nvSpPr>
        <p:spPr>
          <a:xfrm>
            <a:off x="838199" y="1055986"/>
            <a:ext cx="6606209"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Better Approach: </a:t>
            </a:r>
            <a:r>
              <a:rPr lang="en-US" sz="2400" dirty="0">
                <a:solidFill>
                  <a:srgbClr val="C00000"/>
                </a:solidFill>
                <a:latin typeface="Avenir Light" panose="020B0402020203020204" pitchFamily="34" charset="77"/>
              </a:rPr>
              <a:t>n-gram model</a:t>
            </a:r>
          </a:p>
        </p:txBody>
      </p:sp>
      <p:sp>
        <p:nvSpPr>
          <p:cNvPr id="27" name="Left Brace 26">
            <a:extLst>
              <a:ext uri="{FF2B5EF4-FFF2-40B4-BE49-F238E27FC236}">
                <a16:creationId xmlns:a16="http://schemas.microsoft.com/office/drawing/2014/main" id="{A9A7D967-9652-344D-94BF-AE1B55355073}"/>
              </a:ext>
            </a:extLst>
          </p:cNvPr>
          <p:cNvSpPr/>
          <p:nvPr/>
        </p:nvSpPr>
        <p:spPr>
          <a:xfrm rot="16200000">
            <a:off x="7599590" y="2902886"/>
            <a:ext cx="507826" cy="2451102"/>
          </a:xfrm>
          <a:prstGeom prst="leftBrace">
            <a:avLst>
              <a:gd name="adj1" fmla="val 8333"/>
              <a:gd name="adj2" fmla="val 48576"/>
            </a:avLst>
          </a:prstGeom>
          <a:ln w="50800" cap="flat">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5B6A43A3-DA67-AE44-8B7F-AA00ACFC6BC3}"/>
              </a:ext>
            </a:extLst>
          </p:cNvPr>
          <p:cNvSpPr txBox="1">
            <a:spLocks/>
          </p:cNvSpPr>
          <p:nvPr/>
        </p:nvSpPr>
        <p:spPr>
          <a:xfrm>
            <a:off x="6627952" y="4505140"/>
            <a:ext cx="3480419" cy="16674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The likelihood of any event occurring hinges upon all prior events occurring</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8080BD3-0641-4940-AF90-DB3665E037BB}"/>
                  </a:ext>
                </a:extLst>
              </p:cNvPr>
              <p:cNvSpPr txBox="1"/>
              <p:nvPr/>
            </p:nvSpPr>
            <p:spPr>
              <a:xfrm>
                <a:off x="2855290" y="2918015"/>
                <a:ext cx="6997700"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𝑡</m:t>
                          </m:r>
                          <m:r>
                            <a:rPr lang="en-US" sz="2800" b="0" i="1" smtClean="0">
                              <a:latin typeface="Cambria Math" panose="02040503050406030204" pitchFamily="18" charset="0"/>
                            </a:rPr>
                            <m:t>=1</m:t>
                          </m:r>
                        </m:sub>
                        <m:sup>
                          <m:r>
                            <a:rPr lang="en-US" sz="2800" b="0" i="1" smtClean="0">
                              <a:latin typeface="Cambria Math" panose="02040503050406030204" pitchFamily="18" charset="0"/>
                            </a:rPr>
                            <m:t>𝑇</m:t>
                          </m:r>
                        </m:sup>
                        <m:e>
                          <m:r>
                            <a:rPr lang="en-US" sz="2800" b="0" i="1" smtClean="0">
                              <a:latin typeface="Cambria Math" panose="02040503050406030204" pitchFamily="18" charset="0"/>
                            </a:rPr>
                            <m:t>𝑝</m:t>
                          </m:r>
                          <m:d>
                            <m:dPr>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sub>
                              </m:sSub>
                            </m:e>
                          </m:d>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e>
                      </m:nary>
                    </m:oMath>
                  </m:oMathPara>
                </a14:m>
                <a:endParaRPr lang="en-US" sz="2800" dirty="0"/>
              </a:p>
            </p:txBody>
          </p:sp>
        </mc:Choice>
        <mc:Fallback xmlns="">
          <p:sp>
            <p:nvSpPr>
              <p:cNvPr id="18" name="TextBox 17">
                <a:extLst>
                  <a:ext uri="{FF2B5EF4-FFF2-40B4-BE49-F238E27FC236}">
                    <a16:creationId xmlns:a16="http://schemas.microsoft.com/office/drawing/2014/main" id="{98080BD3-0641-4940-AF90-DB3665E037BB}"/>
                  </a:ext>
                </a:extLst>
              </p:cNvPr>
              <p:cNvSpPr txBox="1">
                <a:spLocks noRot="1" noChangeAspect="1" noMove="1" noResize="1" noEditPoints="1" noAdjustHandles="1" noChangeArrowheads="1" noChangeShapeType="1" noTextEdit="1"/>
              </p:cNvSpPr>
              <p:nvPr/>
            </p:nvSpPr>
            <p:spPr>
              <a:xfrm>
                <a:off x="2855290" y="2918015"/>
                <a:ext cx="6997700" cy="1211550"/>
              </a:xfrm>
              <a:prstGeom prst="rect">
                <a:avLst/>
              </a:prstGeom>
              <a:blipFill>
                <a:blip r:embed="rId2"/>
                <a:stretch>
                  <a:fillRect t="-112500" b="-173958"/>
                </a:stretch>
              </a:blipFill>
            </p:spPr>
            <p:txBody>
              <a:bodyPr/>
              <a:lstStyle/>
              <a:p>
                <a:r>
                  <a:rPr lang="en-US">
                    <a:noFill/>
                  </a:rPr>
                  <a:t> </a:t>
                </a:r>
              </a:p>
            </p:txBody>
          </p:sp>
        </mc:Fallback>
      </mc:AlternateContent>
    </p:spTree>
    <p:extLst>
      <p:ext uri="{BB962C8B-B14F-4D97-AF65-F5344CB8AC3E}">
        <p14:creationId xmlns:p14="http://schemas.microsoft.com/office/powerpoint/2010/main" val="2808660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74</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81D92A3D-654C-B244-9DCB-15711033B0F9}"/>
              </a:ext>
            </a:extLst>
          </p:cNvPr>
          <p:cNvSpPr txBox="1">
            <a:spLocks/>
          </p:cNvSpPr>
          <p:nvPr/>
        </p:nvSpPr>
        <p:spPr>
          <a:xfrm>
            <a:off x="838199" y="1055986"/>
            <a:ext cx="6606209"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Better Approach: </a:t>
            </a:r>
            <a:r>
              <a:rPr lang="en-US" sz="2400" dirty="0">
                <a:solidFill>
                  <a:srgbClr val="C00000"/>
                </a:solidFill>
                <a:latin typeface="Avenir Light" panose="020B0402020203020204" pitchFamily="34" charset="77"/>
              </a:rPr>
              <a:t>n-gram model</a:t>
            </a:r>
          </a:p>
        </p:txBody>
      </p:sp>
      <p:sp>
        <p:nvSpPr>
          <p:cNvPr id="27" name="Left Brace 26">
            <a:extLst>
              <a:ext uri="{FF2B5EF4-FFF2-40B4-BE49-F238E27FC236}">
                <a16:creationId xmlns:a16="http://schemas.microsoft.com/office/drawing/2014/main" id="{A9A7D967-9652-344D-94BF-AE1B55355073}"/>
              </a:ext>
            </a:extLst>
          </p:cNvPr>
          <p:cNvSpPr/>
          <p:nvPr/>
        </p:nvSpPr>
        <p:spPr>
          <a:xfrm rot="16200000">
            <a:off x="7599590" y="2902886"/>
            <a:ext cx="507826" cy="2451102"/>
          </a:xfrm>
          <a:prstGeom prst="leftBrace">
            <a:avLst>
              <a:gd name="adj1" fmla="val 8333"/>
              <a:gd name="adj2" fmla="val 48576"/>
            </a:avLst>
          </a:prstGeom>
          <a:ln w="50800" cap="flat">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5B6A43A3-DA67-AE44-8B7F-AA00ACFC6BC3}"/>
              </a:ext>
            </a:extLst>
          </p:cNvPr>
          <p:cNvSpPr txBox="1">
            <a:spLocks/>
          </p:cNvSpPr>
          <p:nvPr/>
        </p:nvSpPr>
        <p:spPr>
          <a:xfrm>
            <a:off x="6627952" y="4505140"/>
            <a:ext cx="3480419" cy="16674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The likelihood of any event occurring hinges upon all prior events occurring</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8080BD3-0641-4940-AF90-DB3665E037BB}"/>
                  </a:ext>
                </a:extLst>
              </p:cNvPr>
              <p:cNvSpPr txBox="1"/>
              <p:nvPr/>
            </p:nvSpPr>
            <p:spPr>
              <a:xfrm>
                <a:off x="2855290" y="2918015"/>
                <a:ext cx="6997700"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𝑡</m:t>
                          </m:r>
                          <m:r>
                            <a:rPr lang="en-US" sz="2800" b="0" i="1" smtClean="0">
                              <a:latin typeface="Cambria Math" panose="02040503050406030204" pitchFamily="18" charset="0"/>
                            </a:rPr>
                            <m:t>=1</m:t>
                          </m:r>
                        </m:sub>
                        <m:sup>
                          <m:r>
                            <a:rPr lang="en-US" sz="2800" b="0" i="1" smtClean="0">
                              <a:latin typeface="Cambria Math" panose="02040503050406030204" pitchFamily="18" charset="0"/>
                            </a:rPr>
                            <m:t>𝑇</m:t>
                          </m:r>
                        </m:sup>
                        <m:e>
                          <m:r>
                            <a:rPr lang="en-US" sz="2800" b="0" i="1" smtClean="0">
                              <a:latin typeface="Cambria Math" panose="02040503050406030204" pitchFamily="18" charset="0"/>
                            </a:rPr>
                            <m:t>𝑝</m:t>
                          </m:r>
                          <m:d>
                            <m:dPr>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sub>
                              </m:sSub>
                            </m:e>
                          </m:d>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e>
                      </m:nary>
                    </m:oMath>
                  </m:oMathPara>
                </a14:m>
                <a:endParaRPr lang="en-US" sz="2800" dirty="0"/>
              </a:p>
            </p:txBody>
          </p:sp>
        </mc:Choice>
        <mc:Fallback xmlns="">
          <p:sp>
            <p:nvSpPr>
              <p:cNvPr id="18" name="TextBox 17">
                <a:extLst>
                  <a:ext uri="{FF2B5EF4-FFF2-40B4-BE49-F238E27FC236}">
                    <a16:creationId xmlns:a16="http://schemas.microsoft.com/office/drawing/2014/main" id="{98080BD3-0641-4940-AF90-DB3665E037BB}"/>
                  </a:ext>
                </a:extLst>
              </p:cNvPr>
              <p:cNvSpPr txBox="1">
                <a:spLocks noRot="1" noChangeAspect="1" noMove="1" noResize="1" noEditPoints="1" noAdjustHandles="1" noChangeArrowheads="1" noChangeShapeType="1" noTextEdit="1"/>
              </p:cNvSpPr>
              <p:nvPr/>
            </p:nvSpPr>
            <p:spPr>
              <a:xfrm>
                <a:off x="2855290" y="2918015"/>
                <a:ext cx="6997700" cy="1211550"/>
              </a:xfrm>
              <a:prstGeom prst="rect">
                <a:avLst/>
              </a:prstGeom>
              <a:blipFill>
                <a:blip r:embed="rId2"/>
                <a:stretch>
                  <a:fillRect t="-112500" b="-173958"/>
                </a:stretch>
              </a:blipFill>
            </p:spPr>
            <p:txBody>
              <a:bodyPr/>
              <a:lstStyle/>
              <a:p>
                <a:r>
                  <a:rPr lang="en-US">
                    <a:noFill/>
                  </a:rPr>
                  <a:t> </a:t>
                </a:r>
              </a:p>
            </p:txBody>
          </p:sp>
        </mc:Fallback>
      </mc:AlternateContent>
      <p:sp>
        <p:nvSpPr>
          <p:cNvPr id="19" name="Left Brace 18">
            <a:extLst>
              <a:ext uri="{FF2B5EF4-FFF2-40B4-BE49-F238E27FC236}">
                <a16:creationId xmlns:a16="http://schemas.microsoft.com/office/drawing/2014/main" id="{A24EFA30-1B2C-E643-9498-DE37027588A6}"/>
              </a:ext>
            </a:extLst>
          </p:cNvPr>
          <p:cNvSpPr/>
          <p:nvPr/>
        </p:nvSpPr>
        <p:spPr>
          <a:xfrm rot="16200000" flipH="1">
            <a:off x="7154258" y="1114546"/>
            <a:ext cx="580300" cy="3263902"/>
          </a:xfrm>
          <a:prstGeom prst="leftBrace">
            <a:avLst>
              <a:gd name="adj1" fmla="val 8333"/>
              <a:gd name="adj2" fmla="val 48576"/>
            </a:avLst>
          </a:prstGeom>
          <a:ln w="50800" cap="flat">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83542EB4-23B4-A042-BF20-BDAB9B13E778}"/>
              </a:ext>
            </a:extLst>
          </p:cNvPr>
          <p:cNvSpPr txBox="1">
            <a:spLocks/>
          </p:cNvSpPr>
          <p:nvPr/>
        </p:nvSpPr>
        <p:spPr>
          <a:xfrm>
            <a:off x="5856910" y="1622628"/>
            <a:ext cx="3784600" cy="16674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This compounds for all subsequent events, too</a:t>
            </a:r>
          </a:p>
        </p:txBody>
      </p:sp>
    </p:spTree>
    <p:extLst>
      <p:ext uri="{BB962C8B-B14F-4D97-AF65-F5344CB8AC3E}">
        <p14:creationId xmlns:p14="http://schemas.microsoft.com/office/powerpoint/2010/main" val="11697116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E9722EA-DC85-7D45-B3EF-1BB771D1C766}"/>
              </a:ext>
            </a:extLst>
          </p:cNvPr>
          <p:cNvSpPr/>
          <p:nvPr/>
        </p:nvSpPr>
        <p:spPr>
          <a:xfrm>
            <a:off x="2735015" y="4746658"/>
            <a:ext cx="1582290"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1046406" y="1509941"/>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1600656"/>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75</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237354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246425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71806" y="3224441"/>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71806" y="3315156"/>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55943" y="4008963"/>
            <a:ext cx="360257" cy="9071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55943" y="4099678"/>
            <a:ext cx="360257" cy="9071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55943" y="4943364"/>
            <a:ext cx="360257" cy="9071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55943" y="5034081"/>
            <a:ext cx="360257" cy="907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FD8D12-181B-D243-B6D0-AB85274E9D4D}"/>
              </a:ext>
            </a:extLst>
          </p:cNvPr>
          <p:cNvSpPr/>
          <p:nvPr/>
        </p:nvSpPr>
        <p:spPr>
          <a:xfrm>
            <a:off x="2255943" y="5787050"/>
            <a:ext cx="360257" cy="90715"/>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C90123-E7CF-AD49-BF5B-68961810FA49}"/>
              </a:ext>
            </a:extLst>
          </p:cNvPr>
          <p:cNvSpPr/>
          <p:nvPr/>
        </p:nvSpPr>
        <p:spPr>
          <a:xfrm>
            <a:off x="2255943" y="5877765"/>
            <a:ext cx="360257" cy="907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20" name="Subtitle 2">
            <a:extLst>
              <a:ext uri="{FF2B5EF4-FFF2-40B4-BE49-F238E27FC236}">
                <a16:creationId xmlns:a16="http://schemas.microsoft.com/office/drawing/2014/main" id="{A50EA42F-70D7-334E-9EFF-D8C9FF49CFC7}"/>
              </a:ext>
            </a:extLst>
          </p:cNvPr>
          <p:cNvSpPr txBox="1">
            <a:spLocks/>
          </p:cNvSpPr>
          <p:nvPr/>
        </p:nvSpPr>
        <p:spPr>
          <a:xfrm>
            <a:off x="2154343" y="1053178"/>
            <a:ext cx="4780847" cy="2723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Recap where we are</a:t>
            </a:r>
            <a:endParaRPr lang="en-US" b="1"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NLP Introduction</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Language Models</a:t>
            </a:r>
          </a:p>
        </p:txBody>
      </p:sp>
      <p:sp>
        <p:nvSpPr>
          <p:cNvPr id="21" name="Rectangle 20">
            <a:extLst>
              <a:ext uri="{FF2B5EF4-FFF2-40B4-BE49-F238E27FC236}">
                <a16:creationId xmlns:a16="http://schemas.microsoft.com/office/drawing/2014/main" id="{5DE7A532-DD9A-B843-B9EA-50132CCA1E74}"/>
              </a:ext>
            </a:extLst>
          </p:cNvPr>
          <p:cNvSpPr/>
          <p:nvPr/>
        </p:nvSpPr>
        <p:spPr>
          <a:xfrm>
            <a:off x="2779956" y="3557219"/>
            <a:ext cx="1822935" cy="2567882"/>
          </a:xfrm>
          <a:prstGeom prst="rect">
            <a:avLst/>
          </a:prstGeom>
        </p:spPr>
        <p:txBody>
          <a:bodyPr wrap="none" anchor="t">
            <a:spAutoFit/>
          </a:bodyPr>
          <a:lstStyle/>
          <a:p>
            <a:pPr>
              <a:lnSpc>
                <a:spcPct val="200000"/>
              </a:lnSpc>
            </a:pPr>
            <a:r>
              <a:rPr lang="en-US" sz="2800" dirty="0">
                <a:solidFill>
                  <a:schemeClr val="bg2">
                    <a:lumMod val="25000"/>
                  </a:schemeClr>
                </a:solidFill>
                <a:latin typeface="Avenir Medium" panose="02000503020000020003" pitchFamily="2" charset="0"/>
              </a:rPr>
              <a:t>Unigrams</a:t>
            </a:r>
          </a:p>
          <a:p>
            <a:pPr>
              <a:lnSpc>
                <a:spcPct val="200000"/>
              </a:lnSpc>
            </a:pPr>
            <a:r>
              <a:rPr lang="en-US" sz="2800" dirty="0">
                <a:solidFill>
                  <a:schemeClr val="bg2">
                    <a:lumMod val="25000"/>
                  </a:schemeClr>
                </a:solidFill>
                <a:latin typeface="Avenir Medium" panose="02000503020000020003" pitchFamily="2" charset="0"/>
              </a:rPr>
              <a:t>Bigrams</a:t>
            </a:r>
          </a:p>
          <a:p>
            <a:pPr>
              <a:lnSpc>
                <a:spcPct val="200000"/>
              </a:lnSpc>
            </a:pPr>
            <a:r>
              <a:rPr lang="en-US" sz="2800" dirty="0">
                <a:solidFill>
                  <a:schemeClr val="bg2">
                    <a:lumMod val="25000"/>
                  </a:schemeClr>
                </a:solidFill>
                <a:latin typeface="Avenir Medium" panose="02000503020000020003" pitchFamily="2" charset="0"/>
              </a:rPr>
              <a:t>Perplexity</a:t>
            </a:r>
          </a:p>
        </p:txBody>
      </p:sp>
    </p:spTree>
    <p:extLst>
      <p:ext uri="{BB962C8B-B14F-4D97-AF65-F5344CB8AC3E}">
        <p14:creationId xmlns:p14="http://schemas.microsoft.com/office/powerpoint/2010/main" val="1232867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E9722EA-DC85-7D45-B3EF-1BB771D1C766}"/>
              </a:ext>
            </a:extLst>
          </p:cNvPr>
          <p:cNvSpPr/>
          <p:nvPr/>
        </p:nvSpPr>
        <p:spPr>
          <a:xfrm>
            <a:off x="2779956" y="5590344"/>
            <a:ext cx="1822934"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1046406" y="1509941"/>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1600656"/>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76</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237354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246425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71806" y="3224441"/>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71806" y="3315156"/>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55943" y="4008963"/>
            <a:ext cx="360257" cy="9071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55943" y="4099678"/>
            <a:ext cx="360257" cy="9071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55943" y="4943364"/>
            <a:ext cx="360257" cy="9071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55943" y="5034081"/>
            <a:ext cx="360257" cy="907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FD8D12-181B-D243-B6D0-AB85274E9D4D}"/>
              </a:ext>
            </a:extLst>
          </p:cNvPr>
          <p:cNvSpPr/>
          <p:nvPr/>
        </p:nvSpPr>
        <p:spPr>
          <a:xfrm>
            <a:off x="2255943" y="5787050"/>
            <a:ext cx="360257" cy="90715"/>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C90123-E7CF-AD49-BF5B-68961810FA49}"/>
              </a:ext>
            </a:extLst>
          </p:cNvPr>
          <p:cNvSpPr/>
          <p:nvPr/>
        </p:nvSpPr>
        <p:spPr>
          <a:xfrm>
            <a:off x="2255943" y="5877765"/>
            <a:ext cx="360257" cy="907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20" name="Subtitle 2">
            <a:extLst>
              <a:ext uri="{FF2B5EF4-FFF2-40B4-BE49-F238E27FC236}">
                <a16:creationId xmlns:a16="http://schemas.microsoft.com/office/drawing/2014/main" id="{A50EA42F-70D7-334E-9EFF-D8C9FF49CFC7}"/>
              </a:ext>
            </a:extLst>
          </p:cNvPr>
          <p:cNvSpPr txBox="1">
            <a:spLocks/>
          </p:cNvSpPr>
          <p:nvPr/>
        </p:nvSpPr>
        <p:spPr>
          <a:xfrm>
            <a:off x="2154343" y="1053178"/>
            <a:ext cx="4780847" cy="2723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Recap where we are</a:t>
            </a:r>
            <a:endParaRPr lang="en-US" b="1"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NLP Introduction</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Language Models</a:t>
            </a:r>
          </a:p>
        </p:txBody>
      </p:sp>
      <p:sp>
        <p:nvSpPr>
          <p:cNvPr id="22" name="Rectangle 21">
            <a:extLst>
              <a:ext uri="{FF2B5EF4-FFF2-40B4-BE49-F238E27FC236}">
                <a16:creationId xmlns:a16="http://schemas.microsoft.com/office/drawing/2014/main" id="{61389DD7-07BB-8345-80C8-235A4F3A1170}"/>
              </a:ext>
            </a:extLst>
          </p:cNvPr>
          <p:cNvSpPr/>
          <p:nvPr/>
        </p:nvSpPr>
        <p:spPr>
          <a:xfrm>
            <a:off x="2779956" y="3557219"/>
            <a:ext cx="1822935" cy="2567882"/>
          </a:xfrm>
          <a:prstGeom prst="rect">
            <a:avLst/>
          </a:prstGeom>
        </p:spPr>
        <p:txBody>
          <a:bodyPr wrap="none" anchor="t">
            <a:spAutoFit/>
          </a:bodyPr>
          <a:lstStyle/>
          <a:p>
            <a:pPr>
              <a:lnSpc>
                <a:spcPct val="200000"/>
              </a:lnSpc>
            </a:pPr>
            <a:r>
              <a:rPr lang="en-US" sz="2800" dirty="0">
                <a:solidFill>
                  <a:schemeClr val="bg2">
                    <a:lumMod val="25000"/>
                  </a:schemeClr>
                </a:solidFill>
                <a:latin typeface="Avenir Medium" panose="02000503020000020003" pitchFamily="2" charset="0"/>
              </a:rPr>
              <a:t>Unigrams</a:t>
            </a:r>
          </a:p>
          <a:p>
            <a:pPr>
              <a:lnSpc>
                <a:spcPct val="200000"/>
              </a:lnSpc>
            </a:pPr>
            <a:r>
              <a:rPr lang="en-US" sz="2800" dirty="0">
                <a:solidFill>
                  <a:schemeClr val="bg2">
                    <a:lumMod val="25000"/>
                  </a:schemeClr>
                </a:solidFill>
                <a:latin typeface="Avenir Medium" panose="02000503020000020003" pitchFamily="2" charset="0"/>
              </a:rPr>
              <a:t>Bigrams</a:t>
            </a:r>
          </a:p>
          <a:p>
            <a:pPr>
              <a:lnSpc>
                <a:spcPct val="200000"/>
              </a:lnSpc>
            </a:pPr>
            <a:r>
              <a:rPr lang="en-US" sz="2800" dirty="0">
                <a:solidFill>
                  <a:schemeClr val="bg2">
                    <a:lumMod val="25000"/>
                  </a:schemeClr>
                </a:solidFill>
                <a:latin typeface="Avenir Medium" panose="02000503020000020003" pitchFamily="2" charset="0"/>
              </a:rPr>
              <a:t>Perplexity</a:t>
            </a:r>
          </a:p>
        </p:txBody>
      </p:sp>
    </p:spTree>
    <p:extLst>
      <p:ext uri="{BB962C8B-B14F-4D97-AF65-F5344CB8AC3E}">
        <p14:creationId xmlns:p14="http://schemas.microsoft.com/office/powerpoint/2010/main" val="36450564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3439597" cy="551401"/>
          </a:xfrm>
        </p:spPr>
        <p:txBody>
          <a:bodyPr/>
          <a:lstStyle/>
          <a:p>
            <a:r>
              <a:rPr lang="en-US" dirty="0"/>
              <a:t>Perplexity</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77</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81D92A3D-654C-B244-9DCB-15711033B0F9}"/>
              </a:ext>
            </a:extLst>
          </p:cNvPr>
          <p:cNvSpPr txBox="1">
            <a:spLocks/>
          </p:cNvSpPr>
          <p:nvPr/>
        </p:nvSpPr>
        <p:spPr>
          <a:xfrm>
            <a:off x="2254250" y="1641684"/>
            <a:ext cx="7683499" cy="12494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N-gram models seem useful, but how can we measure how good they are?</a:t>
            </a:r>
          </a:p>
        </p:txBody>
      </p:sp>
      <p:sp>
        <p:nvSpPr>
          <p:cNvPr id="12" name="Content Placeholder 2">
            <a:extLst>
              <a:ext uri="{FF2B5EF4-FFF2-40B4-BE49-F238E27FC236}">
                <a16:creationId xmlns:a16="http://schemas.microsoft.com/office/drawing/2014/main" id="{2BB34652-5E54-844F-BD7C-D858C76DB7C9}"/>
              </a:ext>
            </a:extLst>
          </p:cNvPr>
          <p:cNvSpPr txBox="1">
            <a:spLocks/>
          </p:cNvSpPr>
          <p:nvPr/>
        </p:nvSpPr>
        <p:spPr>
          <a:xfrm>
            <a:off x="2133601" y="3567663"/>
            <a:ext cx="7683499" cy="12494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latin typeface="Avenir Light" panose="020B0402020203020204" pitchFamily="34" charset="77"/>
              </a:rPr>
              <a:t>Can we just use the likelihood values?</a:t>
            </a:r>
          </a:p>
        </p:txBody>
      </p:sp>
    </p:spTree>
    <p:extLst>
      <p:ext uri="{BB962C8B-B14F-4D97-AF65-F5344CB8AC3E}">
        <p14:creationId xmlns:p14="http://schemas.microsoft.com/office/powerpoint/2010/main" val="17836694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3439597" cy="551401"/>
          </a:xfrm>
        </p:spPr>
        <p:txBody>
          <a:bodyPr/>
          <a:lstStyle/>
          <a:p>
            <a:r>
              <a:rPr lang="en-US" dirty="0"/>
              <a:t>Perplexity</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78</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81D92A3D-654C-B244-9DCB-15711033B0F9}"/>
              </a:ext>
            </a:extLst>
          </p:cNvPr>
          <p:cNvSpPr txBox="1">
            <a:spLocks/>
          </p:cNvSpPr>
          <p:nvPr/>
        </p:nvSpPr>
        <p:spPr>
          <a:xfrm>
            <a:off x="2298701" y="1234673"/>
            <a:ext cx="7683499" cy="7846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3200" b="1" dirty="0">
                <a:latin typeface="Avenir Light" panose="020B0402020203020204" pitchFamily="34" charset="77"/>
              </a:rPr>
              <a:t>Almost!</a:t>
            </a:r>
          </a:p>
        </p:txBody>
      </p:sp>
      <p:sp>
        <p:nvSpPr>
          <p:cNvPr id="12" name="Content Placeholder 2">
            <a:extLst>
              <a:ext uri="{FF2B5EF4-FFF2-40B4-BE49-F238E27FC236}">
                <a16:creationId xmlns:a16="http://schemas.microsoft.com/office/drawing/2014/main" id="{2BB34652-5E54-844F-BD7C-D858C76DB7C9}"/>
              </a:ext>
            </a:extLst>
          </p:cNvPr>
          <p:cNvSpPr txBox="1">
            <a:spLocks/>
          </p:cNvSpPr>
          <p:nvPr/>
        </p:nvSpPr>
        <p:spPr>
          <a:xfrm>
            <a:off x="1828801" y="2563142"/>
            <a:ext cx="9131299" cy="14629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The likelihood values aren’t adjusted for the length of sequences, so we would need to normalize by the sequence lengths.</a:t>
            </a:r>
          </a:p>
        </p:txBody>
      </p:sp>
    </p:spTree>
    <p:extLst>
      <p:ext uri="{BB962C8B-B14F-4D97-AF65-F5344CB8AC3E}">
        <p14:creationId xmlns:p14="http://schemas.microsoft.com/office/powerpoint/2010/main" val="34916152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3439597" cy="551401"/>
          </a:xfrm>
        </p:spPr>
        <p:txBody>
          <a:bodyPr/>
          <a:lstStyle/>
          <a:p>
            <a:r>
              <a:rPr lang="en-US" dirty="0"/>
              <a:t>Perplexity</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79</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81D92A3D-654C-B244-9DCB-15711033B0F9}"/>
              </a:ext>
            </a:extLst>
          </p:cNvPr>
          <p:cNvSpPr txBox="1">
            <a:spLocks/>
          </p:cNvSpPr>
          <p:nvPr/>
        </p:nvSpPr>
        <p:spPr>
          <a:xfrm>
            <a:off x="2298701" y="1193560"/>
            <a:ext cx="7683499" cy="7846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3200" b="1" dirty="0">
                <a:latin typeface="Avenir Light" panose="020B0402020203020204" pitchFamily="34" charset="77"/>
              </a:rPr>
              <a:t>The best language model is one that best predicts an unseen test set</a:t>
            </a: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2BB34652-5E54-844F-BD7C-D858C76DB7C9}"/>
                  </a:ext>
                </a:extLst>
              </p:cNvPr>
              <p:cNvSpPr txBox="1">
                <a:spLocks/>
              </p:cNvSpPr>
              <p:nvPr/>
            </p:nvSpPr>
            <p:spPr>
              <a:xfrm>
                <a:off x="1816101" y="2753642"/>
                <a:ext cx="9131299" cy="34503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Perplexity, denoted as </a:t>
                </a:r>
                <a14:m>
                  <m:oMath xmlns:m="http://schemas.openxmlformats.org/officeDocument/2006/math">
                    <m:r>
                      <a:rPr lang="en-US" sz="2400" b="0" i="1" smtClean="0">
                        <a:solidFill>
                          <a:srgbClr val="C00000"/>
                        </a:solidFill>
                        <a:latin typeface="Cambria Math" panose="02040503050406030204" pitchFamily="18" charset="0"/>
                      </a:rPr>
                      <m:t>𝑃</m:t>
                    </m:r>
                    <m:r>
                      <a:rPr lang="en-US" sz="2400" i="1">
                        <a:solidFill>
                          <a:srgbClr val="C00000"/>
                        </a:solidFill>
                        <a:latin typeface="Cambria Math" panose="02040503050406030204" pitchFamily="18" charset="0"/>
                      </a:rPr>
                      <m:t>𝑃</m:t>
                    </m:r>
                  </m:oMath>
                </a14:m>
                <a:r>
                  <a:rPr lang="en-US" sz="2400" dirty="0">
                    <a:latin typeface="Avenir Light" panose="020B0402020203020204" pitchFamily="34" charset="77"/>
                  </a:rPr>
                  <a:t>, is the inverse probability of the test set, normalized by the number of words.</a:t>
                </a:r>
              </a:p>
              <a:p>
                <a:pPr marL="0" indent="0">
                  <a:lnSpc>
                    <a:spcPct val="120000"/>
                  </a:lnSpc>
                  <a:buNone/>
                </a:pPr>
                <a:endParaRPr lang="en-US" sz="2400" dirty="0">
                  <a:latin typeface="Avenir Light" panose="020B0402020203020204" pitchFamily="34" charset="77"/>
                </a:endParaRPr>
              </a:p>
            </p:txBody>
          </p:sp>
        </mc:Choice>
        <mc:Fallback>
          <p:sp>
            <p:nvSpPr>
              <p:cNvPr id="12" name="Content Placeholder 2">
                <a:extLst>
                  <a:ext uri="{FF2B5EF4-FFF2-40B4-BE49-F238E27FC236}">
                    <a16:creationId xmlns:a16="http://schemas.microsoft.com/office/drawing/2014/main" id="{2BB34652-5E54-844F-BD7C-D858C76DB7C9}"/>
                  </a:ext>
                </a:extLst>
              </p:cNvPr>
              <p:cNvSpPr txBox="1">
                <a:spLocks noRot="1" noChangeAspect="1" noMove="1" noResize="1" noEditPoints="1" noAdjustHandles="1" noChangeArrowheads="1" noChangeShapeType="1" noTextEdit="1"/>
              </p:cNvSpPr>
              <p:nvPr/>
            </p:nvSpPr>
            <p:spPr>
              <a:xfrm>
                <a:off x="1816101" y="2753642"/>
                <a:ext cx="9131299" cy="3450308"/>
              </a:xfrm>
              <a:prstGeom prst="rect">
                <a:avLst/>
              </a:prstGeom>
              <a:blipFill>
                <a:blip r:embed="rId2"/>
                <a:stretch>
                  <a:fillRect l="-1111" r="-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36AFD28-F2A4-D446-A570-128BFE679B33}"/>
                  </a:ext>
                </a:extLst>
              </p:cNvPr>
              <p:cNvSpPr txBox="1"/>
              <p:nvPr/>
            </p:nvSpPr>
            <p:spPr>
              <a:xfrm>
                <a:off x="1422400" y="4039861"/>
                <a:ext cx="6921500" cy="8778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𝑃𝑃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𝑝</m:t>
                      </m:r>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sSub>
                                <m:sSubPr>
                                  <m:ctrlPr>
                                    <a:rPr lang="en-US" sz="2800" b="0" i="1" smtClean="0">
                                      <a:solidFill>
                                        <a:schemeClr val="accent5">
                                          <a:lumMod val="75000"/>
                                        </a:schemeClr>
                                      </a:solidFill>
                                      <a:latin typeface="Cambria Math" panose="02040503050406030204" pitchFamily="18" charset="0"/>
                                    </a:rPr>
                                  </m:ctrlPr>
                                </m:sSubPr>
                                <m:e>
                                  <m:r>
                                    <a:rPr lang="en-US" sz="2800" b="0" i="1" smtClean="0">
                                      <a:solidFill>
                                        <a:schemeClr val="accent5">
                                          <a:lumMod val="75000"/>
                                        </a:schemeClr>
                                      </a:solidFill>
                                      <a:latin typeface="Cambria Math" panose="02040503050406030204" pitchFamily="18" charset="0"/>
                                    </a:rPr>
                                    <m:t>𝑤</m:t>
                                  </m:r>
                                </m:e>
                                <m:sub>
                                  <m:r>
                                    <a:rPr lang="en-US" sz="2800" b="0" i="1" smtClean="0">
                                      <a:solidFill>
                                        <a:schemeClr val="accent5">
                                          <a:lumMod val="75000"/>
                                        </a:schemeClr>
                                      </a:solidFill>
                                      <a:latin typeface="Cambria Math" panose="02040503050406030204" pitchFamily="18" charset="0"/>
                                    </a:rPr>
                                    <m:t>1</m:t>
                                  </m:r>
                                </m:sub>
                              </m:sSub>
                              <m:r>
                                <a:rPr lang="en-US" sz="2800" b="0" i="1" smtClean="0">
                                  <a:solidFill>
                                    <a:schemeClr val="accent5">
                                      <a:lumMod val="75000"/>
                                    </a:schemeClr>
                                  </a:solidFill>
                                  <a:latin typeface="Cambria Math" panose="02040503050406030204" pitchFamily="18" charset="0"/>
                                </a:rPr>
                                <m:t>,</m:t>
                              </m:r>
                              <m:sSub>
                                <m:sSubPr>
                                  <m:ctrlPr>
                                    <a:rPr lang="en-US" sz="2800" b="0" i="1" smtClean="0">
                                      <a:solidFill>
                                        <a:schemeClr val="accent5">
                                          <a:lumMod val="75000"/>
                                        </a:schemeClr>
                                      </a:solidFill>
                                      <a:latin typeface="Cambria Math" panose="02040503050406030204" pitchFamily="18" charset="0"/>
                                    </a:rPr>
                                  </m:ctrlPr>
                                </m:sSubPr>
                                <m:e>
                                  <m:r>
                                    <a:rPr lang="en-US" sz="2800" b="0" i="1" smtClean="0">
                                      <a:solidFill>
                                        <a:schemeClr val="accent5">
                                          <a:lumMod val="75000"/>
                                        </a:schemeClr>
                                      </a:solidFill>
                                      <a:latin typeface="Cambria Math" panose="02040503050406030204" pitchFamily="18" charset="0"/>
                                    </a:rPr>
                                    <m:t>𝑤</m:t>
                                  </m:r>
                                </m:e>
                                <m:sub>
                                  <m:r>
                                    <a:rPr lang="en-US" sz="2800" b="0" i="1" smtClean="0">
                                      <a:solidFill>
                                        <a:schemeClr val="accent5">
                                          <a:lumMod val="75000"/>
                                        </a:schemeClr>
                                      </a:solidFill>
                                      <a:latin typeface="Cambria Math" panose="02040503050406030204" pitchFamily="18" charset="0"/>
                                    </a:rPr>
                                    <m:t>2</m:t>
                                  </m:r>
                                </m:sub>
                              </m:sSub>
                              <m:r>
                                <a:rPr lang="en-US" sz="2800" b="0" i="1" smtClean="0">
                                  <a:solidFill>
                                    <a:schemeClr val="accent5">
                                      <a:lumMod val="75000"/>
                                    </a:schemeClr>
                                  </a:solidFill>
                                  <a:latin typeface="Cambria Math" panose="02040503050406030204" pitchFamily="18" charset="0"/>
                                </a:rPr>
                                <m:t>,…, </m:t>
                              </m:r>
                              <m:sSub>
                                <m:sSubPr>
                                  <m:ctrlPr>
                                    <a:rPr lang="en-US" sz="2800" b="0" i="1" smtClean="0">
                                      <a:solidFill>
                                        <a:schemeClr val="accent5">
                                          <a:lumMod val="75000"/>
                                        </a:schemeClr>
                                      </a:solidFill>
                                      <a:latin typeface="Cambria Math" panose="02040503050406030204" pitchFamily="18" charset="0"/>
                                    </a:rPr>
                                  </m:ctrlPr>
                                </m:sSubPr>
                                <m:e>
                                  <m:r>
                                    <a:rPr lang="en-US" sz="2800" b="0" i="1" smtClean="0">
                                      <a:solidFill>
                                        <a:schemeClr val="accent5">
                                          <a:lumMod val="75000"/>
                                        </a:schemeClr>
                                      </a:solidFill>
                                      <a:latin typeface="Cambria Math" panose="02040503050406030204" pitchFamily="18" charset="0"/>
                                    </a:rPr>
                                    <m:t>𝑤</m:t>
                                  </m:r>
                                </m:e>
                                <m:sub>
                                  <m:r>
                                    <a:rPr lang="en-US" sz="2800" b="0" i="1" smtClean="0">
                                      <a:solidFill>
                                        <a:schemeClr val="accent5">
                                          <a:lumMod val="75000"/>
                                        </a:schemeClr>
                                      </a:solidFill>
                                      <a:latin typeface="Cambria Math" panose="02040503050406030204" pitchFamily="18" charset="0"/>
                                    </a:rPr>
                                    <m:t>𝑁</m:t>
                                  </m:r>
                                </m:sub>
                              </m:sSub>
                            </m:e>
                          </m:d>
                        </m:e>
                        <m:sup>
                          <m:r>
                            <a:rPr lang="en-US" sz="2800" b="0" i="1" smtClean="0">
                              <a:latin typeface="Cambria Math" panose="02040503050406030204" pitchFamily="18" charset="0"/>
                            </a:rPr>
                            <m:t>−1/</m:t>
                          </m:r>
                          <m:r>
                            <a:rPr lang="en-US" sz="2800" b="0" i="1" smtClean="0">
                              <a:latin typeface="Cambria Math" panose="02040503050406030204" pitchFamily="18" charset="0"/>
                            </a:rPr>
                            <m:t>𝑁</m:t>
                          </m:r>
                        </m:sup>
                      </m:sSup>
                    </m:oMath>
                  </m:oMathPara>
                </a14:m>
                <a:endParaRPr lang="en-US" sz="2800" b="0" dirty="0"/>
              </a:p>
              <a:p>
                <a:pPr/>
                <a:endParaRPr lang="en-US" sz="2800" dirty="0"/>
              </a:p>
            </p:txBody>
          </p:sp>
        </mc:Choice>
        <mc:Fallback>
          <p:sp>
            <p:nvSpPr>
              <p:cNvPr id="7" name="TextBox 6">
                <a:extLst>
                  <a:ext uri="{FF2B5EF4-FFF2-40B4-BE49-F238E27FC236}">
                    <a16:creationId xmlns:a16="http://schemas.microsoft.com/office/drawing/2014/main" id="{936AFD28-F2A4-D446-A570-128BFE679B33}"/>
                  </a:ext>
                </a:extLst>
              </p:cNvPr>
              <p:cNvSpPr txBox="1">
                <a:spLocks noRot="1" noChangeAspect="1" noMove="1" noResize="1" noEditPoints="1" noAdjustHandles="1" noChangeArrowheads="1" noChangeShapeType="1" noTextEdit="1"/>
              </p:cNvSpPr>
              <p:nvPr/>
            </p:nvSpPr>
            <p:spPr>
              <a:xfrm>
                <a:off x="1422400" y="4039861"/>
                <a:ext cx="6921500" cy="877869"/>
              </a:xfrm>
              <a:prstGeom prst="rect">
                <a:avLst/>
              </a:prstGeom>
              <a:blipFill>
                <a:blip r:embed="rId3"/>
                <a:stretch>
                  <a:fillRect t="-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E3F7BBA-8DD1-3B4D-89B4-5E267334E8AA}"/>
                  </a:ext>
                </a:extLst>
              </p:cNvPr>
              <p:cNvSpPr txBox="1"/>
              <p:nvPr/>
            </p:nvSpPr>
            <p:spPr>
              <a:xfrm>
                <a:off x="2298701" y="4781360"/>
                <a:ext cx="6921500" cy="17039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ad>
                        <m:radPr>
                          <m:ctrlPr>
                            <a:rPr lang="en-US" sz="2800" b="0" i="1" smtClean="0">
                              <a:latin typeface="Cambria Math" panose="02040503050406030204" pitchFamily="18" charset="0"/>
                            </a:rPr>
                          </m:ctrlPr>
                        </m:radPr>
                        <m:deg>
                          <m:r>
                            <m:rPr>
                              <m:brk m:alnAt="7"/>
                            </m:rPr>
                            <a:rPr lang="en-US" sz="2800" b="0" i="1" smtClean="0">
                              <a:latin typeface="Cambria Math" panose="02040503050406030204" pitchFamily="18" charset="0"/>
                            </a:rPr>
                            <m:t>𝑁</m:t>
                          </m:r>
                        </m:deg>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𝑝</m:t>
                              </m:r>
                              <m:d>
                                <m:dPr>
                                  <m:ctrlPr>
                                    <a:rPr lang="en-US" sz="2800" i="1">
                                      <a:latin typeface="Cambria Math" panose="02040503050406030204" pitchFamily="18" charset="0"/>
                                    </a:rPr>
                                  </m:ctrlPr>
                                </m:dPr>
                                <m:e>
                                  <m:sSub>
                                    <m:sSubPr>
                                      <m:ctrlPr>
                                        <a:rPr lang="en-US" sz="2800" i="1">
                                          <a:solidFill>
                                            <a:schemeClr val="accent5">
                                              <a:lumMod val="75000"/>
                                            </a:schemeClr>
                                          </a:solidFill>
                                          <a:latin typeface="Cambria Math" panose="02040503050406030204" pitchFamily="18" charset="0"/>
                                        </a:rPr>
                                      </m:ctrlPr>
                                    </m:sSubPr>
                                    <m:e>
                                      <m:r>
                                        <a:rPr lang="en-US" sz="2800" i="1">
                                          <a:solidFill>
                                            <a:schemeClr val="accent5">
                                              <a:lumMod val="75000"/>
                                            </a:schemeClr>
                                          </a:solidFill>
                                          <a:latin typeface="Cambria Math" panose="02040503050406030204" pitchFamily="18" charset="0"/>
                                        </a:rPr>
                                        <m:t>𝑤</m:t>
                                      </m:r>
                                    </m:e>
                                    <m:sub>
                                      <m:r>
                                        <a:rPr lang="en-US" sz="2800" i="1">
                                          <a:solidFill>
                                            <a:schemeClr val="accent5">
                                              <a:lumMod val="75000"/>
                                            </a:schemeClr>
                                          </a:solidFill>
                                          <a:latin typeface="Cambria Math" panose="02040503050406030204" pitchFamily="18" charset="0"/>
                                        </a:rPr>
                                        <m:t>1</m:t>
                                      </m:r>
                                    </m:sub>
                                  </m:sSub>
                                  <m:r>
                                    <a:rPr lang="en-US" sz="2800" i="1">
                                      <a:solidFill>
                                        <a:schemeClr val="accent5">
                                          <a:lumMod val="75000"/>
                                        </a:schemeClr>
                                      </a:solidFill>
                                      <a:latin typeface="Cambria Math" panose="02040503050406030204" pitchFamily="18" charset="0"/>
                                    </a:rPr>
                                    <m:t>,</m:t>
                                  </m:r>
                                  <m:sSub>
                                    <m:sSubPr>
                                      <m:ctrlPr>
                                        <a:rPr lang="en-US" sz="2800" i="1">
                                          <a:solidFill>
                                            <a:schemeClr val="accent5">
                                              <a:lumMod val="75000"/>
                                            </a:schemeClr>
                                          </a:solidFill>
                                          <a:latin typeface="Cambria Math" panose="02040503050406030204" pitchFamily="18" charset="0"/>
                                        </a:rPr>
                                      </m:ctrlPr>
                                    </m:sSubPr>
                                    <m:e>
                                      <m:r>
                                        <a:rPr lang="en-US" sz="2800" i="1">
                                          <a:solidFill>
                                            <a:schemeClr val="accent5">
                                              <a:lumMod val="75000"/>
                                            </a:schemeClr>
                                          </a:solidFill>
                                          <a:latin typeface="Cambria Math" panose="02040503050406030204" pitchFamily="18" charset="0"/>
                                        </a:rPr>
                                        <m:t>𝑤</m:t>
                                      </m:r>
                                    </m:e>
                                    <m:sub>
                                      <m:r>
                                        <a:rPr lang="en-US" sz="2800" i="1">
                                          <a:solidFill>
                                            <a:schemeClr val="accent5">
                                              <a:lumMod val="75000"/>
                                            </a:schemeClr>
                                          </a:solidFill>
                                          <a:latin typeface="Cambria Math" panose="02040503050406030204" pitchFamily="18" charset="0"/>
                                        </a:rPr>
                                        <m:t>2</m:t>
                                      </m:r>
                                    </m:sub>
                                  </m:sSub>
                                  <m:r>
                                    <a:rPr lang="en-US" sz="2800" i="1">
                                      <a:solidFill>
                                        <a:schemeClr val="accent5">
                                          <a:lumMod val="75000"/>
                                        </a:schemeClr>
                                      </a:solidFill>
                                      <a:latin typeface="Cambria Math" panose="02040503050406030204" pitchFamily="18" charset="0"/>
                                    </a:rPr>
                                    <m:t>,…, </m:t>
                                  </m:r>
                                  <m:sSub>
                                    <m:sSubPr>
                                      <m:ctrlPr>
                                        <a:rPr lang="en-US" sz="2800" i="1">
                                          <a:solidFill>
                                            <a:schemeClr val="accent5">
                                              <a:lumMod val="75000"/>
                                            </a:schemeClr>
                                          </a:solidFill>
                                          <a:latin typeface="Cambria Math" panose="02040503050406030204" pitchFamily="18" charset="0"/>
                                        </a:rPr>
                                      </m:ctrlPr>
                                    </m:sSubPr>
                                    <m:e>
                                      <m:r>
                                        <a:rPr lang="en-US" sz="2800" i="1">
                                          <a:solidFill>
                                            <a:schemeClr val="accent5">
                                              <a:lumMod val="75000"/>
                                            </a:schemeClr>
                                          </a:solidFill>
                                          <a:latin typeface="Cambria Math" panose="02040503050406030204" pitchFamily="18" charset="0"/>
                                        </a:rPr>
                                        <m:t>𝑤</m:t>
                                      </m:r>
                                    </m:e>
                                    <m:sub>
                                      <m:r>
                                        <a:rPr lang="en-US" sz="2800" i="1">
                                          <a:solidFill>
                                            <a:schemeClr val="accent5">
                                              <a:lumMod val="75000"/>
                                            </a:schemeClr>
                                          </a:solidFill>
                                          <a:latin typeface="Cambria Math" panose="02040503050406030204" pitchFamily="18" charset="0"/>
                                        </a:rPr>
                                        <m:t>𝑁</m:t>
                                      </m:r>
                                    </m:sub>
                                  </m:sSub>
                                </m:e>
                              </m:d>
                            </m:den>
                          </m:f>
                        </m:e>
                      </m:rad>
                    </m:oMath>
                  </m:oMathPara>
                </a14:m>
                <a:endParaRPr lang="en-US" sz="2800" b="0" dirty="0"/>
              </a:p>
              <a:p>
                <a:pPr/>
                <a:endParaRPr lang="en-US" sz="2800" dirty="0"/>
              </a:p>
            </p:txBody>
          </p:sp>
        </mc:Choice>
        <mc:Fallback>
          <p:sp>
            <p:nvSpPr>
              <p:cNvPr id="8" name="TextBox 7">
                <a:extLst>
                  <a:ext uri="{FF2B5EF4-FFF2-40B4-BE49-F238E27FC236}">
                    <a16:creationId xmlns:a16="http://schemas.microsoft.com/office/drawing/2014/main" id="{5E3F7BBA-8DD1-3B4D-89B4-5E267334E8AA}"/>
                  </a:ext>
                </a:extLst>
              </p:cNvPr>
              <p:cNvSpPr txBox="1">
                <a:spLocks noRot="1" noChangeAspect="1" noMove="1" noResize="1" noEditPoints="1" noAdjustHandles="1" noChangeArrowheads="1" noChangeShapeType="1" noTextEdit="1"/>
              </p:cNvSpPr>
              <p:nvPr/>
            </p:nvSpPr>
            <p:spPr>
              <a:xfrm>
                <a:off x="2298701" y="4781360"/>
                <a:ext cx="6921500" cy="170392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36156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7018407C-8079-D948-9F12-E38312ADE478}"/>
              </a:ext>
            </a:extLst>
          </p:cNvPr>
          <p:cNvSpPr>
            <a:spLocks noGrp="1"/>
          </p:cNvSpPr>
          <p:nvPr>
            <p:ph type="sldNum" sz="quarter" idx="12"/>
          </p:nvPr>
        </p:nvSpPr>
        <p:spPr/>
        <p:txBody>
          <a:bodyPr/>
          <a:lstStyle/>
          <a:p>
            <a:fld id="{6BCA73C5-4051-2D45-AC51-FD5A1C1C157A}" type="slidenum">
              <a:rPr lang="en-US" smtClean="0"/>
              <a:t>8</a:t>
            </a:fld>
            <a:endParaRPr lang="en-US"/>
          </a:p>
        </p:txBody>
      </p:sp>
      <p:sp>
        <p:nvSpPr>
          <p:cNvPr id="19" name="Content Placeholder 2">
            <a:extLst>
              <a:ext uri="{FF2B5EF4-FFF2-40B4-BE49-F238E27FC236}">
                <a16:creationId xmlns:a16="http://schemas.microsoft.com/office/drawing/2014/main" id="{4D74BB82-7955-D343-A53F-7553C8551D06}"/>
              </a:ext>
            </a:extLst>
          </p:cNvPr>
          <p:cNvSpPr txBox="1">
            <a:spLocks/>
          </p:cNvSpPr>
          <p:nvPr/>
        </p:nvSpPr>
        <p:spPr>
          <a:xfrm>
            <a:off x="1077684" y="1485373"/>
            <a:ext cx="5776827" cy="436947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t>Morphology</a:t>
            </a:r>
          </a:p>
          <a:p>
            <a:pPr>
              <a:spcBef>
                <a:spcPts val="1200"/>
              </a:spcBef>
            </a:pPr>
            <a:r>
              <a:rPr lang="en-US" sz="2000" dirty="0">
                <a:sym typeface="Wingdings" pitchFamily="2" charset="2"/>
              </a:rPr>
              <a:t>Word Segmentation</a:t>
            </a:r>
          </a:p>
          <a:p>
            <a:pPr>
              <a:spcBef>
                <a:spcPts val="1200"/>
              </a:spcBef>
            </a:pPr>
            <a:r>
              <a:rPr lang="en-US" sz="2000" dirty="0">
                <a:sym typeface="Wingdings" pitchFamily="2" charset="2"/>
              </a:rPr>
              <a:t>Part-of-Speech Tagging</a:t>
            </a:r>
          </a:p>
          <a:p>
            <a:pPr>
              <a:spcBef>
                <a:spcPts val="1200"/>
              </a:spcBef>
            </a:pPr>
            <a:r>
              <a:rPr lang="en-US" sz="2000" dirty="0">
                <a:sym typeface="Wingdings" pitchFamily="2" charset="2"/>
              </a:rPr>
              <a:t>Parsing</a:t>
            </a:r>
          </a:p>
          <a:p>
            <a:pPr>
              <a:spcBef>
                <a:spcPts val="1200"/>
              </a:spcBef>
            </a:pPr>
            <a:r>
              <a:rPr lang="en-US" sz="2000" dirty="0">
                <a:sym typeface="Wingdings" pitchFamily="2" charset="2"/>
              </a:rPr>
              <a:t>	Constituency</a:t>
            </a:r>
          </a:p>
          <a:p>
            <a:pPr>
              <a:spcBef>
                <a:spcPts val="1200"/>
              </a:spcBef>
            </a:pPr>
            <a:r>
              <a:rPr lang="en-US" sz="2000" dirty="0">
                <a:sym typeface="Wingdings" pitchFamily="2" charset="2"/>
              </a:rPr>
              <a:t>	Dependency</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2" name="Content Placeholder 2">
            <a:extLst>
              <a:ext uri="{FF2B5EF4-FFF2-40B4-BE49-F238E27FC236}">
                <a16:creationId xmlns:a16="http://schemas.microsoft.com/office/drawing/2014/main" id="{C5BC4793-B318-FE42-A1E9-411F4FACDE5D}"/>
              </a:ext>
            </a:extLst>
          </p:cNvPr>
          <p:cNvSpPr txBox="1">
            <a:spLocks/>
          </p:cNvSpPr>
          <p:nvPr/>
        </p:nvSpPr>
        <p:spPr>
          <a:xfrm>
            <a:off x="1077685"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Syntax</a:t>
            </a:r>
          </a:p>
        </p:txBody>
      </p:sp>
      <p:sp>
        <p:nvSpPr>
          <p:cNvPr id="23" name="Content Placeholder 2">
            <a:extLst>
              <a:ext uri="{FF2B5EF4-FFF2-40B4-BE49-F238E27FC236}">
                <a16:creationId xmlns:a16="http://schemas.microsoft.com/office/drawing/2014/main" id="{D3B5C191-F563-1545-9F4D-52CBC2A162E2}"/>
              </a:ext>
            </a:extLst>
          </p:cNvPr>
          <p:cNvSpPr txBox="1">
            <a:spLocks/>
          </p:cNvSpPr>
          <p:nvPr/>
        </p:nvSpPr>
        <p:spPr>
          <a:xfrm>
            <a:off x="6187406" y="1498426"/>
            <a:ext cx="5776827" cy="510788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Sentiment Analysis</a:t>
            </a:r>
          </a:p>
          <a:p>
            <a:pPr>
              <a:spcBef>
                <a:spcPts val="1200"/>
              </a:spcBef>
            </a:pPr>
            <a:r>
              <a:rPr lang="en-US" sz="2000" dirty="0">
                <a:sym typeface="Wingdings" pitchFamily="2" charset="2"/>
              </a:rPr>
              <a:t>Topic Modelling</a:t>
            </a:r>
          </a:p>
          <a:p>
            <a:pPr>
              <a:spcBef>
                <a:spcPts val="1200"/>
              </a:spcBef>
            </a:pPr>
            <a:r>
              <a:rPr lang="en-US" sz="2000" dirty="0">
                <a:sym typeface="Wingdings" pitchFamily="2" charset="2"/>
              </a:rPr>
              <a:t>Named Entity Recognition (NER)</a:t>
            </a:r>
          </a:p>
          <a:p>
            <a:pPr>
              <a:spcBef>
                <a:spcPts val="1200"/>
              </a:spcBef>
            </a:pPr>
            <a:r>
              <a:rPr lang="en-US" sz="2000" dirty="0">
                <a:sym typeface="Wingdings" pitchFamily="2" charset="2"/>
              </a:rPr>
              <a:t>Relation Extraction</a:t>
            </a:r>
          </a:p>
          <a:p>
            <a:pPr>
              <a:spcBef>
                <a:spcPts val="1200"/>
              </a:spcBef>
            </a:pPr>
            <a:r>
              <a:rPr lang="en-US" sz="2000" dirty="0">
                <a:sym typeface="Wingdings" pitchFamily="2" charset="2"/>
              </a:rPr>
              <a:t>Word Sense Disambiguation</a:t>
            </a:r>
          </a:p>
          <a:p>
            <a:pPr>
              <a:spcBef>
                <a:spcPts val="1200"/>
              </a:spcBef>
            </a:pPr>
            <a:r>
              <a:rPr lang="en-US" sz="2000" dirty="0">
                <a:sym typeface="Wingdings" pitchFamily="2" charset="2"/>
              </a:rPr>
              <a:t>Natural Language Understanding (NLU)</a:t>
            </a:r>
          </a:p>
          <a:p>
            <a:pPr>
              <a:spcBef>
                <a:spcPts val="1200"/>
              </a:spcBef>
            </a:pPr>
            <a:r>
              <a:rPr lang="en-US" sz="2000" dirty="0">
                <a:sym typeface="Wingdings" pitchFamily="2" charset="2"/>
              </a:rPr>
              <a:t>Natural Language Generation (NLG)</a:t>
            </a:r>
          </a:p>
          <a:p>
            <a:pPr>
              <a:spcBef>
                <a:spcPts val="1200"/>
              </a:spcBef>
            </a:pPr>
            <a:r>
              <a:rPr lang="en-US" sz="2000" dirty="0">
                <a:sym typeface="Wingdings" pitchFamily="2" charset="2"/>
              </a:rPr>
              <a:t>Machine Translation</a:t>
            </a:r>
          </a:p>
          <a:p>
            <a:pPr>
              <a:spcBef>
                <a:spcPts val="1200"/>
              </a:spcBef>
            </a:pPr>
            <a:r>
              <a:rPr lang="en-US" sz="2000" dirty="0">
                <a:sym typeface="Wingdings" pitchFamily="2" charset="2"/>
              </a:rPr>
              <a:t>Entailment</a:t>
            </a:r>
          </a:p>
          <a:p>
            <a:pPr>
              <a:spcBef>
                <a:spcPts val="1200"/>
              </a:spcBef>
            </a:pPr>
            <a:r>
              <a:rPr lang="en-US" sz="2000" dirty="0">
                <a:sym typeface="Wingdings" pitchFamily="2" charset="2"/>
              </a:rPr>
              <a:t>Question Answering</a:t>
            </a:r>
          </a:p>
          <a:p>
            <a:pPr>
              <a:spcBef>
                <a:spcPts val="1200"/>
              </a:spcBef>
            </a:pPr>
            <a:r>
              <a:rPr lang="en-US" sz="2000" dirty="0">
                <a:sym typeface="Wingdings" pitchFamily="2" charset="2"/>
              </a:rPr>
              <a:t>Language Modelling</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4" name="Content Placeholder 2">
            <a:extLst>
              <a:ext uri="{FF2B5EF4-FFF2-40B4-BE49-F238E27FC236}">
                <a16:creationId xmlns:a16="http://schemas.microsoft.com/office/drawing/2014/main" id="{8A29EC0D-E196-B345-9075-469157006A52}"/>
              </a:ext>
            </a:extLst>
          </p:cNvPr>
          <p:cNvSpPr txBox="1">
            <a:spLocks/>
          </p:cNvSpPr>
          <p:nvPr/>
        </p:nvSpPr>
        <p:spPr>
          <a:xfrm>
            <a:off x="6183396"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Semantics</a:t>
            </a:r>
          </a:p>
        </p:txBody>
      </p:sp>
      <p:sp>
        <p:nvSpPr>
          <p:cNvPr id="25" name="Content Placeholder 2">
            <a:extLst>
              <a:ext uri="{FF2B5EF4-FFF2-40B4-BE49-F238E27FC236}">
                <a16:creationId xmlns:a16="http://schemas.microsoft.com/office/drawing/2014/main" id="{39073F64-A0C0-F44F-99AE-CADEF39B9002}"/>
              </a:ext>
            </a:extLst>
          </p:cNvPr>
          <p:cNvSpPr txBox="1">
            <a:spLocks/>
          </p:cNvSpPr>
          <p:nvPr/>
        </p:nvSpPr>
        <p:spPr>
          <a:xfrm>
            <a:off x="1077685" y="4606565"/>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Discourse</a:t>
            </a:r>
          </a:p>
        </p:txBody>
      </p:sp>
      <p:sp>
        <p:nvSpPr>
          <p:cNvPr id="31" name="Content Placeholder 2">
            <a:extLst>
              <a:ext uri="{FF2B5EF4-FFF2-40B4-BE49-F238E27FC236}">
                <a16:creationId xmlns:a16="http://schemas.microsoft.com/office/drawing/2014/main" id="{913F79F8-E311-B849-B05A-7C91D1B52057}"/>
              </a:ext>
            </a:extLst>
          </p:cNvPr>
          <p:cNvSpPr txBox="1">
            <a:spLocks/>
          </p:cNvSpPr>
          <p:nvPr/>
        </p:nvSpPr>
        <p:spPr>
          <a:xfrm>
            <a:off x="1077684" y="5136710"/>
            <a:ext cx="5776827" cy="115346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Summarization</a:t>
            </a:r>
          </a:p>
          <a:p>
            <a:pPr>
              <a:spcBef>
                <a:spcPts val="1200"/>
              </a:spcBef>
            </a:pPr>
            <a:r>
              <a:rPr lang="en-US" sz="2000" dirty="0">
                <a:sym typeface="Wingdings" pitchFamily="2" charset="2"/>
              </a:rPr>
              <a:t>Coreference Resolution</a:t>
            </a:r>
          </a:p>
        </p:txBody>
      </p:sp>
      <p:sp>
        <p:nvSpPr>
          <p:cNvPr id="32" name="Content Placeholder 2">
            <a:extLst>
              <a:ext uri="{FF2B5EF4-FFF2-40B4-BE49-F238E27FC236}">
                <a16:creationId xmlns:a16="http://schemas.microsoft.com/office/drawing/2014/main" id="{4F48E6C0-554F-D44C-8B98-4BE0BA6695C8}"/>
              </a:ext>
            </a:extLst>
          </p:cNvPr>
          <p:cNvSpPr txBox="1">
            <a:spLocks/>
          </p:cNvSpPr>
          <p:nvPr/>
        </p:nvSpPr>
        <p:spPr>
          <a:xfrm>
            <a:off x="2650361" y="236931"/>
            <a:ext cx="7097485"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C00000"/>
                </a:solidFill>
              </a:rPr>
              <a:t>Common NLP Tasks (aka problems)</a:t>
            </a:r>
          </a:p>
        </p:txBody>
      </p:sp>
      <p:sp>
        <p:nvSpPr>
          <p:cNvPr id="27" name="Rectangle 26">
            <a:extLst>
              <a:ext uri="{FF2B5EF4-FFF2-40B4-BE49-F238E27FC236}">
                <a16:creationId xmlns:a16="http://schemas.microsoft.com/office/drawing/2014/main" id="{63A3FA15-FEA5-5C4E-A161-1870C00A1736}"/>
              </a:ext>
            </a:extLst>
          </p:cNvPr>
          <p:cNvSpPr/>
          <p:nvPr/>
        </p:nvSpPr>
        <p:spPr>
          <a:xfrm>
            <a:off x="6095999" y="2367433"/>
            <a:ext cx="5018315" cy="4098677"/>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354CC121-5212-BB49-BA3C-64C6EB0C1BC5}"/>
              </a:ext>
            </a:extLst>
          </p:cNvPr>
          <p:cNvSpPr/>
          <p:nvPr/>
        </p:nvSpPr>
        <p:spPr>
          <a:xfrm>
            <a:off x="830704" y="763227"/>
            <a:ext cx="3124200" cy="5593123"/>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84F91C39-9E44-FA46-9670-B6139C05DB6B}"/>
              </a:ext>
            </a:extLst>
          </p:cNvPr>
          <p:cNvSpPr/>
          <p:nvPr/>
        </p:nvSpPr>
        <p:spPr>
          <a:xfrm>
            <a:off x="6187406" y="1566973"/>
            <a:ext cx="5018315" cy="365125"/>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ular Callout 9">
            <a:extLst>
              <a:ext uri="{FF2B5EF4-FFF2-40B4-BE49-F238E27FC236}">
                <a16:creationId xmlns:a16="http://schemas.microsoft.com/office/drawing/2014/main" id="{111DE415-C944-9444-B7D6-26D14A0A0BBE}"/>
              </a:ext>
            </a:extLst>
          </p:cNvPr>
          <p:cNvSpPr/>
          <p:nvPr/>
        </p:nvSpPr>
        <p:spPr>
          <a:xfrm rot="10800000">
            <a:off x="3031434" y="2346914"/>
            <a:ext cx="7104358" cy="3595893"/>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7399" h="6686564">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1672035" y="5911868"/>
                </a:lnTo>
                <a:lnTo>
                  <a:pt x="1379252" y="5894227"/>
                </a:lnTo>
                <a:lnTo>
                  <a:pt x="1229621" y="6686564"/>
                </a:lnTo>
                <a:lnTo>
                  <a:pt x="1223239" y="6651981"/>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1BE44EAE-C5A2-BC4B-B9BC-A88E1E34BA46}"/>
              </a:ext>
            </a:extLst>
          </p:cNvPr>
          <p:cNvPicPr>
            <a:picLocks noChangeAspect="1"/>
          </p:cNvPicPr>
          <p:nvPr/>
        </p:nvPicPr>
        <p:blipFill>
          <a:blip r:embed="rId3"/>
          <a:stretch>
            <a:fillRect/>
          </a:stretch>
        </p:blipFill>
        <p:spPr>
          <a:xfrm>
            <a:off x="3396978" y="3463671"/>
            <a:ext cx="1600910" cy="1644268"/>
          </a:xfrm>
          <a:prstGeom prst="rect">
            <a:avLst/>
          </a:prstGeom>
        </p:spPr>
      </p:pic>
      <p:sp>
        <p:nvSpPr>
          <p:cNvPr id="20" name="Right Arrow 19">
            <a:extLst>
              <a:ext uri="{FF2B5EF4-FFF2-40B4-BE49-F238E27FC236}">
                <a16:creationId xmlns:a16="http://schemas.microsoft.com/office/drawing/2014/main" id="{E6EE126A-6113-DF43-A17D-7DFDE2CCFD9C}"/>
              </a:ext>
            </a:extLst>
          </p:cNvPr>
          <p:cNvSpPr/>
          <p:nvPr/>
        </p:nvSpPr>
        <p:spPr>
          <a:xfrm>
            <a:off x="5247424" y="410944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58D58DA-3F48-AB40-8308-617ABE6DA844}"/>
              </a:ext>
            </a:extLst>
          </p:cNvPr>
          <p:cNvSpPr/>
          <p:nvPr/>
        </p:nvSpPr>
        <p:spPr>
          <a:xfrm>
            <a:off x="6238010" y="4688587"/>
            <a:ext cx="764953" cy="369332"/>
          </a:xfrm>
          <a:prstGeom prst="rect">
            <a:avLst/>
          </a:prstGeom>
        </p:spPr>
        <p:txBody>
          <a:bodyPr wrap="none">
            <a:spAutoFit/>
          </a:bodyPr>
          <a:lstStyle/>
          <a:p>
            <a:r>
              <a:rPr lang="en-US" dirty="0"/>
              <a:t>sports</a:t>
            </a:r>
          </a:p>
        </p:txBody>
      </p:sp>
      <p:sp>
        <p:nvSpPr>
          <p:cNvPr id="21" name="Rectangle 20">
            <a:extLst>
              <a:ext uri="{FF2B5EF4-FFF2-40B4-BE49-F238E27FC236}">
                <a16:creationId xmlns:a16="http://schemas.microsoft.com/office/drawing/2014/main" id="{BCB0DD8F-EB27-B043-92C1-30FBE01A0936}"/>
              </a:ext>
            </a:extLst>
          </p:cNvPr>
          <p:cNvSpPr/>
          <p:nvPr/>
        </p:nvSpPr>
        <p:spPr>
          <a:xfrm>
            <a:off x="7013423" y="4675833"/>
            <a:ext cx="673582" cy="369332"/>
          </a:xfrm>
          <a:prstGeom prst="rect">
            <a:avLst/>
          </a:prstGeom>
        </p:spPr>
        <p:txBody>
          <a:bodyPr wrap="none">
            <a:spAutoFit/>
          </a:bodyPr>
          <a:lstStyle/>
          <a:p>
            <a:r>
              <a:rPr lang="en-US" dirty="0"/>
              <a:t>news</a:t>
            </a:r>
          </a:p>
        </p:txBody>
      </p:sp>
      <p:sp>
        <p:nvSpPr>
          <p:cNvPr id="28" name="Rectangle 27">
            <a:extLst>
              <a:ext uri="{FF2B5EF4-FFF2-40B4-BE49-F238E27FC236}">
                <a16:creationId xmlns:a16="http://schemas.microsoft.com/office/drawing/2014/main" id="{615AA708-A506-4545-B996-B5D17DD7B5B4}"/>
              </a:ext>
            </a:extLst>
          </p:cNvPr>
          <p:cNvSpPr/>
          <p:nvPr/>
        </p:nvSpPr>
        <p:spPr>
          <a:xfrm>
            <a:off x="7676968" y="4660956"/>
            <a:ext cx="851515" cy="369332"/>
          </a:xfrm>
          <a:prstGeom prst="rect">
            <a:avLst/>
          </a:prstGeom>
        </p:spPr>
        <p:txBody>
          <a:bodyPr wrap="none">
            <a:spAutoFit/>
          </a:bodyPr>
          <a:lstStyle/>
          <a:p>
            <a:r>
              <a:rPr lang="en-US" dirty="0"/>
              <a:t>politics</a:t>
            </a:r>
          </a:p>
        </p:txBody>
      </p:sp>
      <p:sp>
        <p:nvSpPr>
          <p:cNvPr id="29" name="Rectangle 28">
            <a:extLst>
              <a:ext uri="{FF2B5EF4-FFF2-40B4-BE49-F238E27FC236}">
                <a16:creationId xmlns:a16="http://schemas.microsoft.com/office/drawing/2014/main" id="{0D6C8FED-542E-924B-81CA-7537F2379B22}"/>
              </a:ext>
            </a:extLst>
          </p:cNvPr>
          <p:cNvSpPr/>
          <p:nvPr/>
        </p:nvSpPr>
        <p:spPr>
          <a:xfrm>
            <a:off x="8476631" y="4675833"/>
            <a:ext cx="869469" cy="369332"/>
          </a:xfrm>
          <a:prstGeom prst="rect">
            <a:avLst/>
          </a:prstGeom>
        </p:spPr>
        <p:txBody>
          <a:bodyPr wrap="none">
            <a:spAutoFit/>
          </a:bodyPr>
          <a:lstStyle/>
          <a:p>
            <a:r>
              <a:rPr lang="en-US" dirty="0"/>
              <a:t>fashion</a:t>
            </a:r>
          </a:p>
        </p:txBody>
      </p:sp>
      <p:sp>
        <p:nvSpPr>
          <p:cNvPr id="5" name="Rectangle 4">
            <a:extLst>
              <a:ext uri="{FF2B5EF4-FFF2-40B4-BE49-F238E27FC236}">
                <a16:creationId xmlns:a16="http://schemas.microsoft.com/office/drawing/2014/main" id="{2D2FEFBE-173E-0949-B91A-1742F3954F79}"/>
              </a:ext>
            </a:extLst>
          </p:cNvPr>
          <p:cNvSpPr/>
          <p:nvPr/>
        </p:nvSpPr>
        <p:spPr>
          <a:xfrm>
            <a:off x="6501583" y="3356544"/>
            <a:ext cx="265044" cy="132934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B7B7C6B-070F-5E45-B01F-9B2A8B16DA82}"/>
              </a:ext>
            </a:extLst>
          </p:cNvPr>
          <p:cNvSpPr/>
          <p:nvPr/>
        </p:nvSpPr>
        <p:spPr>
          <a:xfrm>
            <a:off x="7198408" y="3982592"/>
            <a:ext cx="265044" cy="682982"/>
          </a:xfrm>
          <a:prstGeom prst="rect">
            <a:avLst/>
          </a:prstGeom>
          <a:solidFill>
            <a:srgbClr val="FF6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A355A81-8074-C04F-BEAA-E8C70BC15A0D}"/>
              </a:ext>
            </a:extLst>
          </p:cNvPr>
          <p:cNvSpPr/>
          <p:nvPr/>
        </p:nvSpPr>
        <p:spPr>
          <a:xfrm>
            <a:off x="7935696" y="3577391"/>
            <a:ext cx="265044" cy="1108499"/>
          </a:xfrm>
          <a:prstGeom prst="rect">
            <a:avLst/>
          </a:prstGeom>
          <a:solidFill>
            <a:srgbClr val="388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903F62C-F2AB-8144-B1EF-626C10600204}"/>
              </a:ext>
            </a:extLst>
          </p:cNvPr>
          <p:cNvSpPr/>
          <p:nvPr/>
        </p:nvSpPr>
        <p:spPr>
          <a:xfrm>
            <a:off x="8796053" y="4306501"/>
            <a:ext cx="265044" cy="369332"/>
          </a:xfrm>
          <a:prstGeom prst="rect">
            <a:avLst/>
          </a:prstGeom>
          <a:solidFill>
            <a:srgbClr val="957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6817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3439597" cy="551401"/>
          </a:xfrm>
        </p:spPr>
        <p:txBody>
          <a:bodyPr/>
          <a:lstStyle/>
          <a:p>
            <a:r>
              <a:rPr lang="en-US" dirty="0"/>
              <a:t>Perplexity</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80</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BB34652-5E54-844F-BD7C-D858C76DB7C9}"/>
              </a:ext>
            </a:extLst>
          </p:cNvPr>
          <p:cNvSpPr txBox="1">
            <a:spLocks/>
          </p:cNvSpPr>
          <p:nvPr/>
        </p:nvSpPr>
        <p:spPr>
          <a:xfrm>
            <a:off x="1529299" y="966182"/>
            <a:ext cx="9893299" cy="11693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Perplexity is also equivalent to the exponentiated negative log-likelihood normalized:</a:t>
            </a:r>
          </a:p>
          <a:p>
            <a:pPr marL="0" indent="0">
              <a:lnSpc>
                <a:spcPct val="120000"/>
              </a:lnSpc>
              <a:buNone/>
            </a:pPr>
            <a:endParaRPr lang="en-US" sz="2400" dirty="0">
              <a:latin typeface="Avenir Light" panose="020B0402020203020204" pitchFamily="34" charset="77"/>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36AFD28-F2A4-D446-A570-128BFE679B33}"/>
                  </a:ext>
                </a:extLst>
              </p:cNvPr>
              <p:cNvSpPr txBox="1"/>
              <p:nvPr/>
            </p:nvSpPr>
            <p:spPr>
              <a:xfrm>
                <a:off x="1689100" y="2135503"/>
                <a:ext cx="6921500" cy="8778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𝑃𝑃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𝑝</m:t>
                      </m:r>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sSub>
                                <m:sSubPr>
                                  <m:ctrlPr>
                                    <a:rPr lang="en-US" sz="2800" b="0" i="1" smtClean="0">
                                      <a:solidFill>
                                        <a:schemeClr val="accent5">
                                          <a:lumMod val="75000"/>
                                        </a:schemeClr>
                                      </a:solidFill>
                                      <a:latin typeface="Cambria Math" panose="02040503050406030204" pitchFamily="18" charset="0"/>
                                    </a:rPr>
                                  </m:ctrlPr>
                                </m:sSubPr>
                                <m:e>
                                  <m:r>
                                    <a:rPr lang="en-US" sz="2800" b="0" i="1" smtClean="0">
                                      <a:solidFill>
                                        <a:schemeClr val="accent5">
                                          <a:lumMod val="75000"/>
                                        </a:schemeClr>
                                      </a:solidFill>
                                      <a:latin typeface="Cambria Math" panose="02040503050406030204" pitchFamily="18" charset="0"/>
                                    </a:rPr>
                                    <m:t>𝑤</m:t>
                                  </m:r>
                                </m:e>
                                <m:sub>
                                  <m:r>
                                    <a:rPr lang="en-US" sz="2800" b="0" i="1" smtClean="0">
                                      <a:solidFill>
                                        <a:schemeClr val="accent5">
                                          <a:lumMod val="75000"/>
                                        </a:schemeClr>
                                      </a:solidFill>
                                      <a:latin typeface="Cambria Math" panose="02040503050406030204" pitchFamily="18" charset="0"/>
                                    </a:rPr>
                                    <m:t>1</m:t>
                                  </m:r>
                                </m:sub>
                              </m:sSub>
                              <m:r>
                                <a:rPr lang="en-US" sz="2800" b="0" i="1" smtClean="0">
                                  <a:solidFill>
                                    <a:schemeClr val="accent5">
                                      <a:lumMod val="75000"/>
                                    </a:schemeClr>
                                  </a:solidFill>
                                  <a:latin typeface="Cambria Math" panose="02040503050406030204" pitchFamily="18" charset="0"/>
                                </a:rPr>
                                <m:t>,</m:t>
                              </m:r>
                              <m:sSub>
                                <m:sSubPr>
                                  <m:ctrlPr>
                                    <a:rPr lang="en-US" sz="2800" b="0" i="1" smtClean="0">
                                      <a:solidFill>
                                        <a:schemeClr val="accent5">
                                          <a:lumMod val="75000"/>
                                        </a:schemeClr>
                                      </a:solidFill>
                                      <a:latin typeface="Cambria Math" panose="02040503050406030204" pitchFamily="18" charset="0"/>
                                    </a:rPr>
                                  </m:ctrlPr>
                                </m:sSubPr>
                                <m:e>
                                  <m:r>
                                    <a:rPr lang="en-US" sz="2800" b="0" i="1" smtClean="0">
                                      <a:solidFill>
                                        <a:schemeClr val="accent5">
                                          <a:lumMod val="75000"/>
                                        </a:schemeClr>
                                      </a:solidFill>
                                      <a:latin typeface="Cambria Math" panose="02040503050406030204" pitchFamily="18" charset="0"/>
                                    </a:rPr>
                                    <m:t>𝑤</m:t>
                                  </m:r>
                                </m:e>
                                <m:sub>
                                  <m:r>
                                    <a:rPr lang="en-US" sz="2800" b="0" i="1" smtClean="0">
                                      <a:solidFill>
                                        <a:schemeClr val="accent5">
                                          <a:lumMod val="75000"/>
                                        </a:schemeClr>
                                      </a:solidFill>
                                      <a:latin typeface="Cambria Math" panose="02040503050406030204" pitchFamily="18" charset="0"/>
                                    </a:rPr>
                                    <m:t>2</m:t>
                                  </m:r>
                                </m:sub>
                              </m:sSub>
                              <m:r>
                                <a:rPr lang="en-US" sz="2800" b="0" i="1" smtClean="0">
                                  <a:solidFill>
                                    <a:schemeClr val="accent5">
                                      <a:lumMod val="75000"/>
                                    </a:schemeClr>
                                  </a:solidFill>
                                  <a:latin typeface="Cambria Math" panose="02040503050406030204" pitchFamily="18" charset="0"/>
                                </a:rPr>
                                <m:t>,…, </m:t>
                              </m:r>
                              <m:sSub>
                                <m:sSubPr>
                                  <m:ctrlPr>
                                    <a:rPr lang="en-US" sz="2800" b="0" i="1" smtClean="0">
                                      <a:solidFill>
                                        <a:schemeClr val="accent5">
                                          <a:lumMod val="75000"/>
                                        </a:schemeClr>
                                      </a:solidFill>
                                      <a:latin typeface="Cambria Math" panose="02040503050406030204" pitchFamily="18" charset="0"/>
                                    </a:rPr>
                                  </m:ctrlPr>
                                </m:sSubPr>
                                <m:e>
                                  <m:r>
                                    <a:rPr lang="en-US" sz="2800" b="0" i="1" smtClean="0">
                                      <a:solidFill>
                                        <a:schemeClr val="accent5">
                                          <a:lumMod val="75000"/>
                                        </a:schemeClr>
                                      </a:solidFill>
                                      <a:latin typeface="Cambria Math" panose="02040503050406030204" pitchFamily="18" charset="0"/>
                                    </a:rPr>
                                    <m:t>𝑤</m:t>
                                  </m:r>
                                </m:e>
                                <m:sub>
                                  <m:r>
                                    <a:rPr lang="en-US" sz="2800" b="0" i="1" smtClean="0">
                                      <a:solidFill>
                                        <a:schemeClr val="accent5">
                                          <a:lumMod val="75000"/>
                                        </a:schemeClr>
                                      </a:solidFill>
                                      <a:latin typeface="Cambria Math" panose="02040503050406030204" pitchFamily="18" charset="0"/>
                                    </a:rPr>
                                    <m:t>𝑁</m:t>
                                  </m:r>
                                </m:sub>
                              </m:sSub>
                            </m:e>
                          </m:d>
                        </m:e>
                        <m:sup>
                          <m:r>
                            <a:rPr lang="en-US" sz="2800" b="0" i="1" smtClean="0">
                              <a:latin typeface="Cambria Math" panose="02040503050406030204" pitchFamily="18" charset="0"/>
                            </a:rPr>
                            <m:t>−1/</m:t>
                          </m:r>
                          <m:r>
                            <a:rPr lang="en-US" sz="2800" b="0" i="1" smtClean="0">
                              <a:latin typeface="Cambria Math" panose="02040503050406030204" pitchFamily="18" charset="0"/>
                            </a:rPr>
                            <m:t>𝑁</m:t>
                          </m:r>
                        </m:sup>
                      </m:sSup>
                    </m:oMath>
                  </m:oMathPara>
                </a14:m>
                <a:endParaRPr lang="en-US" sz="2800" b="0" dirty="0"/>
              </a:p>
              <a:p>
                <a:pPr/>
                <a:endParaRPr lang="en-US" sz="2800" dirty="0"/>
              </a:p>
            </p:txBody>
          </p:sp>
        </mc:Choice>
        <mc:Fallback>
          <p:sp>
            <p:nvSpPr>
              <p:cNvPr id="7" name="TextBox 6">
                <a:extLst>
                  <a:ext uri="{FF2B5EF4-FFF2-40B4-BE49-F238E27FC236}">
                    <a16:creationId xmlns:a16="http://schemas.microsoft.com/office/drawing/2014/main" id="{936AFD28-F2A4-D446-A570-128BFE679B33}"/>
                  </a:ext>
                </a:extLst>
              </p:cNvPr>
              <p:cNvSpPr txBox="1">
                <a:spLocks noRot="1" noChangeAspect="1" noMove="1" noResize="1" noEditPoints="1" noAdjustHandles="1" noChangeArrowheads="1" noChangeShapeType="1" noTextEdit="1"/>
              </p:cNvSpPr>
              <p:nvPr/>
            </p:nvSpPr>
            <p:spPr>
              <a:xfrm>
                <a:off x="1689100" y="2135503"/>
                <a:ext cx="6921500" cy="877869"/>
              </a:xfrm>
              <a:prstGeom prst="rect">
                <a:avLst/>
              </a:prstGeom>
              <a:blipFill>
                <a:blip r:embed="rId2"/>
                <a:stretch>
                  <a:fillRect t="-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E3F7BBA-8DD1-3B4D-89B4-5E267334E8AA}"/>
                  </a:ext>
                </a:extLst>
              </p:cNvPr>
              <p:cNvSpPr txBox="1"/>
              <p:nvPr/>
            </p:nvSpPr>
            <p:spPr>
              <a:xfrm>
                <a:off x="2557998" y="2691336"/>
                <a:ext cx="6921500" cy="17039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ad>
                        <m:radPr>
                          <m:ctrlPr>
                            <a:rPr lang="en-US" sz="2800" b="0" i="1" smtClean="0">
                              <a:latin typeface="Cambria Math" panose="02040503050406030204" pitchFamily="18" charset="0"/>
                            </a:rPr>
                          </m:ctrlPr>
                        </m:radPr>
                        <m:deg>
                          <m:r>
                            <m:rPr>
                              <m:brk m:alnAt="7"/>
                            </m:rPr>
                            <a:rPr lang="en-US" sz="2800" b="0" i="1" smtClean="0">
                              <a:latin typeface="Cambria Math" panose="02040503050406030204" pitchFamily="18" charset="0"/>
                            </a:rPr>
                            <m:t>𝑁</m:t>
                          </m:r>
                        </m:deg>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𝑝</m:t>
                              </m:r>
                              <m:d>
                                <m:dPr>
                                  <m:ctrlPr>
                                    <a:rPr lang="en-US" sz="2800" i="1">
                                      <a:latin typeface="Cambria Math" panose="02040503050406030204" pitchFamily="18" charset="0"/>
                                    </a:rPr>
                                  </m:ctrlPr>
                                </m:dPr>
                                <m:e>
                                  <m:sSub>
                                    <m:sSubPr>
                                      <m:ctrlPr>
                                        <a:rPr lang="en-US" sz="2800" i="1">
                                          <a:solidFill>
                                            <a:schemeClr val="accent5">
                                              <a:lumMod val="75000"/>
                                            </a:schemeClr>
                                          </a:solidFill>
                                          <a:latin typeface="Cambria Math" panose="02040503050406030204" pitchFamily="18" charset="0"/>
                                        </a:rPr>
                                      </m:ctrlPr>
                                    </m:sSubPr>
                                    <m:e>
                                      <m:r>
                                        <a:rPr lang="en-US" sz="2800" i="1">
                                          <a:solidFill>
                                            <a:schemeClr val="accent5">
                                              <a:lumMod val="75000"/>
                                            </a:schemeClr>
                                          </a:solidFill>
                                          <a:latin typeface="Cambria Math" panose="02040503050406030204" pitchFamily="18" charset="0"/>
                                        </a:rPr>
                                        <m:t>𝑤</m:t>
                                      </m:r>
                                    </m:e>
                                    <m:sub>
                                      <m:r>
                                        <a:rPr lang="en-US" sz="2800" i="1">
                                          <a:solidFill>
                                            <a:schemeClr val="accent5">
                                              <a:lumMod val="75000"/>
                                            </a:schemeClr>
                                          </a:solidFill>
                                          <a:latin typeface="Cambria Math" panose="02040503050406030204" pitchFamily="18" charset="0"/>
                                        </a:rPr>
                                        <m:t>1</m:t>
                                      </m:r>
                                    </m:sub>
                                  </m:sSub>
                                  <m:r>
                                    <a:rPr lang="en-US" sz="2800" i="1">
                                      <a:solidFill>
                                        <a:schemeClr val="accent5">
                                          <a:lumMod val="75000"/>
                                        </a:schemeClr>
                                      </a:solidFill>
                                      <a:latin typeface="Cambria Math" panose="02040503050406030204" pitchFamily="18" charset="0"/>
                                    </a:rPr>
                                    <m:t>,</m:t>
                                  </m:r>
                                  <m:sSub>
                                    <m:sSubPr>
                                      <m:ctrlPr>
                                        <a:rPr lang="en-US" sz="2800" i="1">
                                          <a:solidFill>
                                            <a:schemeClr val="accent5">
                                              <a:lumMod val="75000"/>
                                            </a:schemeClr>
                                          </a:solidFill>
                                          <a:latin typeface="Cambria Math" panose="02040503050406030204" pitchFamily="18" charset="0"/>
                                        </a:rPr>
                                      </m:ctrlPr>
                                    </m:sSubPr>
                                    <m:e>
                                      <m:r>
                                        <a:rPr lang="en-US" sz="2800" i="1">
                                          <a:solidFill>
                                            <a:schemeClr val="accent5">
                                              <a:lumMod val="75000"/>
                                            </a:schemeClr>
                                          </a:solidFill>
                                          <a:latin typeface="Cambria Math" panose="02040503050406030204" pitchFamily="18" charset="0"/>
                                        </a:rPr>
                                        <m:t>𝑤</m:t>
                                      </m:r>
                                    </m:e>
                                    <m:sub>
                                      <m:r>
                                        <a:rPr lang="en-US" sz="2800" i="1">
                                          <a:solidFill>
                                            <a:schemeClr val="accent5">
                                              <a:lumMod val="75000"/>
                                            </a:schemeClr>
                                          </a:solidFill>
                                          <a:latin typeface="Cambria Math" panose="02040503050406030204" pitchFamily="18" charset="0"/>
                                        </a:rPr>
                                        <m:t>2</m:t>
                                      </m:r>
                                    </m:sub>
                                  </m:sSub>
                                  <m:r>
                                    <a:rPr lang="en-US" sz="2800" i="1">
                                      <a:solidFill>
                                        <a:schemeClr val="accent5">
                                          <a:lumMod val="75000"/>
                                        </a:schemeClr>
                                      </a:solidFill>
                                      <a:latin typeface="Cambria Math" panose="02040503050406030204" pitchFamily="18" charset="0"/>
                                    </a:rPr>
                                    <m:t>,…, </m:t>
                                  </m:r>
                                  <m:sSub>
                                    <m:sSubPr>
                                      <m:ctrlPr>
                                        <a:rPr lang="en-US" sz="2800" i="1">
                                          <a:solidFill>
                                            <a:schemeClr val="accent5">
                                              <a:lumMod val="75000"/>
                                            </a:schemeClr>
                                          </a:solidFill>
                                          <a:latin typeface="Cambria Math" panose="02040503050406030204" pitchFamily="18" charset="0"/>
                                        </a:rPr>
                                      </m:ctrlPr>
                                    </m:sSubPr>
                                    <m:e>
                                      <m:r>
                                        <a:rPr lang="en-US" sz="2800" i="1">
                                          <a:solidFill>
                                            <a:schemeClr val="accent5">
                                              <a:lumMod val="75000"/>
                                            </a:schemeClr>
                                          </a:solidFill>
                                          <a:latin typeface="Cambria Math" panose="02040503050406030204" pitchFamily="18" charset="0"/>
                                        </a:rPr>
                                        <m:t>𝑤</m:t>
                                      </m:r>
                                    </m:e>
                                    <m:sub>
                                      <m:r>
                                        <a:rPr lang="en-US" sz="2800" i="1">
                                          <a:solidFill>
                                            <a:schemeClr val="accent5">
                                              <a:lumMod val="75000"/>
                                            </a:schemeClr>
                                          </a:solidFill>
                                          <a:latin typeface="Cambria Math" panose="02040503050406030204" pitchFamily="18" charset="0"/>
                                        </a:rPr>
                                        <m:t>𝑁</m:t>
                                      </m:r>
                                    </m:sub>
                                  </m:sSub>
                                </m:e>
                              </m:d>
                            </m:den>
                          </m:f>
                        </m:e>
                      </m:rad>
                    </m:oMath>
                  </m:oMathPara>
                </a14:m>
                <a:endParaRPr lang="en-US" sz="2800" b="0" dirty="0"/>
              </a:p>
              <a:p>
                <a:pPr/>
                <a:endParaRPr lang="en-US" sz="2800" dirty="0"/>
              </a:p>
            </p:txBody>
          </p:sp>
        </mc:Choice>
        <mc:Fallback>
          <p:sp>
            <p:nvSpPr>
              <p:cNvPr id="8" name="TextBox 7">
                <a:extLst>
                  <a:ext uri="{FF2B5EF4-FFF2-40B4-BE49-F238E27FC236}">
                    <a16:creationId xmlns:a16="http://schemas.microsoft.com/office/drawing/2014/main" id="{5E3F7BBA-8DD1-3B4D-89B4-5E267334E8AA}"/>
                  </a:ext>
                </a:extLst>
              </p:cNvPr>
              <p:cNvSpPr txBox="1">
                <a:spLocks noRot="1" noChangeAspect="1" noMove="1" noResize="1" noEditPoints="1" noAdjustHandles="1" noChangeArrowheads="1" noChangeShapeType="1" noTextEdit="1"/>
              </p:cNvSpPr>
              <p:nvPr/>
            </p:nvSpPr>
            <p:spPr>
              <a:xfrm>
                <a:off x="2557998" y="2691336"/>
                <a:ext cx="6921500" cy="170392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839EE63-1C71-0F4E-A296-E225332C8657}"/>
                  </a:ext>
                </a:extLst>
              </p:cNvPr>
              <p:cNvSpPr txBox="1"/>
              <p:nvPr/>
            </p:nvSpPr>
            <p:spPr>
              <a:xfrm>
                <a:off x="4277797" y="4578894"/>
                <a:ext cx="6921500" cy="1078309"/>
              </a:xfrm>
              <a:prstGeom prst="rect">
                <a:avLst/>
              </a:prstGeom>
              <a:noFill/>
            </p:spPr>
            <p:txBody>
              <a:bodyPr wrap="square" lIns="0" tIns="0" rIns="0" bIns="0" rtlCol="0">
                <a:spAutoFit/>
              </a:bodyPr>
              <a:lstStyle/>
              <a:p>
                <a:pPr/>
                <a14:m>
                  <m:oMath xmlns:m="http://schemas.openxmlformats.org/officeDocument/2006/math">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m:t>
                        </m:r>
                        <m:r>
                          <a:rPr lang="en-US" sz="2800" b="0" i="1" smtClean="0">
                            <a:latin typeface="Cambria Math" panose="02040503050406030204" pitchFamily="18" charset="0"/>
                          </a:rPr>
                          <m:t>𝑙</m:t>
                        </m:r>
                      </m:sup>
                    </m:sSup>
                  </m:oMath>
                </a14:m>
                <a:r>
                  <a:rPr lang="en-US" sz="2800" b="0" dirty="0"/>
                  <a:t>, where </a:t>
                </a:r>
                <a14:m>
                  <m:oMath xmlns:m="http://schemas.openxmlformats.org/officeDocument/2006/math">
                    <m:r>
                      <m:rPr>
                        <m:sty m:val="p"/>
                      </m:rPr>
                      <a:rPr lang="en-US" sz="2800" b="0" i="0" smtClean="0">
                        <a:latin typeface="Cambria Math" panose="02040503050406030204" pitchFamily="18" charset="0"/>
                      </a:rPr>
                      <m:t>l</m:t>
                    </m:r>
                    <m:r>
                      <a:rPr lang="en-US" sz="2800" b="0" i="0"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𝑛</m:t>
                        </m:r>
                      </m:sup>
                      <m:e>
                        <m:r>
                          <m:rPr>
                            <m:sty m:val="p"/>
                          </m:rPr>
                          <a:rPr lang="en-US" sz="2800" b="0" i="0" smtClean="0">
                            <a:latin typeface="Cambria Math" panose="02040503050406030204" pitchFamily="18" charset="0"/>
                          </a:rPr>
                          <m:t>log</m:t>
                        </m:r>
                        <m:r>
                          <a:rPr lang="en-US" sz="2800" b="0" i="1" smtClean="0">
                            <a:latin typeface="Cambria Math" panose="02040503050406030204" pitchFamily="18" charset="0"/>
                          </a:rPr>
                          <m:t>⁡(</m:t>
                        </m:r>
                        <m:r>
                          <a:rPr lang="en-US" sz="2800" b="0" i="1" smtClean="0">
                            <a:latin typeface="Cambria Math" panose="02040503050406030204" pitchFamily="18" charset="0"/>
                          </a:rPr>
                          <m:t>𝑝</m:t>
                        </m:r>
                        <m:d>
                          <m:dPr>
                            <m:ctrlPr>
                              <a:rPr lang="en-US" sz="2800" b="0" i="1" smtClean="0">
                                <a:latin typeface="Cambria Math" panose="02040503050406030204" pitchFamily="18" charset="0"/>
                              </a:rPr>
                            </m:ctrlPr>
                          </m:dPr>
                          <m:e>
                            <m:sSub>
                              <m:sSubPr>
                                <m:ctrlPr>
                                  <a:rPr lang="en-US" sz="2800" b="0" i="1" smtClean="0">
                                    <a:solidFill>
                                      <a:schemeClr val="accent5">
                                        <a:lumMod val="75000"/>
                                      </a:schemeClr>
                                    </a:solidFill>
                                    <a:latin typeface="Cambria Math" panose="02040503050406030204" pitchFamily="18" charset="0"/>
                                  </a:rPr>
                                </m:ctrlPr>
                              </m:sSubPr>
                              <m:e>
                                <m:r>
                                  <a:rPr lang="en-US" sz="2800" b="0" i="1" smtClean="0">
                                    <a:solidFill>
                                      <a:schemeClr val="accent5">
                                        <a:lumMod val="75000"/>
                                      </a:schemeClr>
                                    </a:solidFill>
                                    <a:latin typeface="Cambria Math" panose="02040503050406030204" pitchFamily="18" charset="0"/>
                                  </a:rPr>
                                  <m:t>𝑤</m:t>
                                </m:r>
                              </m:e>
                              <m:sub>
                                <m:r>
                                  <a:rPr lang="en-US" sz="2800" b="0" i="1" smtClean="0">
                                    <a:solidFill>
                                      <a:schemeClr val="accent5">
                                        <a:lumMod val="75000"/>
                                      </a:schemeClr>
                                    </a:solidFill>
                                    <a:latin typeface="Cambria Math" panose="02040503050406030204" pitchFamily="18" charset="0"/>
                                  </a:rPr>
                                  <m:t>𝑖</m:t>
                                </m:r>
                              </m:sub>
                            </m:sSub>
                          </m:e>
                        </m:d>
                        <m:r>
                          <a:rPr lang="en-US" sz="2800" b="0" i="1" smtClean="0">
                            <a:latin typeface="Cambria Math" panose="02040503050406030204" pitchFamily="18" charset="0"/>
                          </a:rPr>
                          <m:t>)</m:t>
                        </m:r>
                      </m:e>
                    </m:nary>
                  </m:oMath>
                </a14:m>
                <a:endParaRPr lang="en-US" sz="2800" b="0" dirty="0"/>
              </a:p>
              <a:p>
                <a:pPr/>
                <a:endParaRPr lang="en-US" sz="2800" dirty="0"/>
              </a:p>
            </p:txBody>
          </p:sp>
        </mc:Choice>
        <mc:Fallback>
          <p:sp>
            <p:nvSpPr>
              <p:cNvPr id="9" name="TextBox 8">
                <a:extLst>
                  <a:ext uri="{FF2B5EF4-FFF2-40B4-BE49-F238E27FC236}">
                    <a16:creationId xmlns:a16="http://schemas.microsoft.com/office/drawing/2014/main" id="{5839EE63-1C71-0F4E-A296-E225332C8657}"/>
                  </a:ext>
                </a:extLst>
              </p:cNvPr>
              <p:cNvSpPr txBox="1">
                <a:spLocks noRot="1" noChangeAspect="1" noMove="1" noResize="1" noEditPoints="1" noAdjustHandles="1" noChangeArrowheads="1" noChangeShapeType="1" noTextEdit="1"/>
              </p:cNvSpPr>
              <p:nvPr/>
            </p:nvSpPr>
            <p:spPr>
              <a:xfrm>
                <a:off x="4277797" y="4578894"/>
                <a:ext cx="6921500" cy="1078309"/>
              </a:xfrm>
              <a:prstGeom prst="rect">
                <a:avLst/>
              </a:prstGeom>
              <a:blipFill>
                <a:blip r:embed="rId4"/>
                <a:stretch>
                  <a:fillRect l="-1099" t="-58140" b="-46512"/>
                </a:stretch>
              </a:blipFill>
            </p:spPr>
            <p:txBody>
              <a:bodyPr/>
              <a:lstStyle/>
              <a:p>
                <a:r>
                  <a:rPr lang="en-US">
                    <a:noFill/>
                  </a:rPr>
                  <a:t> </a:t>
                </a:r>
              </a:p>
            </p:txBody>
          </p:sp>
        </mc:Fallback>
      </mc:AlternateContent>
    </p:spTree>
    <p:extLst>
      <p:ext uri="{BB962C8B-B14F-4D97-AF65-F5344CB8AC3E}">
        <p14:creationId xmlns:p14="http://schemas.microsoft.com/office/powerpoint/2010/main" val="4876466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3439597" cy="551401"/>
          </a:xfrm>
        </p:spPr>
        <p:txBody>
          <a:bodyPr/>
          <a:lstStyle/>
          <a:p>
            <a:r>
              <a:rPr lang="en-US" dirty="0"/>
              <a:t>Perplexity</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81</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BB34652-5E54-844F-BD7C-D858C76DB7C9}"/>
              </a:ext>
            </a:extLst>
          </p:cNvPr>
          <p:cNvSpPr txBox="1">
            <a:spLocks/>
          </p:cNvSpPr>
          <p:nvPr/>
        </p:nvSpPr>
        <p:spPr>
          <a:xfrm>
            <a:off x="1765301" y="1538746"/>
            <a:ext cx="9131299" cy="43413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Very related to entropy, </a:t>
            </a:r>
            <a:r>
              <a:rPr lang="en-US" sz="2400" b="1" dirty="0">
                <a:latin typeface="Avenir Light" panose="020B0402020203020204" pitchFamily="34" charset="77"/>
              </a:rPr>
              <a:t>perplexity</a:t>
            </a:r>
            <a:r>
              <a:rPr lang="en-US" sz="2400" dirty="0">
                <a:latin typeface="Avenir Light" panose="020B0402020203020204" pitchFamily="34" charset="77"/>
              </a:rPr>
              <a:t> measures the </a:t>
            </a:r>
            <a:r>
              <a:rPr lang="en-US" sz="2400" b="1" dirty="0">
                <a:latin typeface="Avenir Light" panose="020B0402020203020204" pitchFamily="34" charset="77"/>
              </a:rPr>
              <a:t>uncertainty</a:t>
            </a:r>
            <a:r>
              <a:rPr lang="en-US" sz="2400" dirty="0">
                <a:latin typeface="Avenir Light" panose="020B0402020203020204" pitchFamily="34" charset="77"/>
              </a:rPr>
              <a:t> of the model for a particular dataset. So, very high perplexity scores correspond to having tons of uncertainty (which is bad).</a:t>
            </a:r>
          </a:p>
          <a:p>
            <a:pPr marL="0" indent="0">
              <a:lnSpc>
                <a:spcPct val="120000"/>
              </a:lnSpc>
              <a:buNone/>
            </a:pPr>
            <a:endParaRPr lang="en-US" sz="2400" dirty="0">
              <a:latin typeface="Avenir Light" panose="020B0402020203020204" pitchFamily="34" charset="77"/>
            </a:endParaRPr>
          </a:p>
          <a:p>
            <a:pPr marL="0" indent="0">
              <a:lnSpc>
                <a:spcPct val="120000"/>
              </a:lnSpc>
              <a:buNone/>
            </a:pPr>
            <a:r>
              <a:rPr lang="en-US" sz="2400" dirty="0">
                <a:latin typeface="Avenir Light" panose="020B0402020203020204" pitchFamily="34" charset="77"/>
              </a:rPr>
              <a:t>Perplexity also represents the </a:t>
            </a:r>
            <a:r>
              <a:rPr lang="en-US" sz="2400" b="1" dirty="0">
                <a:latin typeface="Avenir Light" panose="020B0402020203020204" pitchFamily="34" charset="77"/>
              </a:rPr>
              <a:t>average</a:t>
            </a:r>
            <a:r>
              <a:rPr lang="en-US" sz="2400" dirty="0">
                <a:latin typeface="Avenir Light" panose="020B0402020203020204" pitchFamily="34" charset="77"/>
              </a:rPr>
              <a:t> number of bits needed to represent each word. You can view this as the branching factor at each step. That is, the more branches (aka bits) at each step, the more uncertainty there is.</a:t>
            </a:r>
          </a:p>
          <a:p>
            <a:pPr marL="0" indent="0">
              <a:lnSpc>
                <a:spcPct val="120000"/>
              </a:lnSpc>
              <a:buNone/>
            </a:pPr>
            <a:endParaRPr lang="en-US" sz="2400" dirty="0">
              <a:latin typeface="Avenir Light" panose="020B0402020203020204" pitchFamily="34" charset="77"/>
            </a:endParaRPr>
          </a:p>
        </p:txBody>
      </p:sp>
    </p:spTree>
    <p:extLst>
      <p:ext uri="{BB962C8B-B14F-4D97-AF65-F5344CB8AC3E}">
        <p14:creationId xmlns:p14="http://schemas.microsoft.com/office/powerpoint/2010/main" val="26083657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3439597" cy="551401"/>
          </a:xfrm>
        </p:spPr>
        <p:txBody>
          <a:bodyPr/>
          <a:lstStyle/>
          <a:p>
            <a:r>
              <a:rPr lang="en-US" dirty="0"/>
              <a:t>Perplexity</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82</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BB34652-5E54-844F-BD7C-D858C76DB7C9}"/>
              </a:ext>
            </a:extLst>
          </p:cNvPr>
          <p:cNvSpPr txBox="1">
            <a:spLocks/>
          </p:cNvSpPr>
          <p:nvPr/>
        </p:nvSpPr>
        <p:spPr>
          <a:xfrm>
            <a:off x="1739901" y="1384220"/>
            <a:ext cx="9131299" cy="43413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latin typeface="Avenir Light" panose="020B0402020203020204" pitchFamily="34" charset="77"/>
              </a:rPr>
              <a:t>Good models tend to have perplexity scores around 40-100 on large, popular corpora.</a:t>
            </a:r>
          </a:p>
          <a:p>
            <a:pPr marL="0" indent="0">
              <a:lnSpc>
                <a:spcPct val="150000"/>
              </a:lnSpc>
              <a:buNone/>
            </a:pPr>
            <a:endParaRPr lang="en-US" sz="2400" dirty="0">
              <a:latin typeface="Avenir Light" panose="020B0402020203020204" pitchFamily="34" charset="77"/>
            </a:endParaRPr>
          </a:p>
          <a:p>
            <a:pPr marL="0" indent="0">
              <a:lnSpc>
                <a:spcPct val="150000"/>
              </a:lnSpc>
              <a:buNone/>
            </a:pPr>
            <a:r>
              <a:rPr lang="en-US" sz="2400" dirty="0">
                <a:latin typeface="Avenir Light" panose="020B0402020203020204" pitchFamily="34" charset="77"/>
              </a:rPr>
              <a:t>If our model assumed a uniform distribution of words, then our perplexity score would be: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9241E18-7626-7346-BB09-10F5954AAE5C}"/>
                  </a:ext>
                </a:extLst>
              </p:cNvPr>
              <p:cNvSpPr txBox="1"/>
              <p:nvPr/>
            </p:nvSpPr>
            <p:spPr>
              <a:xfrm>
                <a:off x="3771900" y="4815203"/>
                <a:ext cx="6921500" cy="430887"/>
              </a:xfrm>
              <a:prstGeom prst="rect">
                <a:avLst/>
              </a:prstGeom>
              <a:noFill/>
            </p:spPr>
            <p:txBody>
              <a:bodyPr wrap="square" lIns="0" tIns="0" rIns="0" bIns="0" rtlCol="0">
                <a:spAutoFit/>
              </a:bodyPr>
              <a:lstStyle/>
              <a:p>
                <a:pPr/>
                <a14:m>
                  <m:oMath xmlns:m="http://schemas.openxmlformats.org/officeDocument/2006/math">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𝑉</m:t>
                        </m:r>
                      </m:e>
                    </m:d>
                  </m:oMath>
                </a14:m>
                <a:r>
                  <a:rPr lang="en-US" sz="2800" dirty="0">
                    <a:latin typeface="Avenir Book" panose="02000503020000020003" pitchFamily="2" charset="0"/>
                  </a:rPr>
                  <a:t> = the # of unique word types</a:t>
                </a:r>
              </a:p>
            </p:txBody>
          </p:sp>
        </mc:Choice>
        <mc:Fallback>
          <p:sp>
            <p:nvSpPr>
              <p:cNvPr id="6" name="TextBox 5">
                <a:extLst>
                  <a:ext uri="{FF2B5EF4-FFF2-40B4-BE49-F238E27FC236}">
                    <a16:creationId xmlns:a16="http://schemas.microsoft.com/office/drawing/2014/main" id="{99241E18-7626-7346-BB09-10F5954AAE5C}"/>
                  </a:ext>
                </a:extLst>
              </p:cNvPr>
              <p:cNvSpPr txBox="1">
                <a:spLocks noRot="1" noChangeAspect="1" noMove="1" noResize="1" noEditPoints="1" noAdjustHandles="1" noChangeArrowheads="1" noChangeShapeType="1" noTextEdit="1"/>
              </p:cNvSpPr>
              <p:nvPr/>
            </p:nvSpPr>
            <p:spPr>
              <a:xfrm>
                <a:off x="3771900" y="4815203"/>
                <a:ext cx="6921500" cy="430887"/>
              </a:xfrm>
              <a:prstGeom prst="rect">
                <a:avLst/>
              </a:prstGeom>
              <a:blipFill>
                <a:blip r:embed="rId2"/>
                <a:stretch>
                  <a:fillRect l="-183" t="-22857" b="-48571"/>
                </a:stretch>
              </a:blipFill>
            </p:spPr>
            <p:txBody>
              <a:bodyPr/>
              <a:lstStyle/>
              <a:p>
                <a:r>
                  <a:rPr lang="en-US">
                    <a:noFill/>
                  </a:rPr>
                  <a:t> </a:t>
                </a:r>
              </a:p>
            </p:txBody>
          </p:sp>
        </mc:Fallback>
      </mc:AlternateContent>
    </p:spTree>
    <p:extLst>
      <p:ext uri="{BB962C8B-B14F-4D97-AF65-F5344CB8AC3E}">
        <p14:creationId xmlns:p14="http://schemas.microsoft.com/office/powerpoint/2010/main" val="8913502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3439597" cy="551401"/>
          </a:xfrm>
        </p:spPr>
        <p:txBody>
          <a:bodyPr/>
          <a:lstStyle/>
          <a:p>
            <a:r>
              <a:rPr lang="en-US" dirty="0"/>
              <a:t>Perplexity</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83</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2BB34652-5E54-844F-BD7C-D858C76DB7C9}"/>
                  </a:ext>
                </a:extLst>
              </p:cNvPr>
              <p:cNvSpPr txBox="1">
                <a:spLocks/>
              </p:cNvSpPr>
              <p:nvPr/>
            </p:nvSpPr>
            <p:spPr>
              <a:xfrm>
                <a:off x="1530350" y="1322883"/>
                <a:ext cx="9131299" cy="43413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latin typeface="Avenir Light" panose="020B0402020203020204" pitchFamily="34" charset="77"/>
                  </a:rPr>
                  <a:t>Example: let our corpus </a:t>
                </a:r>
                <a14:m>
                  <m:oMath xmlns:m="http://schemas.openxmlformats.org/officeDocument/2006/math">
                    <m:r>
                      <a:rPr lang="en-US" sz="2400" i="1">
                        <a:latin typeface="Cambria Math" panose="02040503050406030204" pitchFamily="18" charset="0"/>
                      </a:rPr>
                      <m:t>𝑋</m:t>
                    </m:r>
                  </m:oMath>
                </a14:m>
                <a:r>
                  <a:rPr lang="en-US" sz="2400" dirty="0">
                    <a:latin typeface="Avenir Light" panose="020B0402020203020204" pitchFamily="34" charset="77"/>
                  </a:rPr>
                  <a:t> have only 3 unique words {</a:t>
                </a:r>
                <a:r>
                  <a:rPr lang="en-US" sz="2400" dirty="0">
                    <a:solidFill>
                      <a:schemeClr val="accent5">
                        <a:lumMod val="75000"/>
                      </a:schemeClr>
                    </a:solidFill>
                    <a:latin typeface="Avenir Light" panose="020B0402020203020204" pitchFamily="34" charset="77"/>
                  </a:rPr>
                  <a:t>the, dog, ran</a:t>
                </a:r>
                <a:r>
                  <a:rPr lang="en-US" sz="2400" dirty="0">
                    <a:latin typeface="Avenir Light" panose="020B0402020203020204" pitchFamily="34" charset="77"/>
                  </a:rPr>
                  <a:t>} but have a length of </a:t>
                </a:r>
                <a14:m>
                  <m:oMath xmlns:m="http://schemas.openxmlformats.org/officeDocument/2006/math">
                    <m:r>
                      <a:rPr lang="en-US" sz="2400" b="0" i="1" smtClean="0">
                        <a:latin typeface="Cambria Math" panose="02040503050406030204" pitchFamily="18" charset="0"/>
                      </a:rPr>
                      <m:t>𝑁</m:t>
                    </m:r>
                  </m:oMath>
                </a14:m>
                <a:r>
                  <a:rPr lang="en-US" sz="2400" dirty="0">
                    <a:latin typeface="Avenir Light" panose="020B0402020203020204" pitchFamily="34" charset="77"/>
                  </a:rPr>
                  <a:t>.</a:t>
                </a:r>
              </a:p>
            </p:txBody>
          </p:sp>
        </mc:Choice>
        <mc:Fallback>
          <p:sp>
            <p:nvSpPr>
              <p:cNvPr id="12" name="Content Placeholder 2">
                <a:extLst>
                  <a:ext uri="{FF2B5EF4-FFF2-40B4-BE49-F238E27FC236}">
                    <a16:creationId xmlns:a16="http://schemas.microsoft.com/office/drawing/2014/main" id="{2BB34652-5E54-844F-BD7C-D858C76DB7C9}"/>
                  </a:ext>
                </a:extLst>
              </p:cNvPr>
              <p:cNvSpPr txBox="1">
                <a:spLocks noRot="1" noChangeAspect="1" noMove="1" noResize="1" noEditPoints="1" noAdjustHandles="1" noChangeArrowheads="1" noChangeShapeType="1" noTextEdit="1"/>
              </p:cNvSpPr>
              <p:nvPr/>
            </p:nvSpPr>
            <p:spPr>
              <a:xfrm>
                <a:off x="1530350" y="1322883"/>
                <a:ext cx="9131299" cy="4341354"/>
              </a:xfrm>
              <a:prstGeom prst="rect">
                <a:avLst/>
              </a:prstGeom>
              <a:blipFill>
                <a:blip r:embed="rId2"/>
                <a:stretch>
                  <a:fillRect l="-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A0812CD-DA86-BB47-9C70-8E0610111041}"/>
                  </a:ext>
                </a:extLst>
              </p:cNvPr>
              <p:cNvSpPr txBox="1"/>
              <p:nvPr/>
            </p:nvSpPr>
            <p:spPr>
              <a:xfrm>
                <a:off x="2316698" y="3059636"/>
                <a:ext cx="6921500" cy="21071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e>
                      </m:d>
                      <m:r>
                        <a:rPr lang="en-US" sz="2800" b="0" i="1" smtClean="0">
                          <a:latin typeface="Cambria Math" panose="02040503050406030204" pitchFamily="18" charset="0"/>
                        </a:rPr>
                        <m:t>=</m:t>
                      </m:r>
                      <m:rad>
                        <m:radPr>
                          <m:ctrlPr>
                            <a:rPr lang="en-US" sz="2800" b="0" i="1" smtClean="0">
                              <a:latin typeface="Cambria Math" panose="02040503050406030204" pitchFamily="18" charset="0"/>
                            </a:rPr>
                          </m:ctrlPr>
                        </m:radPr>
                        <m:deg>
                          <m:r>
                            <m:rPr>
                              <m:brk m:alnAt="7"/>
                            </m:rPr>
                            <a:rPr lang="en-US" sz="2800" b="0" i="1" smtClean="0">
                              <a:latin typeface="Cambria Math" panose="02040503050406030204" pitchFamily="18" charset="0"/>
                            </a:rPr>
                            <m:t>𝑁</m:t>
                          </m:r>
                        </m:deg>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3</m:t>
                                          </m:r>
                                        </m:den>
                                      </m:f>
                                    </m:e>
                                  </m:d>
                                </m:e>
                                <m:sup>
                                  <m:r>
                                    <a:rPr lang="en-US" sz="2800" b="0" i="1" smtClean="0">
                                      <a:latin typeface="Cambria Math" panose="02040503050406030204" pitchFamily="18" charset="0"/>
                                    </a:rPr>
                                    <m:t>𝑁</m:t>
                                  </m:r>
                                </m:sup>
                              </m:sSup>
                            </m:den>
                          </m:f>
                          <m:r>
                            <a:rPr lang="en-US" sz="2800" b="0" i="1" smtClean="0">
                              <a:latin typeface="Cambria Math" panose="02040503050406030204" pitchFamily="18" charset="0"/>
                            </a:rPr>
                            <m:t>=</m:t>
                          </m:r>
                        </m:e>
                      </m:rad>
                      <m:rad>
                        <m:radPr>
                          <m:ctrlPr>
                            <a:rPr lang="en-US" sz="2800" i="1">
                              <a:latin typeface="Cambria Math" panose="02040503050406030204" pitchFamily="18" charset="0"/>
                            </a:rPr>
                          </m:ctrlPr>
                        </m:radPr>
                        <m:deg>
                          <m:r>
                            <m:rPr>
                              <m:brk m:alnAt="7"/>
                            </m:rPr>
                            <a:rPr lang="en-US" sz="2800" i="1">
                              <a:latin typeface="Cambria Math" panose="02040503050406030204" pitchFamily="18" charset="0"/>
                            </a:rPr>
                            <m:t>𝑁</m:t>
                          </m:r>
                        </m:deg>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3</m:t>
                              </m:r>
                            </m:e>
                            <m:sup>
                              <m:r>
                                <a:rPr lang="en-US" sz="2800" b="0" i="1" smtClean="0">
                                  <a:latin typeface="Cambria Math" panose="02040503050406030204" pitchFamily="18" charset="0"/>
                                </a:rPr>
                                <m:t>𝑁</m:t>
                              </m:r>
                            </m:sup>
                          </m:sSup>
                        </m:e>
                      </m:rad>
                      <m:r>
                        <a:rPr lang="en-US" sz="2800" b="0" i="1" smtClean="0">
                          <a:latin typeface="Cambria Math" panose="02040503050406030204" pitchFamily="18" charset="0"/>
                        </a:rPr>
                        <m:t>=3</m:t>
                      </m:r>
                    </m:oMath>
                  </m:oMathPara>
                </a14:m>
                <a:endParaRPr lang="en-US" sz="2800" b="0" dirty="0"/>
              </a:p>
              <a:p>
                <a:pPr/>
                <a:endParaRPr lang="en-US" sz="2800" dirty="0"/>
              </a:p>
            </p:txBody>
          </p:sp>
        </mc:Choice>
        <mc:Fallback>
          <p:sp>
            <p:nvSpPr>
              <p:cNvPr id="7" name="TextBox 6">
                <a:extLst>
                  <a:ext uri="{FF2B5EF4-FFF2-40B4-BE49-F238E27FC236}">
                    <a16:creationId xmlns:a16="http://schemas.microsoft.com/office/drawing/2014/main" id="{CA0812CD-DA86-BB47-9C70-8E0610111041}"/>
                  </a:ext>
                </a:extLst>
              </p:cNvPr>
              <p:cNvSpPr txBox="1">
                <a:spLocks noRot="1" noChangeAspect="1" noMove="1" noResize="1" noEditPoints="1" noAdjustHandles="1" noChangeArrowheads="1" noChangeShapeType="1" noTextEdit="1"/>
              </p:cNvSpPr>
              <p:nvPr/>
            </p:nvSpPr>
            <p:spPr>
              <a:xfrm>
                <a:off x="2316698" y="3059636"/>
                <a:ext cx="6921500" cy="210718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610598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3439597" cy="551401"/>
          </a:xfrm>
        </p:spPr>
        <p:txBody>
          <a:bodyPr/>
          <a:lstStyle/>
          <a:p>
            <a:r>
              <a:rPr lang="en-US" dirty="0"/>
              <a:t>Perplexity</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84</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2BB34652-5E54-844F-BD7C-D858C76DB7C9}"/>
                  </a:ext>
                </a:extLst>
              </p:cNvPr>
              <p:cNvSpPr txBox="1">
                <a:spLocks/>
              </p:cNvSpPr>
              <p:nvPr/>
            </p:nvSpPr>
            <p:spPr>
              <a:xfrm>
                <a:off x="1530350" y="1322883"/>
                <a:ext cx="9131299" cy="43413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latin typeface="Avenir Light" panose="020B0402020203020204" pitchFamily="34" charset="77"/>
                  </a:rPr>
                  <a:t>More generally, if we have </a:t>
                </a:r>
                <a14:m>
                  <m:oMath xmlns:m="http://schemas.openxmlformats.org/officeDocument/2006/math">
                    <m:r>
                      <a:rPr lang="en-US" sz="2400" b="0" i="1" smtClean="0">
                        <a:latin typeface="Cambria Math" panose="02040503050406030204" pitchFamily="18" charset="0"/>
                      </a:rPr>
                      <m:t>𝑀</m:t>
                    </m:r>
                  </m:oMath>
                </a14:m>
                <a:r>
                  <a:rPr lang="en-US" sz="2400" dirty="0">
                    <a:latin typeface="Avenir Light" panose="020B0402020203020204" pitchFamily="34" charset="77"/>
                  </a:rPr>
                  <a:t> unique words for a sequence of length </a:t>
                </a:r>
                <a14:m>
                  <m:oMath xmlns:m="http://schemas.openxmlformats.org/officeDocument/2006/math">
                    <m:r>
                      <a:rPr lang="en-US" sz="2400" b="0" i="1" smtClean="0">
                        <a:latin typeface="Cambria Math" panose="02040503050406030204" pitchFamily="18" charset="0"/>
                      </a:rPr>
                      <m:t>𝑁</m:t>
                    </m:r>
                  </m:oMath>
                </a14:m>
                <a:r>
                  <a:rPr lang="en-US" sz="2400" dirty="0">
                    <a:latin typeface="Avenir Light" panose="020B0402020203020204" pitchFamily="34" charset="77"/>
                  </a:rPr>
                  <a:t>.</a:t>
                </a:r>
              </a:p>
            </p:txBody>
          </p:sp>
        </mc:Choice>
        <mc:Fallback>
          <p:sp>
            <p:nvSpPr>
              <p:cNvPr id="12" name="Content Placeholder 2">
                <a:extLst>
                  <a:ext uri="{FF2B5EF4-FFF2-40B4-BE49-F238E27FC236}">
                    <a16:creationId xmlns:a16="http://schemas.microsoft.com/office/drawing/2014/main" id="{2BB34652-5E54-844F-BD7C-D858C76DB7C9}"/>
                  </a:ext>
                </a:extLst>
              </p:cNvPr>
              <p:cNvSpPr txBox="1">
                <a:spLocks noRot="1" noChangeAspect="1" noMove="1" noResize="1" noEditPoints="1" noAdjustHandles="1" noChangeArrowheads="1" noChangeShapeType="1" noTextEdit="1"/>
              </p:cNvSpPr>
              <p:nvPr/>
            </p:nvSpPr>
            <p:spPr>
              <a:xfrm>
                <a:off x="1530350" y="1322883"/>
                <a:ext cx="9131299" cy="4341354"/>
              </a:xfrm>
              <a:prstGeom prst="rect">
                <a:avLst/>
              </a:prstGeom>
              <a:blipFill>
                <a:blip r:embed="rId2"/>
                <a:stretch>
                  <a:fillRect l="-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A0812CD-DA86-BB47-9C70-8E0610111041}"/>
                  </a:ext>
                </a:extLst>
              </p:cNvPr>
              <p:cNvSpPr txBox="1"/>
              <p:nvPr/>
            </p:nvSpPr>
            <p:spPr>
              <a:xfrm>
                <a:off x="2316698" y="3059636"/>
                <a:ext cx="6921500" cy="21071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e>
                      </m:d>
                      <m:r>
                        <a:rPr lang="en-US" sz="2800" b="0" i="1" smtClean="0">
                          <a:latin typeface="Cambria Math" panose="02040503050406030204" pitchFamily="18" charset="0"/>
                        </a:rPr>
                        <m:t>=</m:t>
                      </m:r>
                      <m:rad>
                        <m:radPr>
                          <m:ctrlPr>
                            <a:rPr lang="en-US" sz="2800" b="0" i="1" smtClean="0">
                              <a:latin typeface="Cambria Math" panose="02040503050406030204" pitchFamily="18" charset="0"/>
                            </a:rPr>
                          </m:ctrlPr>
                        </m:radPr>
                        <m:deg>
                          <m:r>
                            <m:rPr>
                              <m:brk m:alnAt="7"/>
                            </m:rPr>
                            <a:rPr lang="en-US" sz="2800" b="0" i="1" smtClean="0">
                              <a:latin typeface="Cambria Math" panose="02040503050406030204" pitchFamily="18" charset="0"/>
                            </a:rPr>
                            <m:t>𝑁</m:t>
                          </m:r>
                        </m:deg>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𝑀</m:t>
                                          </m:r>
                                        </m:den>
                                      </m:f>
                                    </m:e>
                                  </m:d>
                                </m:e>
                                <m:sup>
                                  <m:r>
                                    <a:rPr lang="en-US" sz="2800" b="0" i="1" smtClean="0">
                                      <a:latin typeface="Cambria Math" panose="02040503050406030204" pitchFamily="18" charset="0"/>
                                    </a:rPr>
                                    <m:t>𝑁</m:t>
                                  </m:r>
                                </m:sup>
                              </m:sSup>
                            </m:den>
                          </m:f>
                          <m:r>
                            <a:rPr lang="en-US" sz="2800" b="0" i="1" smtClean="0">
                              <a:latin typeface="Cambria Math" panose="02040503050406030204" pitchFamily="18" charset="0"/>
                            </a:rPr>
                            <m:t>=</m:t>
                          </m:r>
                        </m:e>
                      </m:rad>
                      <m:rad>
                        <m:radPr>
                          <m:ctrlPr>
                            <a:rPr lang="en-US" sz="2800" i="1">
                              <a:latin typeface="Cambria Math" panose="02040503050406030204" pitchFamily="18" charset="0"/>
                            </a:rPr>
                          </m:ctrlPr>
                        </m:radPr>
                        <m:deg>
                          <m:r>
                            <m:rPr>
                              <m:brk m:alnAt="7"/>
                            </m:rPr>
                            <a:rPr lang="en-US" sz="2800" i="1">
                              <a:latin typeface="Cambria Math" panose="02040503050406030204" pitchFamily="18" charset="0"/>
                            </a:rPr>
                            <m:t>𝑁</m:t>
                          </m:r>
                        </m:deg>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𝑀</m:t>
                              </m:r>
                            </m:e>
                            <m:sup>
                              <m:r>
                                <a:rPr lang="en-US" sz="2800" b="0" i="1" smtClean="0">
                                  <a:latin typeface="Cambria Math" panose="02040503050406030204" pitchFamily="18" charset="0"/>
                                </a:rPr>
                                <m:t>𝑁</m:t>
                              </m:r>
                            </m:sup>
                          </m:sSup>
                        </m:e>
                      </m:rad>
                      <m:r>
                        <a:rPr lang="en-US" sz="2800" b="0" i="1" smtClean="0">
                          <a:latin typeface="Cambria Math" panose="02040503050406030204" pitchFamily="18" charset="0"/>
                        </a:rPr>
                        <m:t>=</m:t>
                      </m:r>
                      <m:r>
                        <a:rPr lang="en-US" sz="2800" b="0" i="1" smtClean="0">
                          <a:latin typeface="Cambria Math" panose="02040503050406030204" pitchFamily="18" charset="0"/>
                        </a:rPr>
                        <m:t>𝑀</m:t>
                      </m:r>
                    </m:oMath>
                  </m:oMathPara>
                </a14:m>
                <a:endParaRPr lang="en-US" sz="2800" b="0" dirty="0"/>
              </a:p>
              <a:p>
                <a:pPr/>
                <a:endParaRPr lang="en-US" sz="2800" dirty="0"/>
              </a:p>
            </p:txBody>
          </p:sp>
        </mc:Choice>
        <mc:Fallback>
          <p:sp>
            <p:nvSpPr>
              <p:cNvPr id="7" name="TextBox 6">
                <a:extLst>
                  <a:ext uri="{FF2B5EF4-FFF2-40B4-BE49-F238E27FC236}">
                    <a16:creationId xmlns:a16="http://schemas.microsoft.com/office/drawing/2014/main" id="{CA0812CD-DA86-BB47-9C70-8E0610111041}"/>
                  </a:ext>
                </a:extLst>
              </p:cNvPr>
              <p:cNvSpPr txBox="1">
                <a:spLocks noRot="1" noChangeAspect="1" noMove="1" noResize="1" noEditPoints="1" noAdjustHandles="1" noChangeArrowheads="1" noChangeShapeType="1" noTextEdit="1"/>
              </p:cNvSpPr>
              <p:nvPr/>
            </p:nvSpPr>
            <p:spPr>
              <a:xfrm>
                <a:off x="2316698" y="3059636"/>
                <a:ext cx="6921500" cy="210718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5934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3439597" cy="551401"/>
          </a:xfrm>
        </p:spPr>
        <p:txBody>
          <a:bodyPr/>
          <a:lstStyle/>
          <a:p>
            <a:r>
              <a:rPr lang="en-US" dirty="0"/>
              <a:t>Perplexity</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85</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BB34652-5E54-844F-BD7C-D858C76DB7C9}"/>
              </a:ext>
            </a:extLst>
          </p:cNvPr>
          <p:cNvSpPr txBox="1">
            <a:spLocks/>
          </p:cNvSpPr>
          <p:nvPr/>
        </p:nvSpPr>
        <p:spPr>
          <a:xfrm>
            <a:off x="1530350" y="1322883"/>
            <a:ext cx="9131299" cy="43413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b="1" dirty="0">
                <a:latin typeface="Avenir Light" panose="020B0402020203020204" pitchFamily="34" charset="77"/>
              </a:rPr>
              <a:t>Example perplexity scores</a:t>
            </a:r>
            <a:r>
              <a:rPr lang="en-US" sz="2400" dirty="0">
                <a:latin typeface="Avenir Light" panose="020B0402020203020204" pitchFamily="34" charset="77"/>
              </a:rPr>
              <a:t>: when trained on a corpus of 38 million words and tested on 1.5 million words:</a:t>
            </a:r>
          </a:p>
        </p:txBody>
      </p:sp>
      <p:graphicFrame>
        <p:nvGraphicFramePr>
          <p:cNvPr id="3" name="Table 2">
            <a:extLst>
              <a:ext uri="{FF2B5EF4-FFF2-40B4-BE49-F238E27FC236}">
                <a16:creationId xmlns:a16="http://schemas.microsoft.com/office/drawing/2014/main" id="{365E77AC-C8C6-F84B-8F8B-0E9C81002452}"/>
              </a:ext>
            </a:extLst>
          </p:cNvPr>
          <p:cNvGraphicFramePr>
            <a:graphicFrameLocks noGrp="1"/>
          </p:cNvGraphicFramePr>
          <p:nvPr/>
        </p:nvGraphicFramePr>
        <p:xfrm>
          <a:off x="4224337" y="2758281"/>
          <a:ext cx="3743325" cy="2486025"/>
        </p:xfrm>
        <a:graphic>
          <a:graphicData uri="http://schemas.openxmlformats.org/drawingml/2006/table">
            <a:tbl>
              <a:tblPr/>
              <a:tblGrid>
                <a:gridCol w="1619250">
                  <a:extLst>
                    <a:ext uri="{9D8B030D-6E8A-4147-A177-3AD203B41FA5}">
                      <a16:colId xmlns:a16="http://schemas.microsoft.com/office/drawing/2014/main" val="1303833348"/>
                    </a:ext>
                  </a:extLst>
                </a:gridCol>
                <a:gridCol w="2124075">
                  <a:extLst>
                    <a:ext uri="{9D8B030D-6E8A-4147-A177-3AD203B41FA5}">
                      <a16:colId xmlns:a16="http://schemas.microsoft.com/office/drawing/2014/main" val="337442176"/>
                    </a:ext>
                  </a:extLst>
                </a:gridCol>
              </a:tblGrid>
              <a:tr h="552450">
                <a:tc>
                  <a:txBody>
                    <a:bodyPr/>
                    <a:lstStyle/>
                    <a:p>
                      <a:pPr algn="ctr"/>
                      <a:r>
                        <a:rPr lang="en-US" b="1">
                          <a:solidFill>
                            <a:srgbClr val="FFFFFF"/>
                          </a:solidFill>
                          <a:effectLst/>
                          <a:latin typeface="Avenir" panose="02000503020000020003" pitchFamily="2" charset="0"/>
                        </a:rPr>
                        <a:t>model</a:t>
                      </a:r>
                      <a:endParaRPr lang="en-US">
                        <a:effectLst/>
                      </a:endParaRPr>
                    </a:p>
                  </a:txBody>
                  <a:tcPr marL="38100" marR="38100" marT="38100" marB="38100" anchor="ctr">
                    <a:lnL>
                      <a:noFill/>
                    </a:lnL>
                    <a:lnR>
                      <a:noFill/>
                    </a:lnR>
                    <a:lnT>
                      <a:noFill/>
                    </a:lnT>
                    <a:lnB>
                      <a:noFill/>
                    </a:lnB>
                    <a:solidFill>
                      <a:srgbClr val="073A6C"/>
                    </a:solidFill>
                  </a:tcPr>
                </a:tc>
                <a:tc>
                  <a:txBody>
                    <a:bodyPr/>
                    <a:lstStyle/>
                    <a:p>
                      <a:pPr algn="ctr"/>
                      <a:r>
                        <a:rPr lang="en-US" b="1">
                          <a:solidFill>
                            <a:srgbClr val="FFFFFF"/>
                          </a:solidFill>
                          <a:effectLst/>
                          <a:latin typeface="Avenir" panose="02000503020000020003" pitchFamily="2" charset="0"/>
                        </a:rPr>
                        <a:t>perplexity</a:t>
                      </a:r>
                      <a:endParaRPr lang="en-US">
                        <a:effectLst/>
                      </a:endParaRPr>
                    </a:p>
                  </a:txBody>
                  <a:tcPr marL="38100" marR="38100" marT="38100" marB="38100" anchor="ctr">
                    <a:lnL>
                      <a:noFill/>
                    </a:lnL>
                    <a:lnR>
                      <a:noFill/>
                    </a:lnR>
                    <a:lnT>
                      <a:noFill/>
                    </a:lnT>
                    <a:lnB>
                      <a:noFill/>
                    </a:lnB>
                    <a:solidFill>
                      <a:srgbClr val="073A6C"/>
                    </a:solidFill>
                  </a:tcPr>
                </a:tc>
                <a:extLst>
                  <a:ext uri="{0D108BD9-81ED-4DB2-BD59-A6C34878D82A}">
                    <a16:rowId xmlns:a16="http://schemas.microsoft.com/office/drawing/2014/main" val="1294113595"/>
                  </a:ext>
                </a:extLst>
              </a:tr>
              <a:tr h="638175">
                <a:tc>
                  <a:txBody>
                    <a:bodyPr/>
                    <a:lstStyle/>
                    <a:p>
                      <a:pPr algn="ctr"/>
                      <a:r>
                        <a:rPr lang="en-US" b="1">
                          <a:solidFill>
                            <a:srgbClr val="073A6C"/>
                          </a:solidFill>
                          <a:effectLst/>
                          <a:latin typeface="Avenir" panose="02000503020000020003" pitchFamily="2" charset="0"/>
                        </a:rPr>
                        <a:t>unigram</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a:solidFill>
                            <a:srgbClr val="000000"/>
                          </a:solidFill>
                          <a:effectLst/>
                          <a:latin typeface="Avenir" panose="02000503020000020003" pitchFamily="2" charset="0"/>
                        </a:rPr>
                        <a:t>962</a:t>
                      </a:r>
                      <a:endParaRPr lang="en-US">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2161081516"/>
                  </a:ext>
                </a:extLst>
              </a:tr>
              <a:tr h="647700">
                <a:tc>
                  <a:txBody>
                    <a:bodyPr/>
                    <a:lstStyle/>
                    <a:p>
                      <a:pPr algn="ctr"/>
                      <a:r>
                        <a:rPr lang="en-US" b="1">
                          <a:solidFill>
                            <a:srgbClr val="073A6C"/>
                          </a:solidFill>
                          <a:effectLst/>
                          <a:latin typeface="Avenir" panose="02000503020000020003" pitchFamily="2" charset="0"/>
                        </a:rPr>
                        <a:t>bigram</a:t>
                      </a:r>
                      <a:endParaRPr lang="en-US">
                        <a:effectLst/>
                      </a:endParaRPr>
                    </a:p>
                  </a:txBody>
                  <a:tcPr marL="38100" marR="38100" marT="38100" marB="38100" anchor="ctr">
                    <a:lnL>
                      <a:noFill/>
                    </a:lnL>
                    <a:lnR>
                      <a:noFill/>
                    </a:lnR>
                    <a:lnT>
                      <a:noFill/>
                    </a:lnT>
                    <a:lnB>
                      <a:noFill/>
                    </a:lnB>
                    <a:solidFill>
                      <a:srgbClr val="FFFFFF"/>
                    </a:solidFill>
                  </a:tcPr>
                </a:tc>
                <a:tc>
                  <a:txBody>
                    <a:bodyPr/>
                    <a:lstStyle/>
                    <a:p>
                      <a:pPr algn="ctr"/>
                      <a:r>
                        <a:rPr lang="en-US">
                          <a:solidFill>
                            <a:srgbClr val="000000"/>
                          </a:solidFill>
                          <a:effectLst/>
                          <a:latin typeface="Avenir" panose="02000503020000020003" pitchFamily="2" charset="0"/>
                        </a:rPr>
                        <a:t>170</a:t>
                      </a:r>
                      <a:endParaRPr lang="en-US">
                        <a:effectLst/>
                      </a:endParaRPr>
                    </a:p>
                  </a:txBody>
                  <a:tcPr marL="38100" marR="38100" marT="38100" marB="38100" anchor="ctr">
                    <a:lnL>
                      <a:noFill/>
                    </a:lnL>
                    <a:lnR>
                      <a:noFill/>
                    </a:lnR>
                    <a:lnT>
                      <a:noFill/>
                    </a:lnT>
                    <a:lnB>
                      <a:noFill/>
                    </a:lnB>
                    <a:solidFill>
                      <a:srgbClr val="FFFFFF"/>
                    </a:solidFill>
                  </a:tcPr>
                </a:tc>
                <a:extLst>
                  <a:ext uri="{0D108BD9-81ED-4DB2-BD59-A6C34878D82A}">
                    <a16:rowId xmlns:a16="http://schemas.microsoft.com/office/drawing/2014/main" val="3954303240"/>
                  </a:ext>
                </a:extLst>
              </a:tr>
              <a:tr h="647700">
                <a:tc>
                  <a:txBody>
                    <a:bodyPr/>
                    <a:lstStyle/>
                    <a:p>
                      <a:pPr algn="ctr"/>
                      <a:r>
                        <a:rPr lang="en-US" b="1">
                          <a:solidFill>
                            <a:srgbClr val="073A6C"/>
                          </a:solidFill>
                          <a:effectLst/>
                          <a:latin typeface="Avenir" panose="02000503020000020003" pitchFamily="2" charset="0"/>
                        </a:rPr>
                        <a:t>trigram</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dirty="0">
                          <a:solidFill>
                            <a:srgbClr val="000000"/>
                          </a:solidFill>
                          <a:effectLst/>
                          <a:latin typeface="Avenir" panose="02000503020000020003" pitchFamily="2" charset="0"/>
                        </a:rPr>
                        <a:t>109</a:t>
                      </a:r>
                      <a:endParaRPr lang="en-US" dirty="0">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2200561879"/>
                  </a:ext>
                </a:extLst>
              </a:tr>
            </a:tbl>
          </a:graphicData>
        </a:graphic>
      </p:graphicFrame>
    </p:spTree>
    <p:extLst>
      <p:ext uri="{BB962C8B-B14F-4D97-AF65-F5344CB8AC3E}">
        <p14:creationId xmlns:p14="http://schemas.microsoft.com/office/powerpoint/2010/main" val="23138805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2DB92AA-4414-B04D-93DB-EB6D4E2E05AE}"/>
              </a:ext>
            </a:extLst>
          </p:cNvPr>
          <p:cNvSpPr/>
          <p:nvPr/>
        </p:nvSpPr>
        <p:spPr>
          <a:xfrm>
            <a:off x="0" y="0"/>
            <a:ext cx="12192000" cy="6858000"/>
          </a:xfrm>
          <a:prstGeom prst="rect">
            <a:avLst/>
          </a:prstGeom>
          <a:solidFill>
            <a:srgbClr val="FFC7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a:extLst>
              <a:ext uri="{FF2B5EF4-FFF2-40B4-BE49-F238E27FC236}">
                <a16:creationId xmlns:a16="http://schemas.microsoft.com/office/drawing/2014/main" id="{60EC02DC-AF21-AB42-8CA5-F32B50291AB9}"/>
              </a:ext>
            </a:extLst>
          </p:cNvPr>
          <p:cNvSpPr>
            <a:spLocks noGrp="1"/>
          </p:cNvSpPr>
          <p:nvPr>
            <p:ph idx="1"/>
          </p:nvPr>
        </p:nvSpPr>
        <p:spPr>
          <a:xfrm>
            <a:off x="838200" y="152606"/>
            <a:ext cx="10515600" cy="1286911"/>
          </a:xfrm>
        </p:spPr>
        <p:txBody>
          <a:bodyPr anchor="ctr">
            <a:normAutofit/>
          </a:bodyPr>
          <a:lstStyle/>
          <a:p>
            <a:pPr marL="0" indent="0" algn="ctr">
              <a:buNone/>
            </a:pPr>
            <a:r>
              <a:rPr lang="en-US" sz="5400" dirty="0"/>
              <a:t>SUMMARY</a:t>
            </a:r>
          </a:p>
        </p:txBody>
      </p:sp>
      <p:sp>
        <p:nvSpPr>
          <p:cNvPr id="4" name="Content Placeholder 2">
            <a:extLst>
              <a:ext uri="{FF2B5EF4-FFF2-40B4-BE49-F238E27FC236}">
                <a16:creationId xmlns:a16="http://schemas.microsoft.com/office/drawing/2014/main" id="{E0D8E0DE-1EA8-A940-BAAE-2A470D85C467}"/>
              </a:ext>
            </a:extLst>
          </p:cNvPr>
          <p:cNvSpPr txBox="1">
            <a:spLocks/>
          </p:cNvSpPr>
          <p:nvPr/>
        </p:nvSpPr>
        <p:spPr>
          <a:xfrm>
            <a:off x="1225550" y="1439517"/>
            <a:ext cx="10128250" cy="43413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latin typeface="Avenir Light" panose="020B0402020203020204" pitchFamily="34" charset="77"/>
              </a:rPr>
              <a:t>Language models estimate the probability of sequences and can predict the most likely next word</a:t>
            </a:r>
          </a:p>
          <a:p>
            <a:pPr>
              <a:lnSpc>
                <a:spcPct val="150000"/>
              </a:lnSpc>
            </a:pPr>
            <a:r>
              <a:rPr lang="en-US" sz="2400" dirty="0">
                <a:latin typeface="Avenir Light" panose="020B0402020203020204" pitchFamily="34" charset="77"/>
              </a:rPr>
              <a:t>We can probabilistically generate sequences of words</a:t>
            </a:r>
          </a:p>
          <a:p>
            <a:pPr>
              <a:lnSpc>
                <a:spcPct val="150000"/>
              </a:lnSpc>
            </a:pPr>
            <a:r>
              <a:rPr lang="en-US" sz="2400" dirty="0">
                <a:latin typeface="Avenir Light" panose="020B0402020203020204" pitchFamily="34" charset="77"/>
              </a:rPr>
              <a:t>We can measure performance of any language model</a:t>
            </a:r>
          </a:p>
          <a:p>
            <a:pPr>
              <a:lnSpc>
                <a:spcPct val="150000"/>
              </a:lnSpc>
            </a:pPr>
            <a:r>
              <a:rPr lang="en-US" sz="2400" dirty="0">
                <a:latin typeface="Avenir Light" panose="020B0402020203020204" pitchFamily="34" charset="77"/>
              </a:rPr>
              <a:t>Unigrams provide no context and are not good</a:t>
            </a:r>
          </a:p>
          <a:p>
            <a:pPr>
              <a:lnSpc>
                <a:spcPct val="150000"/>
              </a:lnSpc>
            </a:pPr>
            <a:r>
              <a:rPr lang="en-US" sz="2400" dirty="0">
                <a:latin typeface="Avenir Light" panose="020B0402020203020204" pitchFamily="34" charset="77"/>
              </a:rPr>
              <a:t>Bi-grams and Tri-grams are better but still have serious weaknesses</a:t>
            </a:r>
          </a:p>
        </p:txBody>
      </p:sp>
    </p:spTree>
    <p:extLst>
      <p:ext uri="{BB962C8B-B14F-4D97-AF65-F5344CB8AC3E}">
        <p14:creationId xmlns:p14="http://schemas.microsoft.com/office/powerpoint/2010/main" val="3074672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7018407C-8079-D948-9F12-E38312ADE478}"/>
              </a:ext>
            </a:extLst>
          </p:cNvPr>
          <p:cNvSpPr>
            <a:spLocks noGrp="1"/>
          </p:cNvSpPr>
          <p:nvPr>
            <p:ph type="sldNum" sz="quarter" idx="12"/>
          </p:nvPr>
        </p:nvSpPr>
        <p:spPr/>
        <p:txBody>
          <a:bodyPr/>
          <a:lstStyle/>
          <a:p>
            <a:fld id="{6BCA73C5-4051-2D45-AC51-FD5A1C1C157A}" type="slidenum">
              <a:rPr lang="en-US" smtClean="0"/>
              <a:t>9</a:t>
            </a:fld>
            <a:endParaRPr lang="en-US"/>
          </a:p>
        </p:txBody>
      </p:sp>
      <p:sp>
        <p:nvSpPr>
          <p:cNvPr id="19" name="Content Placeholder 2">
            <a:extLst>
              <a:ext uri="{FF2B5EF4-FFF2-40B4-BE49-F238E27FC236}">
                <a16:creationId xmlns:a16="http://schemas.microsoft.com/office/drawing/2014/main" id="{4D74BB82-7955-D343-A53F-7553C8551D06}"/>
              </a:ext>
            </a:extLst>
          </p:cNvPr>
          <p:cNvSpPr txBox="1">
            <a:spLocks/>
          </p:cNvSpPr>
          <p:nvPr/>
        </p:nvSpPr>
        <p:spPr>
          <a:xfrm>
            <a:off x="1077684" y="1485373"/>
            <a:ext cx="5776827" cy="436947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t>Morphology</a:t>
            </a:r>
          </a:p>
          <a:p>
            <a:pPr>
              <a:spcBef>
                <a:spcPts val="1200"/>
              </a:spcBef>
            </a:pPr>
            <a:r>
              <a:rPr lang="en-US" sz="2000" dirty="0">
                <a:sym typeface="Wingdings" pitchFamily="2" charset="2"/>
              </a:rPr>
              <a:t>Word Segmentation</a:t>
            </a:r>
          </a:p>
          <a:p>
            <a:pPr>
              <a:spcBef>
                <a:spcPts val="1200"/>
              </a:spcBef>
            </a:pPr>
            <a:r>
              <a:rPr lang="en-US" sz="2000" dirty="0">
                <a:sym typeface="Wingdings" pitchFamily="2" charset="2"/>
              </a:rPr>
              <a:t>Part-of-Speech Tagging</a:t>
            </a:r>
          </a:p>
          <a:p>
            <a:pPr>
              <a:spcBef>
                <a:spcPts val="1200"/>
              </a:spcBef>
            </a:pPr>
            <a:r>
              <a:rPr lang="en-US" sz="2000" dirty="0">
                <a:sym typeface="Wingdings" pitchFamily="2" charset="2"/>
              </a:rPr>
              <a:t>Parsing</a:t>
            </a:r>
          </a:p>
          <a:p>
            <a:pPr>
              <a:spcBef>
                <a:spcPts val="1200"/>
              </a:spcBef>
            </a:pPr>
            <a:r>
              <a:rPr lang="en-US" sz="2000" dirty="0">
                <a:sym typeface="Wingdings" pitchFamily="2" charset="2"/>
              </a:rPr>
              <a:t>	Constituency</a:t>
            </a:r>
          </a:p>
          <a:p>
            <a:pPr>
              <a:spcBef>
                <a:spcPts val="1200"/>
              </a:spcBef>
            </a:pPr>
            <a:r>
              <a:rPr lang="en-US" sz="2000" dirty="0">
                <a:sym typeface="Wingdings" pitchFamily="2" charset="2"/>
              </a:rPr>
              <a:t>	Dependency</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2" name="Content Placeholder 2">
            <a:extLst>
              <a:ext uri="{FF2B5EF4-FFF2-40B4-BE49-F238E27FC236}">
                <a16:creationId xmlns:a16="http://schemas.microsoft.com/office/drawing/2014/main" id="{C5BC4793-B318-FE42-A1E9-411F4FACDE5D}"/>
              </a:ext>
            </a:extLst>
          </p:cNvPr>
          <p:cNvSpPr txBox="1">
            <a:spLocks/>
          </p:cNvSpPr>
          <p:nvPr/>
        </p:nvSpPr>
        <p:spPr>
          <a:xfrm>
            <a:off x="1077685"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Syntax</a:t>
            </a:r>
          </a:p>
        </p:txBody>
      </p:sp>
      <p:sp>
        <p:nvSpPr>
          <p:cNvPr id="23" name="Content Placeholder 2">
            <a:extLst>
              <a:ext uri="{FF2B5EF4-FFF2-40B4-BE49-F238E27FC236}">
                <a16:creationId xmlns:a16="http://schemas.microsoft.com/office/drawing/2014/main" id="{D3B5C191-F563-1545-9F4D-52CBC2A162E2}"/>
              </a:ext>
            </a:extLst>
          </p:cNvPr>
          <p:cNvSpPr txBox="1">
            <a:spLocks/>
          </p:cNvSpPr>
          <p:nvPr/>
        </p:nvSpPr>
        <p:spPr>
          <a:xfrm>
            <a:off x="6187406" y="1498426"/>
            <a:ext cx="5776827" cy="510788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Sentiment Analysis</a:t>
            </a:r>
          </a:p>
          <a:p>
            <a:pPr>
              <a:spcBef>
                <a:spcPts val="1200"/>
              </a:spcBef>
            </a:pPr>
            <a:r>
              <a:rPr lang="en-US" sz="2000" dirty="0">
                <a:sym typeface="Wingdings" pitchFamily="2" charset="2"/>
              </a:rPr>
              <a:t>Topic Modelling</a:t>
            </a:r>
          </a:p>
          <a:p>
            <a:pPr>
              <a:spcBef>
                <a:spcPts val="1200"/>
              </a:spcBef>
            </a:pPr>
            <a:r>
              <a:rPr lang="en-US" sz="2000" dirty="0">
                <a:sym typeface="Wingdings" pitchFamily="2" charset="2"/>
              </a:rPr>
              <a:t>Named Entity Recognition (NER)</a:t>
            </a:r>
          </a:p>
          <a:p>
            <a:pPr>
              <a:spcBef>
                <a:spcPts val="1200"/>
              </a:spcBef>
            </a:pPr>
            <a:r>
              <a:rPr lang="en-US" sz="2000" dirty="0">
                <a:sym typeface="Wingdings" pitchFamily="2" charset="2"/>
              </a:rPr>
              <a:t>Relation Extraction</a:t>
            </a:r>
          </a:p>
          <a:p>
            <a:pPr>
              <a:spcBef>
                <a:spcPts val="1200"/>
              </a:spcBef>
            </a:pPr>
            <a:r>
              <a:rPr lang="en-US" sz="2000" dirty="0">
                <a:sym typeface="Wingdings" pitchFamily="2" charset="2"/>
              </a:rPr>
              <a:t>Word Sense Disambiguation</a:t>
            </a:r>
          </a:p>
          <a:p>
            <a:pPr>
              <a:spcBef>
                <a:spcPts val="1200"/>
              </a:spcBef>
            </a:pPr>
            <a:r>
              <a:rPr lang="en-US" sz="2000" dirty="0">
                <a:sym typeface="Wingdings" pitchFamily="2" charset="2"/>
              </a:rPr>
              <a:t>Natural Language Understanding (NLU)</a:t>
            </a:r>
          </a:p>
          <a:p>
            <a:pPr>
              <a:spcBef>
                <a:spcPts val="1200"/>
              </a:spcBef>
            </a:pPr>
            <a:r>
              <a:rPr lang="en-US" sz="2000" dirty="0">
                <a:sym typeface="Wingdings" pitchFamily="2" charset="2"/>
              </a:rPr>
              <a:t>Natural Language Generation (NLG)</a:t>
            </a:r>
          </a:p>
          <a:p>
            <a:pPr>
              <a:spcBef>
                <a:spcPts val="1200"/>
              </a:spcBef>
            </a:pPr>
            <a:r>
              <a:rPr lang="en-US" sz="2000" dirty="0">
                <a:sym typeface="Wingdings" pitchFamily="2" charset="2"/>
              </a:rPr>
              <a:t>Machine Translation</a:t>
            </a:r>
          </a:p>
          <a:p>
            <a:pPr>
              <a:spcBef>
                <a:spcPts val="1200"/>
              </a:spcBef>
            </a:pPr>
            <a:r>
              <a:rPr lang="en-US" sz="2000" dirty="0">
                <a:sym typeface="Wingdings" pitchFamily="2" charset="2"/>
              </a:rPr>
              <a:t>Entailment</a:t>
            </a:r>
          </a:p>
          <a:p>
            <a:pPr>
              <a:spcBef>
                <a:spcPts val="1200"/>
              </a:spcBef>
            </a:pPr>
            <a:r>
              <a:rPr lang="en-US" sz="2000" dirty="0">
                <a:sym typeface="Wingdings" pitchFamily="2" charset="2"/>
              </a:rPr>
              <a:t>Question Answering</a:t>
            </a:r>
          </a:p>
          <a:p>
            <a:pPr>
              <a:spcBef>
                <a:spcPts val="1200"/>
              </a:spcBef>
            </a:pPr>
            <a:r>
              <a:rPr lang="en-US" sz="2000" dirty="0">
                <a:sym typeface="Wingdings" pitchFamily="2" charset="2"/>
              </a:rPr>
              <a:t>Language Modelling</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4" name="Content Placeholder 2">
            <a:extLst>
              <a:ext uri="{FF2B5EF4-FFF2-40B4-BE49-F238E27FC236}">
                <a16:creationId xmlns:a16="http://schemas.microsoft.com/office/drawing/2014/main" id="{8A29EC0D-E196-B345-9075-469157006A52}"/>
              </a:ext>
            </a:extLst>
          </p:cNvPr>
          <p:cNvSpPr txBox="1">
            <a:spLocks/>
          </p:cNvSpPr>
          <p:nvPr/>
        </p:nvSpPr>
        <p:spPr>
          <a:xfrm>
            <a:off x="6183396"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Semantics</a:t>
            </a:r>
          </a:p>
        </p:txBody>
      </p:sp>
      <p:sp>
        <p:nvSpPr>
          <p:cNvPr id="25" name="Content Placeholder 2">
            <a:extLst>
              <a:ext uri="{FF2B5EF4-FFF2-40B4-BE49-F238E27FC236}">
                <a16:creationId xmlns:a16="http://schemas.microsoft.com/office/drawing/2014/main" id="{39073F64-A0C0-F44F-99AE-CADEF39B9002}"/>
              </a:ext>
            </a:extLst>
          </p:cNvPr>
          <p:cNvSpPr txBox="1">
            <a:spLocks/>
          </p:cNvSpPr>
          <p:nvPr/>
        </p:nvSpPr>
        <p:spPr>
          <a:xfrm>
            <a:off x="1077685" y="4606565"/>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Discourse</a:t>
            </a:r>
          </a:p>
        </p:txBody>
      </p:sp>
      <p:sp>
        <p:nvSpPr>
          <p:cNvPr id="31" name="Content Placeholder 2">
            <a:extLst>
              <a:ext uri="{FF2B5EF4-FFF2-40B4-BE49-F238E27FC236}">
                <a16:creationId xmlns:a16="http://schemas.microsoft.com/office/drawing/2014/main" id="{913F79F8-E311-B849-B05A-7C91D1B52057}"/>
              </a:ext>
            </a:extLst>
          </p:cNvPr>
          <p:cNvSpPr txBox="1">
            <a:spLocks/>
          </p:cNvSpPr>
          <p:nvPr/>
        </p:nvSpPr>
        <p:spPr>
          <a:xfrm>
            <a:off x="1077684" y="5136710"/>
            <a:ext cx="5776827" cy="115346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Summarization</a:t>
            </a:r>
          </a:p>
          <a:p>
            <a:pPr>
              <a:spcBef>
                <a:spcPts val="1200"/>
              </a:spcBef>
            </a:pPr>
            <a:r>
              <a:rPr lang="en-US" sz="2000" dirty="0">
                <a:sym typeface="Wingdings" pitchFamily="2" charset="2"/>
              </a:rPr>
              <a:t>Coreference Resolution</a:t>
            </a:r>
          </a:p>
        </p:txBody>
      </p:sp>
      <p:sp>
        <p:nvSpPr>
          <p:cNvPr id="32" name="Content Placeholder 2">
            <a:extLst>
              <a:ext uri="{FF2B5EF4-FFF2-40B4-BE49-F238E27FC236}">
                <a16:creationId xmlns:a16="http://schemas.microsoft.com/office/drawing/2014/main" id="{4F48E6C0-554F-D44C-8B98-4BE0BA6695C8}"/>
              </a:ext>
            </a:extLst>
          </p:cNvPr>
          <p:cNvSpPr txBox="1">
            <a:spLocks/>
          </p:cNvSpPr>
          <p:nvPr/>
        </p:nvSpPr>
        <p:spPr>
          <a:xfrm>
            <a:off x="2650361" y="236931"/>
            <a:ext cx="7097485"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C00000"/>
                </a:solidFill>
              </a:rPr>
              <a:t>Common NLP Tasks (aka problems)</a:t>
            </a:r>
          </a:p>
        </p:txBody>
      </p:sp>
      <p:sp>
        <p:nvSpPr>
          <p:cNvPr id="27" name="Rectangle 26">
            <a:extLst>
              <a:ext uri="{FF2B5EF4-FFF2-40B4-BE49-F238E27FC236}">
                <a16:creationId xmlns:a16="http://schemas.microsoft.com/office/drawing/2014/main" id="{63A3FA15-FEA5-5C4E-A161-1870C00A1736}"/>
              </a:ext>
            </a:extLst>
          </p:cNvPr>
          <p:cNvSpPr/>
          <p:nvPr/>
        </p:nvSpPr>
        <p:spPr>
          <a:xfrm>
            <a:off x="6095999" y="4214191"/>
            <a:ext cx="5018315" cy="2251919"/>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354CC121-5212-BB49-BA3C-64C6EB0C1BC5}"/>
              </a:ext>
            </a:extLst>
          </p:cNvPr>
          <p:cNvSpPr/>
          <p:nvPr/>
        </p:nvSpPr>
        <p:spPr>
          <a:xfrm>
            <a:off x="830704" y="763227"/>
            <a:ext cx="3124200" cy="5593123"/>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84F91C39-9E44-FA46-9670-B6139C05DB6B}"/>
              </a:ext>
            </a:extLst>
          </p:cNvPr>
          <p:cNvSpPr/>
          <p:nvPr/>
        </p:nvSpPr>
        <p:spPr>
          <a:xfrm>
            <a:off x="6114533" y="787595"/>
            <a:ext cx="5018315" cy="2940307"/>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ular Callout 9">
            <a:extLst>
              <a:ext uri="{FF2B5EF4-FFF2-40B4-BE49-F238E27FC236}">
                <a16:creationId xmlns:a16="http://schemas.microsoft.com/office/drawing/2014/main" id="{111DE415-C944-9444-B7D6-26D14A0A0BBE}"/>
              </a:ext>
            </a:extLst>
          </p:cNvPr>
          <p:cNvSpPr/>
          <p:nvPr/>
        </p:nvSpPr>
        <p:spPr>
          <a:xfrm>
            <a:off x="2508967" y="1273884"/>
            <a:ext cx="7042538" cy="2510010"/>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986674 w 3327399"/>
              <a:gd name="connsiteY12" fmla="*/ 5968155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1986674 w 3327399"/>
              <a:gd name="connsiteY12" fmla="*/ 5968155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2400978 w 3327399"/>
              <a:gd name="connsiteY12" fmla="*/ 5931192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2775780 w 3327399"/>
              <a:gd name="connsiteY9" fmla="*/ 5968154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31810 w 3327399"/>
              <a:gd name="connsiteY9" fmla="*/ 5931190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400978 w 3327399"/>
              <a:gd name="connsiteY11" fmla="*/ 5931192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801316 w 3327399"/>
              <a:gd name="connsiteY11" fmla="*/ 5911281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7399" h="6335408">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3031810" y="5931190"/>
                </a:lnTo>
                <a:lnTo>
                  <a:pt x="3012522" y="6335408"/>
                </a:lnTo>
                <a:lnTo>
                  <a:pt x="2801316" y="5911281"/>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a:extLst>
              <a:ext uri="{FF2B5EF4-FFF2-40B4-BE49-F238E27FC236}">
                <a16:creationId xmlns:a16="http://schemas.microsoft.com/office/drawing/2014/main" id="{E6EE126A-6113-DF43-A17D-7DFDE2CCFD9C}"/>
              </a:ext>
            </a:extLst>
          </p:cNvPr>
          <p:cNvSpPr/>
          <p:nvPr/>
        </p:nvSpPr>
        <p:spPr>
          <a:xfrm rot="5400000">
            <a:off x="5992028" y="2144011"/>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E9FAA67-FFE3-B94F-938E-FFE0D6AAC551}"/>
              </a:ext>
            </a:extLst>
          </p:cNvPr>
          <p:cNvSpPr/>
          <p:nvPr/>
        </p:nvSpPr>
        <p:spPr>
          <a:xfrm>
            <a:off x="4324366" y="2638955"/>
            <a:ext cx="2148301" cy="367777"/>
          </a:xfrm>
          <a:prstGeom prst="rect">
            <a:avLst/>
          </a:prstGeom>
          <a:solidFill>
            <a:srgbClr val="FF7B7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3189490-5571-7D42-9422-4C3D53D51137}"/>
              </a:ext>
            </a:extLst>
          </p:cNvPr>
          <p:cNvSpPr/>
          <p:nvPr/>
        </p:nvSpPr>
        <p:spPr>
          <a:xfrm>
            <a:off x="6927384" y="2638955"/>
            <a:ext cx="2086756" cy="390728"/>
          </a:xfrm>
          <a:prstGeom prst="rect">
            <a:avLst/>
          </a:prstGeom>
          <a:solidFill>
            <a:srgbClr val="00B0F0">
              <a:alpha val="3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529C9D02-FB21-DD4B-893A-2B8E9286AA15}"/>
              </a:ext>
            </a:extLst>
          </p:cNvPr>
          <p:cNvSpPr/>
          <p:nvPr/>
        </p:nvSpPr>
        <p:spPr>
          <a:xfrm>
            <a:off x="3608785" y="2653658"/>
            <a:ext cx="691680" cy="367777"/>
          </a:xfrm>
          <a:prstGeom prst="rect">
            <a:avLst/>
          </a:prstGeom>
          <a:solidFill>
            <a:schemeClr val="accent6">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Content Placeholder 2">
            <a:extLst>
              <a:ext uri="{FF2B5EF4-FFF2-40B4-BE49-F238E27FC236}">
                <a16:creationId xmlns:a16="http://schemas.microsoft.com/office/drawing/2014/main" id="{4FD6616D-A33F-AC49-9F50-B8012DC2FE2A}"/>
              </a:ext>
            </a:extLst>
          </p:cNvPr>
          <p:cNvSpPr txBox="1">
            <a:spLocks/>
          </p:cNvSpPr>
          <p:nvPr/>
        </p:nvSpPr>
        <p:spPr>
          <a:xfrm>
            <a:off x="3409830" y="3031335"/>
            <a:ext cx="1176919" cy="595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solidFill>
                  <a:schemeClr val="accent5">
                    <a:lumMod val="75000"/>
                  </a:schemeClr>
                </a:solidFill>
                <a:latin typeface="Courier" pitchFamily="2" charset="0"/>
              </a:rPr>
              <a:t>INTENT</a:t>
            </a:r>
          </a:p>
        </p:txBody>
      </p:sp>
      <p:sp>
        <p:nvSpPr>
          <p:cNvPr id="39" name="Content Placeholder 2">
            <a:extLst>
              <a:ext uri="{FF2B5EF4-FFF2-40B4-BE49-F238E27FC236}">
                <a16:creationId xmlns:a16="http://schemas.microsoft.com/office/drawing/2014/main" id="{9471B67E-080E-8A43-8824-24F28716B197}"/>
              </a:ext>
            </a:extLst>
          </p:cNvPr>
          <p:cNvSpPr txBox="1">
            <a:spLocks/>
          </p:cNvSpPr>
          <p:nvPr/>
        </p:nvSpPr>
        <p:spPr>
          <a:xfrm>
            <a:off x="7331086" y="3021435"/>
            <a:ext cx="1215553" cy="39072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800" b="1" dirty="0">
                <a:solidFill>
                  <a:schemeClr val="accent5">
                    <a:lumMod val="75000"/>
                  </a:schemeClr>
                </a:solidFill>
                <a:latin typeface="Courier" pitchFamily="2" charset="0"/>
              </a:rPr>
              <a:t>ARTIST</a:t>
            </a:r>
          </a:p>
        </p:txBody>
      </p:sp>
      <p:sp>
        <p:nvSpPr>
          <p:cNvPr id="40" name="Content Placeholder 2">
            <a:extLst>
              <a:ext uri="{FF2B5EF4-FFF2-40B4-BE49-F238E27FC236}">
                <a16:creationId xmlns:a16="http://schemas.microsoft.com/office/drawing/2014/main" id="{AA77BE3E-07FA-2D46-B1C5-D1CF8D91ADD3}"/>
              </a:ext>
            </a:extLst>
          </p:cNvPr>
          <p:cNvSpPr txBox="1">
            <a:spLocks/>
          </p:cNvSpPr>
          <p:nvPr/>
        </p:nvSpPr>
        <p:spPr>
          <a:xfrm>
            <a:off x="4860571" y="3031335"/>
            <a:ext cx="733708" cy="38082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solidFill>
                  <a:schemeClr val="accent5">
                    <a:lumMod val="75000"/>
                  </a:schemeClr>
                </a:solidFill>
                <a:latin typeface="Courier" pitchFamily="2" charset="0"/>
              </a:rPr>
              <a:t>SONG</a:t>
            </a:r>
          </a:p>
        </p:txBody>
      </p:sp>
      <p:sp>
        <p:nvSpPr>
          <p:cNvPr id="42" name="Content Placeholder 2">
            <a:extLst>
              <a:ext uri="{FF2B5EF4-FFF2-40B4-BE49-F238E27FC236}">
                <a16:creationId xmlns:a16="http://schemas.microsoft.com/office/drawing/2014/main" id="{9274A0AF-5DE6-5C49-B8A6-53459159D792}"/>
              </a:ext>
            </a:extLst>
          </p:cNvPr>
          <p:cNvSpPr txBox="1">
            <a:spLocks/>
          </p:cNvSpPr>
          <p:nvPr/>
        </p:nvSpPr>
        <p:spPr>
          <a:xfrm>
            <a:off x="2544417" y="1505058"/>
            <a:ext cx="6690878" cy="40430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solidFill>
                  <a:schemeClr val="tx1"/>
                </a:solidFill>
                <a:sym typeface="Wingdings" pitchFamily="2" charset="2"/>
              </a:rPr>
              <a:t>“Alexa, play Drivers License by Olivia Rodrigo”</a:t>
            </a:r>
          </a:p>
        </p:txBody>
      </p:sp>
      <p:sp>
        <p:nvSpPr>
          <p:cNvPr id="43" name="Content Placeholder 2">
            <a:extLst>
              <a:ext uri="{FF2B5EF4-FFF2-40B4-BE49-F238E27FC236}">
                <a16:creationId xmlns:a16="http://schemas.microsoft.com/office/drawing/2014/main" id="{34DDA7A6-2CD6-334A-91FA-508C6D9ECF5C}"/>
              </a:ext>
            </a:extLst>
          </p:cNvPr>
          <p:cNvSpPr txBox="1">
            <a:spLocks/>
          </p:cNvSpPr>
          <p:nvPr/>
        </p:nvSpPr>
        <p:spPr>
          <a:xfrm>
            <a:off x="2508967" y="2642878"/>
            <a:ext cx="6690878" cy="40430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solidFill>
                  <a:schemeClr val="tx1"/>
                </a:solidFill>
                <a:sym typeface="Wingdings" pitchFamily="2" charset="2"/>
              </a:rPr>
              <a:t>“Alexa, play Drivers License by Olivia Rodrigo”</a:t>
            </a:r>
          </a:p>
        </p:txBody>
      </p:sp>
    </p:spTree>
    <p:extLst>
      <p:ext uri="{BB962C8B-B14F-4D97-AF65-F5344CB8AC3E}">
        <p14:creationId xmlns:p14="http://schemas.microsoft.com/office/powerpoint/2010/main" val="42369089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4389</TotalTime>
  <Words>3733</Words>
  <Application>Microsoft Macintosh PowerPoint</Application>
  <PresentationFormat>Widescreen</PresentationFormat>
  <Paragraphs>871</Paragraphs>
  <Slides>86</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86</vt:i4>
      </vt:variant>
    </vt:vector>
  </HeadingPairs>
  <TitlesOfParts>
    <vt:vector size="97" baseType="lpstr">
      <vt:lpstr>Arial</vt:lpstr>
      <vt:lpstr>Avenir</vt:lpstr>
      <vt:lpstr>Avenir Black</vt:lpstr>
      <vt:lpstr>Avenir Book</vt:lpstr>
      <vt:lpstr>Avenir Light</vt:lpstr>
      <vt:lpstr>Avenir Medium</vt:lpstr>
      <vt:lpstr>Avenir Next</vt:lpstr>
      <vt:lpstr>Calibri</vt:lpstr>
      <vt:lpstr>Cambria Math</vt:lpstr>
      <vt:lpstr>Courier</vt:lpstr>
      <vt:lpstr>Office Theme</vt:lpstr>
      <vt:lpstr>Lecture 22: Language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Language Modelling</vt:lpstr>
      <vt:lpstr>Language Modelling</vt:lpstr>
      <vt:lpstr>Language Modelling</vt:lpstr>
      <vt:lpstr>Language Modelling</vt:lpstr>
      <vt:lpstr>Language Modelling</vt:lpstr>
      <vt:lpstr>Language Modelling</vt:lpstr>
      <vt:lpstr>Language Modelling</vt:lpstr>
      <vt:lpstr>Language Modelling</vt:lpstr>
      <vt:lpstr>Language Modelling</vt:lpstr>
      <vt:lpstr>Language Modelling</vt:lpstr>
      <vt:lpstr>Motivation</vt:lpstr>
      <vt:lpstr>Language Modelling</vt:lpstr>
      <vt:lpstr>PowerPoint Presentation</vt:lpstr>
      <vt:lpstr>PowerPoint Presentation</vt:lpstr>
      <vt:lpstr>PowerPoint Presentation</vt:lpstr>
      <vt:lpstr>Language Modelling</vt:lpstr>
      <vt:lpstr>Language Modelling</vt:lpstr>
      <vt:lpstr>Unigram Model</vt:lpstr>
      <vt:lpstr>Unigram Model</vt:lpstr>
      <vt:lpstr>Unigram Model</vt:lpstr>
      <vt:lpstr>Unigram Model</vt:lpstr>
      <vt:lpstr>Unigram Model</vt:lpstr>
      <vt:lpstr>Unigram Model</vt:lpstr>
      <vt:lpstr>Unigram Model</vt:lpstr>
      <vt:lpstr>Unigram Model</vt:lpstr>
      <vt:lpstr>Unigram Model</vt:lpstr>
      <vt:lpstr>Unigram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Bigram LM</vt:lpstr>
      <vt:lpstr>Bigram LM</vt:lpstr>
      <vt:lpstr>PowerPoint Presentation</vt:lpstr>
      <vt:lpstr>Bigram LM</vt:lpstr>
      <vt:lpstr>Bigram LM</vt:lpstr>
      <vt:lpstr>Bigram LM</vt:lpstr>
      <vt:lpstr>Bigram Model</vt:lpstr>
      <vt:lpstr>Bigram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Generation</vt:lpstr>
      <vt:lpstr>Example of Bigram generation</vt:lpstr>
      <vt:lpstr>PowerPoint Presentation</vt:lpstr>
      <vt:lpstr>Language Modelling</vt:lpstr>
      <vt:lpstr>Language Modelling</vt:lpstr>
      <vt:lpstr>Language Modelling</vt:lpstr>
      <vt:lpstr>PowerPoint Presentation</vt:lpstr>
      <vt:lpstr>PowerPoint Presentation</vt:lpstr>
      <vt:lpstr>Perplexity</vt:lpstr>
      <vt:lpstr>Perplexity</vt:lpstr>
      <vt:lpstr>Perplexity</vt:lpstr>
      <vt:lpstr>Perplexity</vt:lpstr>
      <vt:lpstr>Perplexity</vt:lpstr>
      <vt:lpstr>Perplexity</vt:lpstr>
      <vt:lpstr>Perplexity</vt:lpstr>
      <vt:lpstr>Perplexity</vt:lpstr>
      <vt:lpstr>Perplexity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Sequential Data with ELMo, BERT, Transformers, and other childhood heroes</dc:title>
  <dc:creator>Microsoft Office User</dc:creator>
  <cp:lastModifiedBy>Tanner, Christopher W.</cp:lastModifiedBy>
  <cp:revision>431</cp:revision>
  <cp:lastPrinted>2020-01-23T07:18:22Z</cp:lastPrinted>
  <dcterms:created xsi:type="dcterms:W3CDTF">2020-01-21T14:53:13Z</dcterms:created>
  <dcterms:modified xsi:type="dcterms:W3CDTF">2021-03-22T08:43:17Z</dcterms:modified>
</cp:coreProperties>
</file>